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9"/>
  </p:notesMasterIdLst>
  <p:sldIdLst>
    <p:sldId id="1149" r:id="rId2"/>
    <p:sldId id="572" r:id="rId3"/>
    <p:sldId id="573" r:id="rId4"/>
    <p:sldId id="803" r:id="rId5"/>
    <p:sldId id="574" r:id="rId6"/>
    <p:sldId id="763" r:id="rId7"/>
    <p:sldId id="774" r:id="rId8"/>
    <p:sldId id="775" r:id="rId9"/>
    <p:sldId id="768" r:id="rId10"/>
    <p:sldId id="769" r:id="rId11"/>
    <p:sldId id="796" r:id="rId12"/>
    <p:sldId id="802" r:id="rId13"/>
    <p:sldId id="797" r:id="rId14"/>
    <p:sldId id="807" r:id="rId15"/>
    <p:sldId id="806" r:id="rId16"/>
    <p:sldId id="804" r:id="rId17"/>
    <p:sldId id="808" r:id="rId18"/>
    <p:sldId id="593" r:id="rId19"/>
    <p:sldId id="867" r:id="rId20"/>
    <p:sldId id="596" r:id="rId21"/>
    <p:sldId id="835" r:id="rId22"/>
    <p:sldId id="600" r:id="rId23"/>
    <p:sldId id="836" r:id="rId24"/>
    <p:sldId id="601" r:id="rId25"/>
    <p:sldId id="603" r:id="rId26"/>
    <p:sldId id="606" r:id="rId27"/>
    <p:sldId id="607" r:id="rId28"/>
    <p:sldId id="866" r:id="rId29"/>
    <p:sldId id="870" r:id="rId30"/>
    <p:sldId id="609" r:id="rId31"/>
    <p:sldId id="838" r:id="rId32"/>
    <p:sldId id="613" r:id="rId33"/>
    <p:sldId id="612" r:id="rId34"/>
    <p:sldId id="871" r:id="rId35"/>
    <p:sldId id="840" r:id="rId36"/>
    <p:sldId id="842" r:id="rId37"/>
    <p:sldId id="868" r:id="rId38"/>
    <p:sldId id="843" r:id="rId39"/>
    <p:sldId id="844" r:id="rId40"/>
    <p:sldId id="845" r:id="rId41"/>
    <p:sldId id="846" r:id="rId42"/>
    <p:sldId id="848" r:id="rId43"/>
    <p:sldId id="849" r:id="rId44"/>
    <p:sldId id="850" r:id="rId45"/>
    <p:sldId id="869" r:id="rId46"/>
    <p:sldId id="852" r:id="rId47"/>
    <p:sldId id="853" r:id="rId48"/>
    <p:sldId id="872" r:id="rId49"/>
    <p:sldId id="855" r:id="rId50"/>
    <p:sldId id="856" r:id="rId51"/>
    <p:sldId id="857" r:id="rId52"/>
    <p:sldId id="858" r:id="rId53"/>
    <p:sldId id="859" r:id="rId54"/>
    <p:sldId id="861" r:id="rId55"/>
    <p:sldId id="862" r:id="rId56"/>
    <p:sldId id="863" r:id="rId57"/>
    <p:sldId id="864" r:id="rId58"/>
    <p:sldId id="865" r:id="rId59"/>
    <p:sldId id="873" r:id="rId60"/>
    <p:sldId id="637" r:id="rId61"/>
    <p:sldId id="638" r:id="rId62"/>
    <p:sldId id="874" r:id="rId63"/>
    <p:sldId id="639" r:id="rId64"/>
    <p:sldId id="642" r:id="rId65"/>
    <p:sldId id="644" r:id="rId66"/>
    <p:sldId id="645" r:id="rId67"/>
    <p:sldId id="646" r:id="rId68"/>
    <p:sldId id="647" r:id="rId69"/>
    <p:sldId id="650" r:id="rId70"/>
    <p:sldId id="651" r:id="rId71"/>
    <p:sldId id="652" r:id="rId72"/>
    <p:sldId id="653" r:id="rId73"/>
    <p:sldId id="1156" r:id="rId74"/>
    <p:sldId id="1157" r:id="rId75"/>
    <p:sldId id="1158" r:id="rId76"/>
    <p:sldId id="1159" r:id="rId77"/>
    <p:sldId id="1161" r:id="rId78"/>
    <p:sldId id="1162" r:id="rId79"/>
    <p:sldId id="1163" r:id="rId80"/>
    <p:sldId id="1164" r:id="rId81"/>
    <p:sldId id="1165" r:id="rId82"/>
    <p:sldId id="1166" r:id="rId83"/>
    <p:sldId id="1167" r:id="rId84"/>
    <p:sldId id="1160" r:id="rId85"/>
    <p:sldId id="1169" r:id="rId86"/>
    <p:sldId id="1168" r:id="rId87"/>
    <p:sldId id="1170" r:id="rId88"/>
    <p:sldId id="1172" r:id="rId89"/>
    <p:sldId id="1173" r:id="rId90"/>
    <p:sldId id="1174" r:id="rId91"/>
    <p:sldId id="1171" r:id="rId92"/>
    <p:sldId id="1175" r:id="rId93"/>
    <p:sldId id="1176" r:id="rId94"/>
    <p:sldId id="1155" r:id="rId95"/>
    <p:sldId id="1177" r:id="rId96"/>
    <p:sldId id="1178" r:id="rId97"/>
    <p:sldId id="681" r:id="rId98"/>
    <p:sldId id="682" r:id="rId99"/>
    <p:sldId id="683" r:id="rId100"/>
    <p:sldId id="684" r:id="rId101"/>
    <p:sldId id="685" r:id="rId102"/>
    <p:sldId id="686" r:id="rId103"/>
    <p:sldId id="687" r:id="rId104"/>
    <p:sldId id="688" r:id="rId105"/>
    <p:sldId id="875" r:id="rId106"/>
    <p:sldId id="695" r:id="rId107"/>
    <p:sldId id="696" r:id="rId108"/>
    <p:sldId id="697" r:id="rId109"/>
    <p:sldId id="698" r:id="rId110"/>
    <p:sldId id="701" r:id="rId111"/>
    <p:sldId id="702" r:id="rId112"/>
    <p:sldId id="703" r:id="rId113"/>
    <p:sldId id="704" r:id="rId114"/>
    <p:sldId id="705" r:id="rId115"/>
    <p:sldId id="706" r:id="rId116"/>
    <p:sldId id="707" r:id="rId117"/>
    <p:sldId id="708" r:id="rId118"/>
    <p:sldId id="709" r:id="rId119"/>
    <p:sldId id="710" r:id="rId120"/>
    <p:sldId id="711" r:id="rId121"/>
    <p:sldId id="712" r:id="rId122"/>
    <p:sldId id="713" r:id="rId123"/>
    <p:sldId id="714" r:id="rId124"/>
    <p:sldId id="715" r:id="rId125"/>
    <p:sldId id="716" r:id="rId126"/>
    <p:sldId id="717" r:id="rId127"/>
    <p:sldId id="718" r:id="rId128"/>
    <p:sldId id="719" r:id="rId129"/>
    <p:sldId id="720" r:id="rId130"/>
    <p:sldId id="721" r:id="rId131"/>
    <p:sldId id="722" r:id="rId132"/>
    <p:sldId id="723" r:id="rId133"/>
    <p:sldId id="724" r:id="rId134"/>
    <p:sldId id="725" r:id="rId135"/>
    <p:sldId id="726" r:id="rId136"/>
    <p:sldId id="728" r:id="rId137"/>
    <p:sldId id="729" r:id="rId138"/>
    <p:sldId id="730" r:id="rId139"/>
    <p:sldId id="1179" r:id="rId140"/>
    <p:sldId id="1180" r:id="rId141"/>
    <p:sldId id="1181" r:id="rId142"/>
    <p:sldId id="1182" r:id="rId143"/>
    <p:sldId id="1193" r:id="rId144"/>
    <p:sldId id="1196" r:id="rId145"/>
    <p:sldId id="1194" r:id="rId146"/>
    <p:sldId id="1197" r:id="rId147"/>
    <p:sldId id="1150" r:id="rId148"/>
    <p:sldId id="741" r:id="rId149"/>
    <p:sldId id="742" r:id="rId150"/>
    <p:sldId id="743" r:id="rId151"/>
    <p:sldId id="1195" r:id="rId152"/>
    <p:sldId id="1186" r:id="rId153"/>
    <p:sldId id="1187" r:id="rId154"/>
    <p:sldId id="1183" r:id="rId155"/>
    <p:sldId id="1188" r:id="rId156"/>
    <p:sldId id="1189" r:id="rId157"/>
    <p:sldId id="1184" r:id="rId158"/>
    <p:sldId id="1191" r:id="rId159"/>
    <p:sldId id="1192" r:id="rId160"/>
    <p:sldId id="1152" r:id="rId161"/>
    <p:sldId id="746" r:id="rId162"/>
    <p:sldId id="747" r:id="rId163"/>
    <p:sldId id="1153" r:id="rId164"/>
    <p:sldId id="1201" r:id="rId165"/>
    <p:sldId id="1198" r:id="rId166"/>
    <p:sldId id="1199" r:id="rId167"/>
    <p:sldId id="1154" r:id="rId168"/>
    <p:sldId id="1151" r:id="rId169"/>
    <p:sldId id="1200" r:id="rId170"/>
    <p:sldId id="1202" r:id="rId171"/>
    <p:sldId id="1203" r:id="rId172"/>
    <p:sldId id="1204" r:id="rId173"/>
    <p:sldId id="1210" r:id="rId174"/>
    <p:sldId id="1209" r:id="rId175"/>
    <p:sldId id="1207" r:id="rId176"/>
    <p:sldId id="1208" r:id="rId177"/>
    <p:sldId id="1205" r:id="rId178"/>
    <p:sldId id="753" r:id="rId179"/>
    <p:sldId id="754" r:id="rId180"/>
    <p:sldId id="755" r:id="rId181"/>
    <p:sldId id="756" r:id="rId182"/>
    <p:sldId id="757" r:id="rId183"/>
    <p:sldId id="758" r:id="rId184"/>
    <p:sldId id="759" r:id="rId185"/>
    <p:sldId id="760" r:id="rId186"/>
    <p:sldId id="761" r:id="rId187"/>
    <p:sldId id="762" r:id="rId188"/>
  </p:sldIdLst>
  <p:sldSz cx="9144000" cy="5143500" type="screen16x9"/>
  <p:notesSz cx="6834188" cy="9979025"/>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2" clrIdx="0"/>
  <p:cmAuthor id="1" name=". NightDeer" initials=".N" lastIdx="1" clrIdx="1">
    <p:extLst>
      <p:ext uri="{19B8F6BF-5375-455C-9EA6-DF929625EA0E}">
        <p15:presenceInfo xmlns:p15="http://schemas.microsoft.com/office/powerpoint/2012/main" userId="f09d9ede171db6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9" autoAdjust="0"/>
    <p:restoredTop sz="60000" autoAdjust="0"/>
  </p:normalViewPr>
  <p:slideViewPr>
    <p:cSldViewPr snapToObjects="1">
      <p:cViewPr varScale="1">
        <p:scale>
          <a:sx n="59" d="100"/>
          <a:sy n="59" d="100"/>
        </p:scale>
        <p:origin x="1280" y="72"/>
      </p:cViewPr>
      <p:guideLst>
        <p:guide orient="horz" pos="1620"/>
        <p:guide pos="2880"/>
      </p:guideLst>
    </p:cSldViewPr>
  </p:slideViewPr>
  <p:outlineViewPr>
    <p:cViewPr>
      <p:scale>
        <a:sx n="33" d="100"/>
        <a:sy n="33" d="100"/>
      </p:scale>
      <p:origin x="0" y="5412"/>
    </p:cViewPr>
  </p:outlineViewPr>
  <p:notesTextViewPr>
    <p:cViewPr>
      <p:scale>
        <a:sx n="75" d="100"/>
        <a:sy n="75" d="100"/>
      </p:scale>
      <p:origin x="0" y="0"/>
    </p:cViewPr>
  </p:notesTextViewPr>
  <p:sorterViewPr>
    <p:cViewPr varScale="1">
      <p:scale>
        <a:sx n="1" d="1"/>
        <a:sy n="1" d="1"/>
      </p:scale>
      <p:origin x="0" y="-2585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60688"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2051" name="Rectangle 3"/>
          <p:cNvSpPr>
            <a:spLocks noGrp="1" noChangeArrowheads="1"/>
          </p:cNvSpPr>
          <p:nvPr>
            <p:ph type="dt" idx="1"/>
          </p:nvPr>
        </p:nvSpPr>
        <p:spPr bwMode="auto">
          <a:xfrm>
            <a:off x="3870325"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98D9254D-DD28-4882-BE16-AE0C7916E424}" type="datetimeFigureOut">
              <a:rPr lang="zh-CN" altLang="en-US"/>
              <a:pPr>
                <a:defRPr/>
              </a:pPr>
              <a:t>2023/4/27</a:t>
            </a:fld>
            <a:endParaRPr lang="en-US"/>
          </a:p>
        </p:txBody>
      </p:sp>
      <p:sp>
        <p:nvSpPr>
          <p:cNvPr id="25604" name="Rectangle 4"/>
          <p:cNvSpPr>
            <a:spLocks noGrp="1" noRot="1" noChangeAspect="1" noChangeArrowheads="1"/>
          </p:cNvSpPr>
          <p:nvPr>
            <p:ph type="sldImg" idx="2"/>
          </p:nvPr>
        </p:nvSpPr>
        <p:spPr bwMode="auto">
          <a:xfrm>
            <a:off x="90488" y="747713"/>
            <a:ext cx="6651625" cy="3741737"/>
          </a:xfrm>
          <a:prstGeom prst="rect">
            <a:avLst/>
          </a:prstGeom>
          <a:noFill/>
          <a:ln w="9525">
            <a:noFill/>
            <a:miter lim="800000"/>
            <a:headEnd/>
            <a:tailEnd/>
          </a:ln>
        </p:spPr>
      </p:sp>
      <p:sp>
        <p:nvSpPr>
          <p:cNvPr id="2053" name="Rectangle 5"/>
          <p:cNvSpPr>
            <a:spLocks noGrp="1" noChangeArrowheads="1"/>
          </p:cNvSpPr>
          <p:nvPr>
            <p:ph type="body" sz="quarter" idx="3"/>
          </p:nvPr>
        </p:nvSpPr>
        <p:spPr bwMode="auto">
          <a:xfrm>
            <a:off x="682625" y="4740275"/>
            <a:ext cx="5467350" cy="44894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9477375"/>
            <a:ext cx="2960688"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2055" name="Rectangle 7"/>
          <p:cNvSpPr>
            <a:spLocks noGrp="1" noChangeArrowheads="1"/>
          </p:cNvSpPr>
          <p:nvPr>
            <p:ph type="sldNum" sz="quarter" idx="5"/>
          </p:nvPr>
        </p:nvSpPr>
        <p:spPr bwMode="auto">
          <a:xfrm>
            <a:off x="3870325" y="9477375"/>
            <a:ext cx="2962275"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F7257DD1-BACB-4FE7-9A96-B83AEB9C3360}" type="slidenum">
              <a:rPr lang="zh-CN" altLang="en-US"/>
              <a:pPr>
                <a:defRPr/>
              </a:pPr>
              <a:t>‹#›</a:t>
            </a:fld>
            <a:endParaRPr lang="en-US"/>
          </a:p>
        </p:txBody>
      </p:sp>
    </p:spTree>
    <p:extLst>
      <p:ext uri="{BB962C8B-B14F-4D97-AF65-F5344CB8AC3E}">
        <p14:creationId xmlns:p14="http://schemas.microsoft.com/office/powerpoint/2010/main" val="161367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331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pPr>
                <a:defRPr/>
              </a:pPr>
              <a:t>41</a:t>
            </a:fld>
            <a:endParaRPr lang="en-US"/>
          </a:p>
        </p:txBody>
      </p:sp>
    </p:spTree>
    <p:extLst>
      <p:ext uri="{BB962C8B-B14F-4D97-AF65-F5344CB8AC3E}">
        <p14:creationId xmlns:p14="http://schemas.microsoft.com/office/powerpoint/2010/main" val="2605721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pPr>
                <a:defRPr/>
              </a:pPr>
              <a:t>53</a:t>
            </a:fld>
            <a:endParaRPr lang="en-US"/>
          </a:p>
        </p:txBody>
      </p:sp>
    </p:spTree>
    <p:extLst>
      <p:ext uri="{BB962C8B-B14F-4D97-AF65-F5344CB8AC3E}">
        <p14:creationId xmlns:p14="http://schemas.microsoft.com/office/powerpoint/2010/main" val="7003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pPr>
                <a:defRPr/>
              </a:pPr>
              <a:t>54</a:t>
            </a:fld>
            <a:endParaRPr lang="en-US"/>
          </a:p>
        </p:txBody>
      </p:sp>
    </p:spTree>
    <p:extLst>
      <p:ext uri="{BB962C8B-B14F-4D97-AF65-F5344CB8AC3E}">
        <p14:creationId xmlns:p14="http://schemas.microsoft.com/office/powerpoint/2010/main" val="131407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详细讲解关系规范化理论，它既是关系数据库的重要理论基础，也是数据库设计的有力工具。规范化理论为数据库设计提供了理论指南和工具。</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为什么叫关系数据理论？</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r>
              <a:rPr lang="en-US" sz="1200" kern="1200" dirty="0">
                <a:solidFill>
                  <a:schemeClr val="tx1"/>
                </a:solidFill>
                <a:latin typeface="Calibri" pitchFamily="34" charset="0"/>
                <a:ea typeface="宋体" pitchFamily="2" charset="-122"/>
                <a:cs typeface="+mn-cs"/>
              </a:rPr>
              <a:t>6.1</a:t>
            </a:r>
            <a:r>
              <a:rPr lang="zh-CN" altLang="en-US" sz="1200" kern="1200" dirty="0">
                <a:solidFill>
                  <a:schemeClr val="tx1"/>
                </a:solidFill>
                <a:latin typeface="Calibri" pitchFamily="34" charset="0"/>
                <a:ea typeface="宋体" pitchFamily="2" charset="-122"/>
                <a:cs typeface="+mn-cs"/>
              </a:rPr>
              <a:t>节从数据库逻辑设计中如何构造一个好的数据库模式这一问题出发，阐明了关系规范化理论研究的实际背景。</a:t>
            </a:r>
            <a:endParaRPr lang="en-US" altLang="zh-CN" sz="1200" kern="1200" dirty="0">
              <a:solidFill>
                <a:schemeClr val="tx1"/>
              </a:solidFill>
              <a:latin typeface="Calibri" pitchFamily="34" charset="0"/>
              <a:ea typeface="宋体" pitchFamily="2" charset="-122"/>
              <a:cs typeface="+mn-cs"/>
            </a:endParaRPr>
          </a:p>
          <a:p>
            <a:endParaRPr lang="en-US" sz="1200" kern="1200" dirty="0">
              <a:solidFill>
                <a:schemeClr val="tx1"/>
              </a:solidFill>
              <a:latin typeface="Calibri" pitchFamily="34" charset="0"/>
              <a:ea typeface="宋体" pitchFamily="2" charset="-122"/>
              <a:cs typeface="+mn-cs"/>
            </a:endParaRPr>
          </a:p>
          <a:p>
            <a:r>
              <a:rPr lang="en-US" sz="1200" kern="1200" dirty="0">
                <a:solidFill>
                  <a:schemeClr val="tx1"/>
                </a:solidFill>
                <a:latin typeface="Calibri" pitchFamily="34" charset="0"/>
                <a:ea typeface="宋体" pitchFamily="2" charset="-122"/>
                <a:cs typeface="+mn-cs"/>
              </a:rPr>
              <a:t>6.2</a:t>
            </a:r>
            <a:r>
              <a:rPr lang="zh-CN" altLang="en-US" sz="1200" kern="1200" dirty="0">
                <a:solidFill>
                  <a:schemeClr val="tx1"/>
                </a:solidFill>
                <a:latin typeface="Calibri" pitchFamily="34" charset="0"/>
                <a:ea typeface="宋体" pitchFamily="2" charset="-122"/>
                <a:cs typeface="+mn-cs"/>
              </a:rPr>
              <a:t>节介绍规范化理论，讨论各种范式及可能存在的插入、删除等问题，并直观地描述解决办法。</a:t>
            </a:r>
            <a:endParaRPr lang="en-US" altLang="zh-CN" sz="1200" kern="1200" dirty="0">
              <a:solidFill>
                <a:schemeClr val="tx1"/>
              </a:solidFill>
              <a:latin typeface="Calibri" pitchFamily="34" charset="0"/>
              <a:ea typeface="宋体" pitchFamily="2" charset="-122"/>
              <a:cs typeface="+mn-cs"/>
            </a:endParaRPr>
          </a:p>
          <a:p>
            <a:r>
              <a:rPr lang="en-US" sz="1200" kern="1200" dirty="0">
                <a:solidFill>
                  <a:schemeClr val="tx1"/>
                </a:solidFill>
                <a:latin typeface="Calibri" pitchFamily="34" charset="0"/>
                <a:ea typeface="宋体" pitchFamily="2" charset="-122"/>
                <a:cs typeface="+mn-cs"/>
              </a:rPr>
              <a:t>6.3</a:t>
            </a:r>
            <a:r>
              <a:rPr lang="zh-CN" altLang="en-US" sz="1200" kern="1200" dirty="0">
                <a:solidFill>
                  <a:schemeClr val="tx1"/>
                </a:solidFill>
                <a:latin typeface="Calibri" pitchFamily="34" charset="0"/>
                <a:ea typeface="宋体" pitchFamily="2" charset="-122"/>
                <a:cs typeface="+mn-cs"/>
              </a:rPr>
              <a:t>节和</a:t>
            </a:r>
            <a:r>
              <a:rPr lang="en-US" sz="1200" kern="1200" dirty="0">
                <a:solidFill>
                  <a:schemeClr val="tx1"/>
                </a:solidFill>
                <a:latin typeface="Calibri" pitchFamily="34" charset="0"/>
                <a:ea typeface="宋体" pitchFamily="2" charset="-122"/>
                <a:cs typeface="+mn-cs"/>
              </a:rPr>
              <a:t>6.4</a:t>
            </a:r>
            <a:r>
              <a:rPr lang="zh-CN" altLang="en-US" sz="1200" kern="1200" dirty="0">
                <a:solidFill>
                  <a:schemeClr val="tx1"/>
                </a:solidFill>
                <a:latin typeface="Calibri" pitchFamily="34" charset="0"/>
                <a:ea typeface="宋体" pitchFamily="2" charset="-122"/>
                <a:cs typeface="+mn-cs"/>
              </a:rPr>
              <a:t>节进一步讨论关系数据理论</a:t>
            </a:r>
            <a:endParaRPr lang="en-US" altLang="zh-CN" sz="1200" kern="1200" dirty="0">
              <a:solidFill>
                <a:schemeClr val="tx1"/>
              </a:solidFill>
              <a:latin typeface="Calibri" pitchFamily="34" charset="0"/>
              <a:ea typeface="宋体" pitchFamily="2" charset="-122"/>
              <a:cs typeface="+mn-cs"/>
            </a:endParaRPr>
          </a:p>
          <a:p>
            <a:r>
              <a:rPr lang="en-US" sz="1200" kern="1200" dirty="0">
                <a:solidFill>
                  <a:schemeClr val="tx1"/>
                </a:solidFill>
                <a:latin typeface="Calibri" pitchFamily="34" charset="0"/>
                <a:ea typeface="宋体" pitchFamily="2" charset="-122"/>
                <a:cs typeface="+mn-cs"/>
              </a:rPr>
              <a:t>6.3</a:t>
            </a:r>
            <a:r>
              <a:rPr lang="zh-CN" altLang="en-US" sz="1200" kern="1200" dirty="0">
                <a:solidFill>
                  <a:schemeClr val="tx1"/>
                </a:solidFill>
                <a:latin typeface="Calibri" pitchFamily="34" charset="0"/>
                <a:ea typeface="宋体" pitchFamily="2" charset="-122"/>
                <a:cs typeface="+mn-cs"/>
              </a:rPr>
              <a:t>节讨论函数依赖的推理规则，</a:t>
            </a:r>
            <a:endParaRPr lang="en-US" altLang="zh-CN" sz="1200" kern="1200" dirty="0">
              <a:solidFill>
                <a:schemeClr val="tx1"/>
              </a:solidFill>
              <a:latin typeface="Calibri" pitchFamily="34" charset="0"/>
              <a:ea typeface="宋体" pitchFamily="2" charset="-122"/>
              <a:cs typeface="+mn-cs"/>
            </a:endParaRPr>
          </a:p>
          <a:p>
            <a:r>
              <a:rPr lang="en-US" sz="1200" kern="1200" dirty="0">
                <a:solidFill>
                  <a:schemeClr val="tx1"/>
                </a:solidFill>
                <a:latin typeface="Calibri" pitchFamily="34" charset="0"/>
                <a:ea typeface="宋体" pitchFamily="2" charset="-122"/>
                <a:cs typeface="+mn-cs"/>
              </a:rPr>
              <a:t>6.4</a:t>
            </a:r>
            <a:r>
              <a:rPr lang="zh-CN" altLang="en-US" sz="1200" kern="1200" dirty="0">
                <a:solidFill>
                  <a:schemeClr val="tx1"/>
                </a:solidFill>
                <a:latin typeface="Calibri" pitchFamily="34" charset="0"/>
                <a:ea typeface="宋体" pitchFamily="2" charset="-122"/>
                <a:cs typeface="+mn-cs"/>
              </a:rPr>
              <a:t>节给出模式等价的不同定义及模式分解算法。</a:t>
            </a:r>
            <a:endParaRPr lang="en-US" altLang="zh-CN" sz="1200" kern="1200" dirty="0">
              <a:solidFill>
                <a:schemeClr val="tx1"/>
              </a:solidFill>
              <a:latin typeface="Calibri" pitchFamily="34" charset="0"/>
              <a:ea typeface="宋体" pitchFamily="2" charset="-122"/>
              <a:cs typeface="+mn-cs"/>
            </a:endParaRPr>
          </a:p>
          <a:p>
            <a:r>
              <a:rPr lang="zh-CN" altLang="en-US" sz="1200" kern="1200" dirty="0">
                <a:solidFill>
                  <a:schemeClr val="tx1"/>
                </a:solidFill>
                <a:latin typeface="Calibri" pitchFamily="34" charset="0"/>
                <a:ea typeface="宋体" pitchFamily="2" charset="-122"/>
                <a:cs typeface="+mn-cs"/>
              </a:rPr>
              <a:t>本章所有内容中，</a:t>
            </a:r>
            <a:r>
              <a:rPr lang="en-US" sz="1200" kern="1200" dirty="0">
                <a:solidFill>
                  <a:schemeClr val="tx1"/>
                </a:solidFill>
                <a:latin typeface="Calibri" pitchFamily="34" charset="0"/>
                <a:ea typeface="宋体" pitchFamily="2" charset="-122"/>
                <a:cs typeface="+mn-cs"/>
              </a:rPr>
              <a:t>6.1</a:t>
            </a:r>
            <a:r>
              <a:rPr lang="zh-CN" altLang="en-US" sz="1200" kern="1200" dirty="0">
                <a:solidFill>
                  <a:schemeClr val="tx1"/>
                </a:solidFill>
                <a:latin typeface="Calibri" pitchFamily="34" charset="0"/>
                <a:ea typeface="宋体" pitchFamily="2" charset="-122"/>
                <a:cs typeface="+mn-cs"/>
              </a:rPr>
              <a:t>和</a:t>
            </a:r>
            <a:r>
              <a:rPr lang="en-US" sz="1200" kern="1200" dirty="0">
                <a:solidFill>
                  <a:schemeClr val="tx1"/>
                </a:solidFill>
                <a:latin typeface="Calibri" pitchFamily="34" charset="0"/>
                <a:ea typeface="宋体" pitchFamily="2" charset="-122"/>
                <a:cs typeface="+mn-cs"/>
              </a:rPr>
              <a:t>6.2</a:t>
            </a:r>
            <a:r>
              <a:rPr lang="zh-CN" altLang="en-US" sz="1200" kern="1200" dirty="0">
                <a:solidFill>
                  <a:schemeClr val="tx1"/>
                </a:solidFill>
                <a:latin typeface="Calibri" pitchFamily="34" charset="0"/>
                <a:ea typeface="宋体" pitchFamily="2" charset="-122"/>
                <a:cs typeface="+mn-cs"/>
              </a:rPr>
              <a:t>两节内容是基本的，本科学生需要掌握，</a:t>
            </a:r>
            <a:r>
              <a:rPr lang="en-US" sz="1200" kern="1200" dirty="0">
                <a:solidFill>
                  <a:schemeClr val="tx1"/>
                </a:solidFill>
                <a:latin typeface="Calibri" pitchFamily="34" charset="0"/>
                <a:ea typeface="宋体" pitchFamily="2" charset="-122"/>
                <a:cs typeface="+mn-cs"/>
              </a:rPr>
              <a:t>6.3</a:t>
            </a:r>
            <a:r>
              <a:rPr lang="zh-CN" altLang="en-US" sz="1200" kern="1200" dirty="0">
                <a:solidFill>
                  <a:schemeClr val="tx1"/>
                </a:solidFill>
                <a:latin typeface="Calibri" pitchFamily="34" charset="0"/>
                <a:ea typeface="宋体" pitchFamily="2" charset="-122"/>
                <a:cs typeface="+mn-cs"/>
              </a:rPr>
              <a:t>和</a:t>
            </a:r>
            <a:r>
              <a:rPr lang="en-US" sz="1200" kern="1200" dirty="0">
                <a:solidFill>
                  <a:schemeClr val="tx1"/>
                </a:solidFill>
                <a:latin typeface="Calibri" pitchFamily="34" charset="0"/>
                <a:ea typeface="宋体" pitchFamily="2" charset="-122"/>
                <a:cs typeface="+mn-cs"/>
              </a:rPr>
              <a:t>6.4</a:t>
            </a:r>
            <a:r>
              <a:rPr lang="zh-CN" altLang="en-US" sz="1200" kern="1200" dirty="0">
                <a:solidFill>
                  <a:schemeClr val="tx1"/>
                </a:solidFill>
                <a:latin typeface="Calibri" pitchFamily="34" charset="0"/>
                <a:ea typeface="宋体" pitchFamily="2" charset="-122"/>
                <a:cs typeface="+mn-cs"/>
              </a:rPr>
              <a:t>两节则可作为研究生的学习内容。</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pPr>
                <a:defRPr/>
              </a:pPr>
              <a:t>2</a:t>
            </a:fld>
            <a:endParaRPr lang="en-US"/>
          </a:p>
        </p:txBody>
      </p:sp>
    </p:spTree>
    <p:extLst>
      <p:ext uri="{BB962C8B-B14F-4D97-AF65-F5344CB8AC3E}">
        <p14:creationId xmlns:p14="http://schemas.microsoft.com/office/powerpoint/2010/main" val="639045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pPr>
                <a:defRPr/>
              </a:pPr>
              <a:t>3</a:t>
            </a:fld>
            <a:endParaRPr lang="zh-CN" altLang="en-US"/>
          </a:p>
        </p:txBody>
      </p:sp>
    </p:spTree>
    <p:extLst>
      <p:ext uri="{BB962C8B-B14F-4D97-AF65-F5344CB8AC3E}">
        <p14:creationId xmlns:p14="http://schemas.microsoft.com/office/powerpoint/2010/main" val="24305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Calibri" pitchFamily="34" charset="0"/>
                <a:ea typeface="宋体" pitchFamily="2" charset="-122"/>
                <a:cs typeface="+mn-cs"/>
              </a:rPr>
              <a:t>实际上设计任何一种数据库应用系统，不论是层次的、网状的还是关系的，都会遇到如何构造合适的数据模式即逻辑结构的问题。</a:t>
            </a:r>
            <a:endParaRPr lang="en-US" altLang="zh-CN" sz="1200" kern="1200" dirty="0">
              <a:solidFill>
                <a:schemeClr val="tx1"/>
              </a:solidFill>
              <a:latin typeface="Calibri" pitchFamily="34" charset="0"/>
              <a:ea typeface="宋体" pitchFamily="2" charset="-122"/>
              <a:cs typeface="+mn-cs"/>
            </a:endParaRPr>
          </a:p>
          <a:p>
            <a:endParaRPr lang="en-US" altLang="zh-CN" sz="1200" kern="1200" dirty="0">
              <a:solidFill>
                <a:schemeClr val="tx1"/>
              </a:solidFill>
              <a:latin typeface="Calibri" pitchFamily="34" charset="0"/>
              <a:ea typeface="宋体" pitchFamily="2" charset="-122"/>
              <a:cs typeface="+mn-cs"/>
            </a:endParaRPr>
          </a:p>
          <a:p>
            <a:r>
              <a:rPr lang="zh-CN" altLang="en-US" sz="1200" kern="1200" dirty="0">
                <a:solidFill>
                  <a:schemeClr val="tx1"/>
                </a:solidFill>
                <a:latin typeface="Calibri" pitchFamily="34" charset="0"/>
                <a:ea typeface="宋体" pitchFamily="2" charset="-122"/>
                <a:cs typeface="+mn-cs"/>
              </a:rPr>
              <a:t>由于关系模型有严格的数学理论基础，并且可以向别的数据模型转换，因此，人们就以关系模型为背景来讨论这个问题，</a:t>
            </a:r>
            <a:endParaRPr lang="en-US" altLang="zh-CN" sz="1200" kern="1200" dirty="0">
              <a:solidFill>
                <a:schemeClr val="tx1"/>
              </a:solidFill>
              <a:latin typeface="Calibri" pitchFamily="34" charset="0"/>
              <a:ea typeface="宋体" pitchFamily="2" charset="-122"/>
              <a:cs typeface="+mn-cs"/>
            </a:endParaRPr>
          </a:p>
          <a:p>
            <a:r>
              <a:rPr lang="zh-CN" altLang="en-US" sz="1200" kern="1200" dirty="0">
                <a:solidFill>
                  <a:schemeClr val="tx1"/>
                </a:solidFill>
                <a:latin typeface="Calibri" pitchFamily="34" charset="0"/>
                <a:ea typeface="宋体" pitchFamily="2" charset="-122"/>
                <a:cs typeface="+mn-cs"/>
              </a:rPr>
              <a:t>形成了数据库逻辑设计的一个有力工具</a:t>
            </a:r>
            <a:r>
              <a:rPr lang="en-US" altLang="zh-CN" sz="1200" kern="1200" dirty="0">
                <a:solidFill>
                  <a:schemeClr val="tx1"/>
                </a:solidFill>
                <a:latin typeface="Calibri" pitchFamily="34" charset="0"/>
                <a:ea typeface="宋体" pitchFamily="2" charset="-122"/>
                <a:cs typeface="+mn-cs"/>
              </a:rPr>
              <a:t>——</a:t>
            </a:r>
            <a:r>
              <a:rPr lang="zh-CN" altLang="en-US" sz="1200" kern="1200" dirty="0">
                <a:solidFill>
                  <a:schemeClr val="tx1"/>
                </a:solidFill>
                <a:latin typeface="Calibri" pitchFamily="34" charset="0"/>
                <a:ea typeface="宋体" pitchFamily="2" charset="-122"/>
                <a:cs typeface="+mn-cs"/>
              </a:rPr>
              <a:t>关系数据库的规范化理论。</a:t>
            </a:r>
            <a:endParaRPr lang="zh-CN" altLang="en-US" dirty="0"/>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pPr>
                <a:defRPr/>
              </a:pPr>
              <a:t>5</a:t>
            </a:fld>
            <a:endParaRPr lang="zh-CN" altLang="en-US"/>
          </a:p>
        </p:txBody>
      </p:sp>
    </p:spTree>
    <p:extLst>
      <p:ext uri="{BB962C8B-B14F-4D97-AF65-F5344CB8AC3E}">
        <p14:creationId xmlns:p14="http://schemas.microsoft.com/office/powerpoint/2010/main" val="378323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dirty="0"/>
              <a:t>关系模式</a:t>
            </a:r>
            <a:r>
              <a:rPr lang="en-US" altLang="zh-CN" dirty="0">
                <a:solidFill>
                  <a:srgbClr val="FF0000"/>
                </a:solidFill>
              </a:rPr>
              <a:t>STUDENT</a:t>
            </a:r>
            <a:r>
              <a:rPr lang="zh-CN" altLang="en-US" dirty="0">
                <a:solidFill>
                  <a:srgbClr val="FF0000"/>
                </a:solidFill>
              </a:rPr>
              <a:t>（</a:t>
            </a:r>
            <a:r>
              <a:rPr lang="en-US" altLang="zh-CN" dirty="0" err="1">
                <a:solidFill>
                  <a:srgbClr val="FF0000"/>
                </a:solidFill>
              </a:rPr>
              <a:t>Sno</a:t>
            </a:r>
            <a:r>
              <a:rPr lang="en-US" altLang="zh-CN" dirty="0">
                <a:solidFill>
                  <a:srgbClr val="FF0000"/>
                </a:solidFill>
              </a:rPr>
              <a:t> ,</a:t>
            </a:r>
            <a:r>
              <a:rPr lang="en-US" altLang="zh-CN" dirty="0" err="1">
                <a:solidFill>
                  <a:srgbClr val="FF0000"/>
                </a:solidFill>
              </a:rPr>
              <a:t>Sdept</a:t>
            </a:r>
            <a:r>
              <a:rPr lang="en-US" altLang="zh-CN" dirty="0">
                <a:solidFill>
                  <a:srgbClr val="FF0000"/>
                </a:solidFill>
              </a:rPr>
              <a:t>, </a:t>
            </a:r>
            <a:r>
              <a:rPr lang="en-US" altLang="zh-CN" dirty="0" err="1">
                <a:solidFill>
                  <a:srgbClr val="FF0000"/>
                </a:solidFill>
              </a:rPr>
              <a:t>Mname,Cname,Grade</a:t>
            </a:r>
            <a:r>
              <a:rPr lang="zh-CN" altLang="en-US" dirty="0">
                <a:solidFill>
                  <a:srgbClr val="FF0000"/>
                </a:solidFill>
              </a:rPr>
              <a:t>） 是合法的。</a:t>
            </a:r>
          </a:p>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pPr>
                <a:defRPr/>
              </a:pPr>
              <a:t>6</a:t>
            </a:fld>
            <a:endParaRPr lang="en-US"/>
          </a:p>
        </p:txBody>
      </p:sp>
    </p:spTree>
    <p:extLst>
      <p:ext uri="{BB962C8B-B14F-4D97-AF65-F5344CB8AC3E}">
        <p14:creationId xmlns:p14="http://schemas.microsoft.com/office/powerpoint/2010/main" val="609340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None/>
            </a:pPr>
            <a:r>
              <a:rPr lang="en-US" altLang="zh-CN" sz="1400" dirty="0"/>
              <a:t> </a:t>
            </a:r>
            <a:r>
              <a:rPr lang="zh-CN" altLang="en-US" sz="1200" dirty="0"/>
              <a:t>如果新成立一个软件工程系，还没有招生，我们就无法把这个系及其</a:t>
            </a:r>
            <a:endParaRPr lang="en-US" altLang="zh-CN" sz="1200" dirty="0"/>
          </a:p>
          <a:p>
            <a:pPr>
              <a:buNone/>
            </a:pPr>
            <a:r>
              <a:rPr lang="zh-CN" altLang="en-US" sz="1200" dirty="0"/>
              <a:t>系主任的信息存入数据库。</a:t>
            </a:r>
            <a:endParaRPr lang="en-US" altLang="zh-CN" sz="1200" dirty="0"/>
          </a:p>
          <a:p>
            <a:pPr>
              <a:buNone/>
            </a:pPr>
            <a:r>
              <a:rPr lang="zh-CN" altLang="en-US" sz="1200" dirty="0"/>
              <a:t>因为插入一个元组的条件是：主码不能为</a:t>
            </a:r>
            <a:r>
              <a:rPr lang="en-US" altLang="zh-CN" sz="1200" dirty="0"/>
              <a:t>NULL</a:t>
            </a:r>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pPr>
                <a:defRPr/>
              </a:pPr>
              <a:t>9</a:t>
            </a:fld>
            <a:endParaRPr lang="en-US"/>
          </a:p>
        </p:txBody>
      </p:sp>
    </p:spTree>
    <p:extLst>
      <p:ext uri="{BB962C8B-B14F-4D97-AF65-F5344CB8AC3E}">
        <p14:creationId xmlns:p14="http://schemas.microsoft.com/office/powerpoint/2010/main" val="119553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pPr>
                <a:defRPr/>
              </a:pPr>
              <a:t>13</a:t>
            </a:fld>
            <a:endParaRPr lang="en-US"/>
          </a:p>
        </p:txBody>
      </p:sp>
    </p:spTree>
    <p:extLst>
      <p:ext uri="{BB962C8B-B14F-4D97-AF65-F5344CB8AC3E}">
        <p14:creationId xmlns:p14="http://schemas.microsoft.com/office/powerpoint/2010/main" val="4035577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pPr>
                <a:defRPr/>
              </a:pPr>
              <a:t>16</a:t>
            </a:fld>
            <a:endParaRPr lang="en-US"/>
          </a:p>
        </p:txBody>
      </p:sp>
    </p:spTree>
    <p:extLst>
      <p:ext uri="{BB962C8B-B14F-4D97-AF65-F5344CB8AC3E}">
        <p14:creationId xmlns:p14="http://schemas.microsoft.com/office/powerpoint/2010/main" val="429381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pPr>
                <a:defRPr/>
              </a:pPr>
              <a:t>17</a:t>
            </a:fld>
            <a:endParaRPr lang="zh-CN" altLang="en-US"/>
          </a:p>
        </p:txBody>
      </p:sp>
    </p:spTree>
    <p:extLst>
      <p:ext uri="{BB962C8B-B14F-4D97-AF65-F5344CB8AC3E}">
        <p14:creationId xmlns:p14="http://schemas.microsoft.com/office/powerpoint/2010/main" val="24305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071552"/>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214414" y="264318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766"/>
            <a:ext cx="2057400" cy="467558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9766"/>
            <a:ext cx="6019800" cy="467558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1"/>
            <a:ext cx="7391400" cy="42267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337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371600"/>
            <a:ext cx="4038600" cy="1628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114675"/>
            <a:ext cx="4038600" cy="1628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5"/>
          <p:cNvSpPr>
            <a:spLocks noGrp="1" noChangeArrowheads="1"/>
          </p:cNvSpPr>
          <p:nvPr>
            <p:ph type="dt" sz="half" idx="10"/>
          </p:nvPr>
        </p:nvSpPr>
        <p:spPr>
          <a:xfrm>
            <a:off x="457200" y="4800600"/>
            <a:ext cx="2133600" cy="241300"/>
          </a:xfrm>
          <a:prstGeom prst="rect">
            <a:avLst/>
          </a:prstGeom>
        </p:spPr>
        <p:txBody>
          <a:bodyPr/>
          <a:lstStyle>
            <a:lvl1pPr>
              <a:defRPr/>
            </a:lvl1pPr>
          </a:lstStyle>
          <a:p>
            <a:pPr>
              <a:defRPr/>
            </a:pPr>
            <a:endParaRPr lang="en-US" altLang="zh-CN"/>
          </a:p>
        </p:txBody>
      </p:sp>
      <p:sp>
        <p:nvSpPr>
          <p:cNvPr id="7" name="Rectangle 16"/>
          <p:cNvSpPr>
            <a:spLocks noGrp="1" noChangeArrowheads="1"/>
          </p:cNvSpPr>
          <p:nvPr>
            <p:ph type="ftr" sz="quarter" idx="11"/>
          </p:nvPr>
        </p:nvSpPr>
        <p:spPr>
          <a:xfrm>
            <a:off x="5219700" y="4786313"/>
            <a:ext cx="3600450" cy="241300"/>
          </a:xfrm>
          <a:prstGeom prst="rect">
            <a:avLst/>
          </a:prstGeom>
        </p:spPr>
        <p:txBody>
          <a:bodyPr/>
          <a:lstStyle>
            <a:lvl1pPr>
              <a:defRPr/>
            </a:lvl1pPr>
          </a:lstStyle>
          <a:p>
            <a:pPr>
              <a:defRPr/>
            </a:pPr>
            <a:endParaRPr lang="en-US" altLang="zh-CN"/>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5720" y="-29766"/>
            <a:ext cx="8401080" cy="853679"/>
          </a:xfrm>
        </p:spPr>
        <p:txBody>
          <a:bodyPr/>
          <a:lstStyle>
            <a:lvl1pPr>
              <a:defRPr sz="3600" baseline="0">
                <a:latin typeface="Arial" panose="020B0604020202020204" pitchFamily="34" charset="0"/>
                <a:ea typeface="宋体"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285720" y="1004888"/>
            <a:ext cx="8401080" cy="364093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a:blip r:embed="rId14"/>
          <a:stretch>
            <a:fillRect/>
          </a:stretch>
        </a:blipFill>
        <a:effectLst/>
      </p:bgPr>
    </p:bg>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bwMode="auto">
          <a:xfrm>
            <a:off x="457200" y="-30163"/>
            <a:ext cx="8229600" cy="8540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2054" name="Rectangle 3"/>
          <p:cNvSpPr>
            <a:spLocks noGrp="1" noChangeArrowheads="1"/>
          </p:cNvSpPr>
          <p:nvPr>
            <p:ph type="body" idx="1"/>
          </p:nvPr>
        </p:nvSpPr>
        <p:spPr bwMode="auto">
          <a:xfrm>
            <a:off x="457200" y="1004888"/>
            <a:ext cx="8229600" cy="3641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2" name="WordArt 8">
            <a:extLst>
              <a:ext uri="{FF2B5EF4-FFF2-40B4-BE49-F238E27FC236}">
                <a16:creationId xmlns:a16="http://schemas.microsoft.com/office/drawing/2014/main" xmlns="" id="{CC1ECE65-7272-EF9F-5DDC-8966287BD22E}"/>
              </a:ext>
            </a:extLst>
          </p:cNvPr>
          <p:cNvSpPr/>
          <p:nvPr userDrawn="1"/>
        </p:nvSpPr>
        <p:spPr>
          <a:xfrm rot="20636009">
            <a:off x="1100689" y="1420924"/>
            <a:ext cx="6096126" cy="2369769"/>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p>
        </p:txBody>
      </p:sp>
    </p:spTree>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Lst>
  <p:transition spd="slow">
    <p:wipe dir="d"/>
  </p:transition>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fontAlgn="base">
        <a:spcBef>
          <a:spcPct val="0"/>
        </a:spcBef>
        <a:spcAft>
          <a:spcPct val="0"/>
        </a:spcAft>
        <a:defRPr sz="4000" b="1">
          <a:solidFill>
            <a:schemeClr val="bg1"/>
          </a:solidFill>
          <a:latin typeface="Arial" pitchFamily="34" charset="0"/>
          <a:ea typeface="宋体" pitchFamily="2" charset="-122"/>
        </a:defRPr>
      </a:lvl6pPr>
      <a:lvl7pPr marL="914400" algn="ctr" rtl="0" fontAlgn="base">
        <a:spcBef>
          <a:spcPct val="0"/>
        </a:spcBef>
        <a:spcAft>
          <a:spcPct val="0"/>
        </a:spcAft>
        <a:defRPr sz="4000" b="1">
          <a:solidFill>
            <a:schemeClr val="bg1"/>
          </a:solidFill>
          <a:latin typeface="Arial" pitchFamily="34" charset="0"/>
          <a:ea typeface="宋体" pitchFamily="2" charset="-122"/>
        </a:defRPr>
      </a:lvl7pPr>
      <a:lvl8pPr marL="1371600" algn="ctr" rtl="0" fontAlgn="base">
        <a:spcBef>
          <a:spcPct val="0"/>
        </a:spcBef>
        <a:spcAft>
          <a:spcPct val="0"/>
        </a:spcAft>
        <a:defRPr sz="4000" b="1">
          <a:solidFill>
            <a:schemeClr val="bg1"/>
          </a:solidFill>
          <a:latin typeface="Arial" pitchFamily="34" charset="0"/>
          <a:ea typeface="宋体" pitchFamily="2" charset="-122"/>
        </a:defRPr>
      </a:lvl8pPr>
      <a:lvl9pPr marL="1828800" algn="ctr" rtl="0" fontAlgn="base">
        <a:spcBef>
          <a:spcPct val="0"/>
        </a:spcBef>
        <a:spcAft>
          <a:spcPct val="0"/>
        </a:spcAft>
        <a:defRPr sz="40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11.bin"/></Relationships>
</file>

<file path=ppt/slides/_rels/slide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7.e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6.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4.wmf"/></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xmlns=""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a:extLst>
              <a:ext uri="{FF2B5EF4-FFF2-40B4-BE49-F238E27FC236}">
                <a16:creationId xmlns:a16="http://schemas.microsoft.com/office/drawing/2014/main" xmlns="" id="{6BADC799-635A-7E9C-31F3-DF90E0F9B3C2}"/>
              </a:ext>
            </a:extLst>
          </p:cNvPr>
          <p:cNvSpPr/>
          <p:nvPr/>
        </p:nvSpPr>
        <p:spPr>
          <a:xfrm>
            <a:off x="1390702" y="3219823"/>
            <a:ext cx="6313646" cy="646331"/>
          </a:xfrm>
          <a:prstGeom prst="rect">
            <a:avLst/>
          </a:prstGeom>
        </p:spPr>
        <p:txBody>
          <a:bodyPr wrap="square">
            <a:spAutoFit/>
          </a:bodyPr>
          <a:lstStyle/>
          <a:p>
            <a:pPr algn="ctr"/>
            <a:r>
              <a:rPr lang="zh-CN" altLang="en-US" sz="3600" dirty="0">
                <a:solidFill>
                  <a:schemeClr val="bg1"/>
                </a:solidFill>
                <a:latin typeface="黑体" panose="02010609060101010101" pitchFamily="49" charset="-122"/>
                <a:ea typeface="黑体" panose="02010609060101010101" pitchFamily="49" charset="-122"/>
              </a:rPr>
              <a:t>第</a:t>
            </a:r>
            <a:r>
              <a:rPr lang="en-US" altLang="zh-CN" sz="3600" dirty="0">
                <a:solidFill>
                  <a:schemeClr val="bg1"/>
                </a:solidFill>
                <a:latin typeface="黑体" panose="02010609060101010101" pitchFamily="49" charset="-122"/>
                <a:ea typeface="黑体" panose="02010609060101010101" pitchFamily="49" charset="-122"/>
              </a:rPr>
              <a:t>6</a:t>
            </a:r>
            <a:r>
              <a:rPr lang="zh-CN" altLang="en-US" sz="3600" dirty="0">
                <a:solidFill>
                  <a:schemeClr val="bg1"/>
                </a:solidFill>
                <a:latin typeface="黑体" panose="02010609060101010101" pitchFamily="49" charset="-122"/>
                <a:ea typeface="黑体" panose="02010609060101010101" pitchFamily="49" charset="-122"/>
              </a:rPr>
              <a:t>章 关系数据理论</a:t>
            </a:r>
            <a:endParaRPr lang="zh-CN" altLang="en-US" sz="3300" b="1" dirty="0">
              <a:solidFill>
                <a:schemeClr val="bg1"/>
              </a:solidFill>
              <a:latin typeface="Times-Roman" charset="0"/>
              <a:ea typeface="隶书" panose="02010509060101010101" pitchFamily="49" charset="-122"/>
            </a:endParaRPr>
          </a:p>
        </p:txBody>
      </p:sp>
    </p:spTree>
    <p:extLst>
      <p:ext uri="{BB962C8B-B14F-4D97-AF65-F5344CB8AC3E}">
        <p14:creationId xmlns:p14="http://schemas.microsoft.com/office/powerpoint/2010/main" val="4161212786"/>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ChangeArrowheads="1"/>
          </p:cNvSpPr>
          <p:nvPr>
            <p:ph type="title"/>
          </p:nvPr>
        </p:nvSpPr>
        <p:spPr/>
        <p:txBody>
          <a:bodyPr/>
          <a:lstStyle/>
          <a:p>
            <a:r>
              <a:rPr lang="zh-CN" altLang="en-US" sz="3600" dirty="0"/>
              <a:t>关系模式存在的问题</a:t>
            </a:r>
            <a:endParaRPr lang="en-US" altLang="zh-CN" sz="3600" dirty="0"/>
          </a:p>
        </p:txBody>
      </p:sp>
      <p:sp>
        <p:nvSpPr>
          <p:cNvPr id="31747" name="Rectangle 1027"/>
          <p:cNvSpPr>
            <a:spLocks noGrp="1" noChangeArrowheads="1"/>
          </p:cNvSpPr>
          <p:nvPr>
            <p:ph idx="1"/>
          </p:nvPr>
        </p:nvSpPr>
        <p:spPr>
          <a:xfrm>
            <a:off x="0" y="823913"/>
            <a:ext cx="7358082" cy="4013613"/>
          </a:xfrm>
        </p:spPr>
        <p:txBody>
          <a:bodyPr/>
          <a:lstStyle/>
          <a:p>
            <a:r>
              <a:rPr lang="zh-CN" altLang="en-US" sz="2000" dirty="0"/>
              <a:t>结论</a:t>
            </a:r>
            <a:endParaRPr lang="en-US" altLang="zh-CN" sz="2000" dirty="0"/>
          </a:p>
          <a:p>
            <a:pPr lvl="1"/>
            <a:r>
              <a:rPr lang="en-US" altLang="zh-CN" sz="2000" dirty="0">
                <a:solidFill>
                  <a:srgbClr val="FF0000"/>
                </a:solidFill>
              </a:rPr>
              <a:t>STUDENT</a:t>
            </a:r>
            <a:r>
              <a:rPr lang="zh-CN" altLang="en-US" sz="2000" dirty="0">
                <a:solidFill>
                  <a:srgbClr val="FF0000"/>
                </a:solidFill>
              </a:rPr>
              <a:t>（</a:t>
            </a:r>
            <a:r>
              <a:rPr lang="en-US" altLang="zh-CN" sz="2000" dirty="0" err="1">
                <a:solidFill>
                  <a:srgbClr val="FF0000"/>
                </a:solidFill>
              </a:rPr>
              <a:t>Sno</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School, </a:t>
            </a:r>
            <a:r>
              <a:rPr lang="en-US" altLang="zh-CN" sz="2000" dirty="0" err="1">
                <a:solidFill>
                  <a:srgbClr val="FF0000"/>
                </a:solidFill>
              </a:rPr>
              <a:t>Mname</a:t>
            </a:r>
            <a:r>
              <a:rPr lang="en-US" altLang="zh-CN" sz="2000" dirty="0">
                <a:solidFill>
                  <a:srgbClr val="FF0000"/>
                </a:solidFill>
              </a:rPr>
              <a:t>,</a:t>
            </a:r>
            <a:r>
              <a:rPr lang="zh-CN" altLang="en-US" sz="2000" dirty="0">
                <a:solidFill>
                  <a:srgbClr val="FF0000"/>
                </a:solidFill>
              </a:rPr>
              <a:t> </a:t>
            </a:r>
            <a:r>
              <a:rPr lang="en-US" altLang="zh-CN" sz="2000" dirty="0" err="1">
                <a:solidFill>
                  <a:srgbClr val="FF0000"/>
                </a:solidFill>
              </a:rPr>
              <a:t>Cno</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Grade</a:t>
            </a:r>
            <a:r>
              <a:rPr lang="zh-CN" altLang="en-US" sz="2000" dirty="0">
                <a:solidFill>
                  <a:srgbClr val="FF0000"/>
                </a:solidFill>
              </a:rPr>
              <a:t>）</a:t>
            </a:r>
          </a:p>
          <a:p>
            <a:pPr lvl="1">
              <a:buNone/>
            </a:pPr>
            <a:r>
              <a:rPr lang="zh-CN" altLang="en-US" sz="2000" dirty="0"/>
              <a:t>不是一个好的模式。</a:t>
            </a:r>
          </a:p>
          <a:p>
            <a:pPr lvl="1"/>
            <a:r>
              <a:rPr lang="zh-CN" altLang="en-US" sz="2000" dirty="0"/>
              <a:t>一个“好”的模式应当不会发生插入异常、删除异常、更新异常、数据冗余应尽可能少。</a:t>
            </a:r>
          </a:p>
          <a:p>
            <a:r>
              <a:rPr lang="zh-CN" altLang="en-US" sz="2000" dirty="0"/>
              <a:t>原因</a:t>
            </a:r>
            <a:endParaRPr lang="en-US" altLang="zh-CN" sz="2000" dirty="0"/>
          </a:p>
          <a:p>
            <a:pPr lvl="1">
              <a:buNone/>
            </a:pPr>
            <a:r>
              <a:rPr lang="zh-CN" altLang="en-US" sz="2000" dirty="0"/>
              <a:t>由存在于模式中的某些</a:t>
            </a:r>
            <a:r>
              <a:rPr lang="zh-CN" altLang="en-US" dirty="0">
                <a:solidFill>
                  <a:srgbClr val="FF0000"/>
                </a:solidFill>
                <a:effectLst>
                  <a:outerShdw blurRad="38100" dist="38100" dir="2700000" algn="tl">
                    <a:srgbClr val="000000">
                      <a:alpha val="43137"/>
                    </a:srgbClr>
                  </a:outerShdw>
                </a:effectLst>
              </a:rPr>
              <a:t>数据依赖</a:t>
            </a:r>
            <a:r>
              <a:rPr lang="zh-CN" altLang="en-US" sz="2000" dirty="0"/>
              <a:t>引起的。</a:t>
            </a:r>
          </a:p>
          <a:p>
            <a:r>
              <a:rPr lang="zh-CN" altLang="en-US" sz="2000" dirty="0"/>
              <a:t>解决方法</a:t>
            </a:r>
            <a:endParaRPr lang="en-US" altLang="zh-CN" sz="2000" dirty="0"/>
          </a:p>
          <a:p>
            <a:pPr lvl="1">
              <a:buNone/>
            </a:pPr>
            <a:r>
              <a:rPr lang="zh-CN" altLang="en-US" sz="2000" dirty="0"/>
              <a:t>用规范化理论改造关系模式，消除其中不合适的数据依赖。</a:t>
            </a:r>
          </a:p>
          <a:p>
            <a:endParaRPr lang="en-US" altLang="zh-CN" sz="2400" dirty="0"/>
          </a:p>
        </p:txBody>
      </p:sp>
      <p:cxnSp>
        <p:nvCxnSpPr>
          <p:cNvPr id="4" name="直接连接符 8"/>
          <p:cNvCxnSpPr>
            <a:cxnSpLocks noChangeShapeType="1"/>
          </p:cNvCxnSpPr>
          <p:nvPr/>
        </p:nvCxnSpPr>
        <p:spPr bwMode="auto">
          <a:xfrm>
            <a:off x="785786" y="2285998"/>
            <a:ext cx="6429420" cy="1588"/>
          </a:xfrm>
          <a:prstGeom prst="line">
            <a:avLst/>
          </a:prstGeom>
          <a:noFill/>
          <a:ln w="57150" algn="ctr">
            <a:solidFill>
              <a:srgbClr val="FFFF00"/>
            </a:solidFill>
            <a:round/>
            <a:headEnd/>
            <a:tailEnd/>
          </a:ln>
        </p:spPr>
      </p:cxnSp>
      <p:cxnSp>
        <p:nvCxnSpPr>
          <p:cNvPr id="5" name="直接连接符 8"/>
          <p:cNvCxnSpPr>
            <a:cxnSpLocks noChangeShapeType="1"/>
          </p:cNvCxnSpPr>
          <p:nvPr/>
        </p:nvCxnSpPr>
        <p:spPr bwMode="auto">
          <a:xfrm>
            <a:off x="642910" y="3354392"/>
            <a:ext cx="4786313" cy="1588"/>
          </a:xfrm>
          <a:prstGeom prst="line">
            <a:avLst/>
          </a:prstGeom>
          <a:noFill/>
          <a:ln w="57150" algn="ctr">
            <a:solidFill>
              <a:srgbClr val="FFFF00"/>
            </a:solidFill>
            <a:round/>
            <a:headEnd/>
            <a:tailEnd/>
          </a:ln>
        </p:spPr>
      </p:cxnSp>
      <p:cxnSp>
        <p:nvCxnSpPr>
          <p:cNvPr id="6" name="直接连接符 8"/>
          <p:cNvCxnSpPr>
            <a:cxnSpLocks noChangeShapeType="1"/>
          </p:cNvCxnSpPr>
          <p:nvPr/>
        </p:nvCxnSpPr>
        <p:spPr bwMode="auto">
          <a:xfrm>
            <a:off x="928662" y="4143386"/>
            <a:ext cx="5786478" cy="1588"/>
          </a:xfrm>
          <a:prstGeom prst="line">
            <a:avLst/>
          </a:prstGeom>
          <a:noFill/>
          <a:ln w="57150" algn="ctr">
            <a:solidFill>
              <a:srgbClr val="FFFF00"/>
            </a:solidFill>
            <a:round/>
            <a:headEnd/>
            <a:tailEnd/>
          </a:ln>
        </p:spPr>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0-#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a:t>规范化小结（续）</a:t>
            </a:r>
          </a:p>
        </p:txBody>
      </p:sp>
      <p:sp>
        <p:nvSpPr>
          <p:cNvPr id="128003" name="Rectangle 3"/>
          <p:cNvSpPr>
            <a:spLocks noGrp="1" noChangeArrowheads="1"/>
          </p:cNvSpPr>
          <p:nvPr>
            <p:ph idx="1"/>
          </p:nvPr>
        </p:nvSpPr>
        <p:spPr/>
        <p:txBody>
          <a:bodyPr/>
          <a:lstStyle/>
          <a:p>
            <a:pPr lvl="1" eaLnBrk="1" hangingPunct="1"/>
            <a:r>
              <a:rPr lang="zh-CN" altLang="en-US" dirty="0"/>
              <a:t>不能说规范化程度越高的关系模式就越好。</a:t>
            </a:r>
          </a:p>
          <a:p>
            <a:pPr lvl="2" eaLnBrk="1" hangingPunct="1">
              <a:lnSpc>
                <a:spcPct val="150000"/>
              </a:lnSpc>
              <a:spcBef>
                <a:spcPts val="0"/>
              </a:spcBef>
              <a:buFont typeface="Wingdings" panose="05000000000000000000" pitchFamily="2" charset="2"/>
              <a:buChar char="l"/>
            </a:pPr>
            <a:r>
              <a:rPr lang="zh-CN" altLang="en-US" sz="2200" dirty="0"/>
              <a:t>在设计数据库模式结构时，必须对现实世界的实际情况和用户应用需求作进一步分析，确定一个合适的、能够反映现实世界的模式。</a:t>
            </a:r>
          </a:p>
          <a:p>
            <a:pPr lvl="2" eaLnBrk="1" hangingPunct="1">
              <a:lnSpc>
                <a:spcPct val="150000"/>
              </a:lnSpc>
              <a:spcBef>
                <a:spcPts val="0"/>
              </a:spcBef>
              <a:buFont typeface="Wingdings" panose="05000000000000000000" pitchFamily="2" charset="2"/>
              <a:buChar char="l"/>
            </a:pPr>
            <a:r>
              <a:rPr lang="zh-CN" altLang="en-US" sz="2200" dirty="0"/>
              <a:t>这也就是说，上面的规范化步骤可以在其中任何一步终止。</a:t>
            </a:r>
          </a:p>
        </p:txBody>
      </p:sp>
    </p:spTree>
    <p:extLst>
      <p:ext uri="{BB962C8B-B14F-4D97-AF65-F5344CB8AC3E}">
        <p14:creationId xmlns:p14="http://schemas.microsoft.com/office/powerpoint/2010/main" val="3204904808"/>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42844" y="-71456"/>
            <a:ext cx="8401080" cy="853679"/>
          </a:xfrm>
        </p:spPr>
        <p:txBody>
          <a:bodyPr/>
          <a:lstStyle/>
          <a:p>
            <a:pPr eaLnBrk="1" hangingPunct="1"/>
            <a:r>
              <a:rPr lang="zh-CN" altLang="en-US" dirty="0"/>
              <a:t>思考题</a:t>
            </a:r>
          </a:p>
        </p:txBody>
      </p:sp>
      <p:sp>
        <p:nvSpPr>
          <p:cNvPr id="129027" name="Rectangle 3"/>
          <p:cNvSpPr>
            <a:spLocks noGrp="1" noChangeArrowheads="1"/>
          </p:cNvSpPr>
          <p:nvPr>
            <p:ph idx="1"/>
          </p:nvPr>
        </p:nvSpPr>
        <p:spPr/>
        <p:txBody>
          <a:bodyPr/>
          <a:lstStyle/>
          <a:p>
            <a:pPr marL="609600" indent="-609600" eaLnBrk="1" hangingPunct="1">
              <a:buFont typeface="Monotype Sorts" pitchFamily="2" charset="2"/>
              <a:buAutoNum type="arabicPeriod"/>
            </a:pPr>
            <a:r>
              <a:rPr lang="zh-CN" altLang="en-US" dirty="0"/>
              <a:t>在关系数据库中，任意一个二元关系模式</a:t>
            </a:r>
            <a:r>
              <a:rPr lang="en-US" altLang="zh-CN" dirty="0"/>
              <a:t>R</a:t>
            </a:r>
            <a:r>
              <a:rPr lang="zh-CN" altLang="en-US" dirty="0"/>
              <a:t>至少可以达到</a:t>
            </a:r>
            <a:r>
              <a:rPr lang="en-US" altLang="zh-CN" dirty="0"/>
              <a:t>?NF</a:t>
            </a:r>
          </a:p>
          <a:p>
            <a:pPr marL="609600" indent="-609600" eaLnBrk="1" hangingPunct="1">
              <a:buFont typeface="Monotype Sorts" pitchFamily="2" charset="2"/>
              <a:buAutoNum type="arabicPeriod"/>
            </a:pPr>
            <a:endParaRPr lang="en-US" altLang="zh-CN" sz="2000" dirty="0"/>
          </a:p>
          <a:p>
            <a:pPr marL="609600" indent="-609600" eaLnBrk="1" hangingPunct="1">
              <a:buFont typeface="Monotype Sorts" pitchFamily="2" charset="2"/>
              <a:buAutoNum type="arabicPeriod"/>
            </a:pPr>
            <a:r>
              <a:rPr lang="zh-CN" altLang="en-US" dirty="0"/>
              <a:t>如果一个关系模式</a:t>
            </a:r>
            <a:r>
              <a:rPr lang="en-US" altLang="zh-CN" dirty="0"/>
              <a:t>R</a:t>
            </a:r>
            <a:r>
              <a:rPr lang="zh-CN" altLang="en-US" dirty="0"/>
              <a:t>中的属性全部是主属性，则</a:t>
            </a:r>
            <a:r>
              <a:rPr lang="en-US" altLang="zh-CN" dirty="0"/>
              <a:t>R</a:t>
            </a:r>
            <a:r>
              <a:rPr lang="zh-CN" altLang="en-US" dirty="0"/>
              <a:t>至少可以达到</a:t>
            </a:r>
            <a:r>
              <a:rPr lang="en-US" altLang="zh-CN" dirty="0"/>
              <a:t>?NF</a:t>
            </a:r>
          </a:p>
          <a:p>
            <a:pPr marL="609600" indent="-609600" eaLnBrk="1" hangingPunct="1">
              <a:buFont typeface="Monotype Sorts" pitchFamily="2" charset="2"/>
              <a:buAutoNum type="arabicPeriod"/>
            </a:pPr>
            <a:endParaRPr lang="en-US" altLang="zh-CN" sz="2000" dirty="0"/>
          </a:p>
          <a:p>
            <a:pPr marL="609600" indent="-609600" eaLnBrk="1" hangingPunct="1">
              <a:buFont typeface="Monotype Sorts" pitchFamily="2" charset="2"/>
              <a:buAutoNum type="arabicPeriod"/>
            </a:pPr>
            <a:r>
              <a:rPr lang="zh-CN" altLang="en-US" dirty="0"/>
              <a:t>如果一个关系模式</a:t>
            </a:r>
            <a:r>
              <a:rPr lang="en-US" altLang="zh-CN" dirty="0"/>
              <a:t>R</a:t>
            </a:r>
            <a:r>
              <a:rPr lang="zh-CN" altLang="en-US" dirty="0"/>
              <a:t>的主码是全码，则</a:t>
            </a:r>
            <a:r>
              <a:rPr lang="en-US" altLang="zh-CN" dirty="0"/>
              <a:t>R</a:t>
            </a:r>
            <a:r>
              <a:rPr lang="zh-CN" altLang="en-US" dirty="0"/>
              <a:t>至少可以达到</a:t>
            </a:r>
            <a:r>
              <a:rPr lang="en-US" altLang="zh-CN" dirty="0"/>
              <a:t>?NF</a:t>
            </a:r>
          </a:p>
          <a:p>
            <a:pPr marL="609600" indent="-609600" eaLnBrk="1" hangingPunct="1">
              <a:buFont typeface="Monotype Sorts" pitchFamily="2" charset="2"/>
              <a:buAutoNum type="arabicPeriod"/>
            </a:pPr>
            <a:endParaRPr lang="en-US" altLang="zh-CN" dirty="0"/>
          </a:p>
        </p:txBody>
      </p:sp>
    </p:spTree>
    <p:extLst>
      <p:ext uri="{BB962C8B-B14F-4D97-AF65-F5344CB8AC3E}">
        <p14:creationId xmlns:p14="http://schemas.microsoft.com/office/powerpoint/2010/main" val="822294940"/>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p>
        </p:txBody>
      </p:sp>
      <p:sp>
        <p:nvSpPr>
          <p:cNvPr id="14339" name="Rectangle 3"/>
          <p:cNvSpPr>
            <a:spLocks noGrp="1" noChangeArrowheads="1"/>
          </p:cNvSpPr>
          <p:nvPr>
            <p:ph idx="1"/>
          </p:nvPr>
        </p:nvSpPr>
        <p:spPr/>
        <p:txBody>
          <a:bodyPr/>
          <a:lstStyle/>
          <a:p>
            <a:r>
              <a:rPr lang="en-US" altLang="zh-CN" dirty="0"/>
              <a:t>6.1 </a:t>
            </a:r>
            <a:r>
              <a:rPr lang="zh-CN" altLang="en-US" dirty="0"/>
              <a:t>问题的提出</a:t>
            </a:r>
          </a:p>
          <a:p>
            <a:r>
              <a:rPr lang="en-US" altLang="zh-CN" dirty="0"/>
              <a:t>6.2 </a:t>
            </a:r>
            <a:r>
              <a:rPr lang="zh-CN" altLang="en-US" dirty="0"/>
              <a:t>规范化</a:t>
            </a:r>
          </a:p>
          <a:p>
            <a:r>
              <a:rPr lang="en-US" altLang="zh-CN" dirty="0">
                <a:solidFill>
                  <a:srgbClr val="C00000"/>
                </a:solidFill>
              </a:rPr>
              <a:t>6.3 </a:t>
            </a:r>
            <a:r>
              <a:rPr lang="zh-CN" altLang="en-US" dirty="0">
                <a:solidFill>
                  <a:srgbClr val="C00000"/>
                </a:solidFill>
              </a:rPr>
              <a:t>数据依赖的公理系统</a:t>
            </a:r>
          </a:p>
          <a:p>
            <a:r>
              <a:rPr lang="en-US" altLang="zh-CN" sz="2800" dirty="0"/>
              <a:t>6.4 </a:t>
            </a:r>
            <a:r>
              <a:rPr lang="zh-CN" altLang="en-US" sz="2800" dirty="0"/>
              <a:t>保持函数依赖的模式分解</a:t>
            </a:r>
            <a:endParaRPr lang="en-US" altLang="zh-CN" sz="2800" dirty="0"/>
          </a:p>
          <a:p>
            <a:r>
              <a:rPr lang="zh-CN" altLang="en-US" sz="2800" dirty="0"/>
              <a:t>*</a:t>
            </a:r>
            <a:r>
              <a:rPr lang="en-US" altLang="zh-CN" sz="2800" dirty="0"/>
              <a:t>6.5</a:t>
            </a:r>
            <a:r>
              <a:rPr lang="zh-CN" altLang="en-US" sz="2800" dirty="0"/>
              <a:t> 无损连接的模式分解</a:t>
            </a:r>
            <a:endParaRPr lang="en-US" altLang="zh-CN" sz="2800" dirty="0"/>
          </a:p>
          <a:p>
            <a:r>
              <a:rPr lang="zh-CN" altLang="en-US" sz="2800" dirty="0"/>
              <a:t>本章小结</a:t>
            </a:r>
            <a:endParaRPr lang="en-US" altLang="zh-CN" sz="2800" dirty="0"/>
          </a:p>
        </p:txBody>
      </p:sp>
    </p:spTree>
    <p:extLst>
      <p:ext uri="{BB962C8B-B14F-4D97-AF65-F5344CB8AC3E}">
        <p14:creationId xmlns:p14="http://schemas.microsoft.com/office/powerpoint/2010/main" val="3368538119"/>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14282" y="-71456"/>
            <a:ext cx="8401080" cy="853679"/>
          </a:xfrm>
        </p:spPr>
        <p:txBody>
          <a:bodyPr/>
          <a:lstStyle/>
          <a:p>
            <a:pPr eaLnBrk="1" hangingPunct="1"/>
            <a:r>
              <a:rPr lang="en-US" altLang="zh-CN" sz="3600" dirty="0"/>
              <a:t>6.3  </a:t>
            </a:r>
            <a:r>
              <a:rPr lang="zh-CN" altLang="en-US" sz="3600" dirty="0"/>
              <a:t>数据依赖的公理系统</a:t>
            </a:r>
          </a:p>
        </p:txBody>
      </p:sp>
      <p:sp>
        <p:nvSpPr>
          <p:cNvPr id="131075" name="Rectangle 3"/>
          <p:cNvSpPr>
            <a:spLocks noGrp="1" noChangeArrowheads="1"/>
          </p:cNvSpPr>
          <p:nvPr>
            <p:ph idx="1"/>
          </p:nvPr>
        </p:nvSpPr>
        <p:spPr>
          <a:xfrm>
            <a:off x="214282" y="857238"/>
            <a:ext cx="8401080" cy="3640931"/>
          </a:xfrm>
        </p:spPr>
        <p:txBody>
          <a:bodyPr/>
          <a:lstStyle/>
          <a:p>
            <a:pPr eaLnBrk="1" hangingPunct="1"/>
            <a:r>
              <a:rPr lang="zh-CN" altLang="en-US" sz="2000" dirty="0">
                <a:solidFill>
                  <a:srgbClr val="FF0000"/>
                </a:solidFill>
              </a:rPr>
              <a:t>数据依赖</a:t>
            </a:r>
            <a:r>
              <a:rPr lang="zh-CN" altLang="en-US" sz="2000" dirty="0"/>
              <a:t>的公理系统是模式分解算法的理论基础。</a:t>
            </a:r>
            <a:endParaRPr lang="en-US" altLang="zh-CN" sz="2000" dirty="0"/>
          </a:p>
          <a:p>
            <a:pPr eaLnBrk="1" hangingPunct="1"/>
            <a:r>
              <a:rPr lang="zh-CN" altLang="en-US" sz="2000" dirty="0">
                <a:solidFill>
                  <a:srgbClr val="FF0000"/>
                </a:solidFill>
              </a:rPr>
              <a:t>函数依赖</a:t>
            </a:r>
            <a:r>
              <a:rPr lang="zh-CN" altLang="en-US" sz="2000" dirty="0"/>
              <a:t>的一个有效而完备的公理系统</a:t>
            </a:r>
            <a:r>
              <a:rPr lang="en-US" altLang="zh-CN" sz="2000" dirty="0"/>
              <a:t>——</a:t>
            </a:r>
            <a:r>
              <a:rPr lang="en-US" sz="2000" dirty="0"/>
              <a:t>Armstrong</a:t>
            </a:r>
            <a:r>
              <a:rPr lang="zh-CN" altLang="en-US" sz="2000" dirty="0"/>
              <a:t>公理系统。</a:t>
            </a:r>
            <a:endParaRPr lang="en-US" altLang="zh-CN" sz="2000" dirty="0"/>
          </a:p>
          <a:p>
            <a:pPr eaLnBrk="1" hangingPunct="1">
              <a:spcAft>
                <a:spcPct val="40000"/>
              </a:spcAft>
              <a:buNone/>
            </a:pPr>
            <a:r>
              <a:rPr lang="zh-CN" altLang="en-US" sz="1800" dirty="0"/>
              <a:t>      </a:t>
            </a:r>
            <a:r>
              <a:rPr lang="zh-CN" altLang="en-US" sz="2000" dirty="0"/>
              <a:t>一套推理规则，是模式分解算法的理论基础</a:t>
            </a:r>
          </a:p>
          <a:p>
            <a:pPr eaLnBrk="1" hangingPunct="1"/>
            <a:r>
              <a:rPr lang="zh-CN" altLang="en-US" sz="2000" dirty="0"/>
              <a:t>用途</a:t>
            </a:r>
          </a:p>
          <a:p>
            <a:pPr lvl="1" eaLnBrk="1" hangingPunct="1"/>
            <a:r>
              <a:rPr lang="zh-CN" altLang="en-US" sz="2000" dirty="0">
                <a:cs typeface="+mn-cs"/>
              </a:rPr>
              <a:t>求给定关系模式的码</a:t>
            </a:r>
          </a:p>
          <a:p>
            <a:pPr lvl="1" eaLnBrk="1" hangingPunct="1"/>
            <a:r>
              <a:rPr lang="zh-CN" altLang="en-US" sz="2000" dirty="0">
                <a:cs typeface="+mn-cs"/>
              </a:rPr>
              <a:t>从一组函数依赖求得</a:t>
            </a:r>
            <a:r>
              <a:rPr lang="zh-CN" altLang="en-US" sz="2000" dirty="0">
                <a:solidFill>
                  <a:srgbClr val="FF0000"/>
                </a:solidFill>
                <a:cs typeface="+mn-cs"/>
              </a:rPr>
              <a:t>蕴含的函数依赖</a:t>
            </a:r>
            <a:endParaRPr lang="zh-CN" altLang="en-US" sz="2000" dirty="0">
              <a:solidFill>
                <a:srgbClr val="FF0000"/>
              </a:solidFill>
            </a:endParaRPr>
          </a:p>
          <a:p>
            <a:pPr eaLnBrk="1" hangingPunct="1">
              <a:lnSpc>
                <a:spcPct val="120000"/>
              </a:lnSpc>
            </a:pPr>
            <a:r>
              <a:rPr lang="zh-CN" altLang="en-US" sz="2000" dirty="0"/>
              <a:t>逻辑蕴含</a:t>
            </a:r>
          </a:p>
          <a:p>
            <a:pPr eaLnBrk="1" hangingPunct="1">
              <a:lnSpc>
                <a:spcPct val="120000"/>
              </a:lnSpc>
              <a:buFont typeface="Monotype Sorts" pitchFamily="2" charset="2"/>
              <a:buNone/>
            </a:pPr>
            <a:r>
              <a:rPr lang="zh-CN" altLang="en-US" sz="2000" dirty="0"/>
              <a:t>	定义</a:t>
            </a:r>
            <a:r>
              <a:rPr lang="en-US" altLang="zh-CN" sz="2000" dirty="0"/>
              <a:t>6.11  </a:t>
            </a:r>
            <a:r>
              <a:rPr lang="zh-CN" altLang="en-US" sz="2000" dirty="0"/>
              <a:t>给定关系模式</a:t>
            </a:r>
            <a:r>
              <a:rPr lang="en-US" altLang="zh-CN" sz="2000" i="1" dirty="0"/>
              <a:t>R(U</a:t>
            </a:r>
            <a:r>
              <a:rPr lang="zh-CN" altLang="en-US" sz="2000" i="1" dirty="0"/>
              <a:t>，</a:t>
            </a:r>
            <a:r>
              <a:rPr lang="en-US" altLang="zh-CN" sz="2000" i="1" dirty="0"/>
              <a:t>F)</a:t>
            </a:r>
            <a:r>
              <a:rPr lang="zh-CN" altLang="en-US" sz="2000" dirty="0"/>
              <a:t>，其任何一个关系</a:t>
            </a:r>
            <a:r>
              <a:rPr lang="en-US" altLang="zh-CN" sz="2000" i="1" dirty="0"/>
              <a:t>r</a:t>
            </a:r>
            <a:r>
              <a:rPr lang="zh-CN" altLang="en-US" sz="2000" dirty="0"/>
              <a:t>，若函数依赖</a:t>
            </a:r>
            <a:r>
              <a:rPr lang="en-US" altLang="zh-CN" sz="2000" i="1" dirty="0"/>
              <a:t>X→Y</a:t>
            </a:r>
            <a:r>
              <a:rPr lang="zh-CN" altLang="en-US" sz="2000" dirty="0"/>
              <a:t>都成立（即</a:t>
            </a:r>
            <a:r>
              <a:rPr lang="en-US" altLang="zh-CN" sz="2000" dirty="0"/>
              <a:t>r</a:t>
            </a:r>
            <a:r>
              <a:rPr lang="zh-CN" altLang="en-US" sz="2000" dirty="0"/>
              <a:t>中任意两元组</a:t>
            </a:r>
            <a:r>
              <a:rPr lang="en-US" altLang="zh-CN" sz="2000" i="1" dirty="0"/>
              <a:t>t</a:t>
            </a:r>
            <a:r>
              <a:rPr lang="zh-CN" altLang="en-US" sz="2000" dirty="0"/>
              <a:t>，</a:t>
            </a:r>
            <a:r>
              <a:rPr lang="en-US" altLang="zh-CN" sz="2000" i="1" dirty="0"/>
              <a:t>s</a:t>
            </a:r>
            <a:r>
              <a:rPr lang="zh-CN" altLang="en-US" sz="2000" dirty="0"/>
              <a:t>，若</a:t>
            </a:r>
            <a:r>
              <a:rPr lang="en-US" altLang="zh-CN" sz="2000" i="1" dirty="0"/>
              <a:t>t </a:t>
            </a:r>
            <a:r>
              <a:rPr lang="en-US" altLang="zh-CN" sz="2000" dirty="0"/>
              <a:t>[</a:t>
            </a:r>
            <a:r>
              <a:rPr lang="en-US" altLang="zh-CN" sz="2000" i="1" dirty="0"/>
              <a:t>X</a:t>
            </a:r>
            <a:r>
              <a:rPr lang="en-US" altLang="zh-CN" sz="2000" dirty="0"/>
              <a:t>]=</a:t>
            </a:r>
            <a:r>
              <a:rPr lang="en-US" altLang="zh-CN" sz="2000" i="1" dirty="0"/>
              <a:t>s </a:t>
            </a:r>
            <a:r>
              <a:rPr lang="en-US" altLang="zh-CN" sz="2000" dirty="0"/>
              <a:t>[</a:t>
            </a:r>
            <a:r>
              <a:rPr lang="en-US" altLang="zh-CN" sz="2000" i="1" dirty="0"/>
              <a:t>X</a:t>
            </a:r>
            <a:r>
              <a:rPr lang="en-US" altLang="zh-CN" sz="2000" dirty="0"/>
              <a:t>]</a:t>
            </a:r>
            <a:r>
              <a:rPr lang="zh-CN" altLang="en-US" sz="2000" dirty="0"/>
              <a:t>，则 </a:t>
            </a:r>
            <a:r>
              <a:rPr lang="en-US" altLang="zh-CN" sz="2000" i="1" dirty="0"/>
              <a:t>t </a:t>
            </a:r>
            <a:r>
              <a:rPr lang="en-US" altLang="zh-CN" sz="2000" dirty="0"/>
              <a:t>[</a:t>
            </a:r>
            <a:r>
              <a:rPr lang="en-US" altLang="zh-CN" sz="2000" i="1" dirty="0"/>
              <a:t>Y </a:t>
            </a:r>
            <a:r>
              <a:rPr lang="en-US" altLang="zh-CN" sz="2000" dirty="0"/>
              <a:t>]</a:t>
            </a:r>
            <a:r>
              <a:rPr lang="en-US" altLang="zh-CN" sz="2000" i="1" dirty="0"/>
              <a:t> </a:t>
            </a:r>
            <a:r>
              <a:rPr lang="en-US" altLang="zh-CN" sz="2000" dirty="0"/>
              <a:t>= </a:t>
            </a:r>
            <a:r>
              <a:rPr lang="en-US" altLang="zh-CN" sz="2000" i="1" dirty="0"/>
              <a:t>s </a:t>
            </a:r>
            <a:r>
              <a:rPr lang="en-US" altLang="zh-CN" sz="2000" dirty="0"/>
              <a:t>[</a:t>
            </a:r>
            <a:r>
              <a:rPr lang="en-US" altLang="zh-CN" sz="2000" i="1" dirty="0"/>
              <a:t>Y</a:t>
            </a:r>
            <a:r>
              <a:rPr lang="en-US" altLang="zh-CN" sz="2000" dirty="0"/>
              <a:t>]</a:t>
            </a:r>
            <a:r>
              <a:rPr lang="zh-CN" altLang="en-US" sz="2000" dirty="0"/>
              <a:t>），则称</a:t>
            </a:r>
            <a:r>
              <a:rPr lang="en-US" altLang="zh-CN" sz="2000" i="1" dirty="0"/>
              <a:t>F</a:t>
            </a:r>
            <a:r>
              <a:rPr lang="zh-CN" altLang="en-US" sz="2000" dirty="0">
                <a:solidFill>
                  <a:schemeClr val="accent2"/>
                </a:solidFill>
              </a:rPr>
              <a:t>逻辑蕴含</a:t>
            </a:r>
            <a:r>
              <a:rPr lang="en-US" altLang="zh-CN" sz="2000" i="1" dirty="0"/>
              <a:t>X →Y</a:t>
            </a:r>
            <a:r>
              <a:rPr lang="zh-CN" altLang="en-US" sz="2000" dirty="0"/>
              <a:t>。</a:t>
            </a:r>
          </a:p>
        </p:txBody>
      </p:sp>
    </p:spTree>
    <p:extLst>
      <p:ext uri="{BB962C8B-B14F-4D97-AF65-F5344CB8AC3E}">
        <p14:creationId xmlns:p14="http://schemas.microsoft.com/office/powerpoint/2010/main" val="2807193920"/>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Autofit/>
          </a:bodyPr>
          <a:lstStyle/>
          <a:p>
            <a:pPr eaLnBrk="1" hangingPunct="1"/>
            <a:r>
              <a:rPr lang="en-US" altLang="zh-CN" sz="3200" dirty="0"/>
              <a:t>1.  Armstrong</a:t>
            </a:r>
            <a:r>
              <a:rPr lang="zh-CN" altLang="en-US" sz="3200" dirty="0"/>
              <a:t>公理系统</a:t>
            </a:r>
          </a:p>
        </p:txBody>
      </p:sp>
      <p:sp>
        <p:nvSpPr>
          <p:cNvPr id="132099" name="Rectangle 3"/>
          <p:cNvSpPr>
            <a:spLocks noGrp="1" noChangeArrowheads="1"/>
          </p:cNvSpPr>
          <p:nvPr>
            <p:ph idx="1"/>
          </p:nvPr>
        </p:nvSpPr>
        <p:spPr>
          <a:xfrm>
            <a:off x="250248" y="823913"/>
            <a:ext cx="8786247" cy="3640931"/>
          </a:xfrm>
        </p:spPr>
        <p:txBody>
          <a:bodyPr/>
          <a:lstStyle/>
          <a:p>
            <a:pPr eaLnBrk="1" hangingPunct="1">
              <a:buFont typeface="Monotype Sorts" pitchFamily="2" charset="2"/>
              <a:buNone/>
            </a:pPr>
            <a:r>
              <a:rPr lang="en-US" altLang="zh-CN" sz="2400" dirty="0">
                <a:solidFill>
                  <a:srgbClr val="FF0000"/>
                </a:solidFill>
              </a:rPr>
              <a:t>Armstrong</a:t>
            </a:r>
            <a:r>
              <a:rPr lang="zh-CN" altLang="en-US" sz="2400" dirty="0">
                <a:solidFill>
                  <a:srgbClr val="FF0000"/>
                </a:solidFill>
              </a:rPr>
              <a:t>公理系统  </a:t>
            </a:r>
            <a:endParaRPr lang="en-US" altLang="zh-CN" sz="2400" dirty="0">
              <a:solidFill>
                <a:srgbClr val="FF0000"/>
              </a:solidFill>
            </a:endParaRPr>
          </a:p>
          <a:p>
            <a:pPr eaLnBrk="1" hangingPunct="1">
              <a:buFont typeface="Monotype Sorts" pitchFamily="2" charset="2"/>
              <a:buNone/>
            </a:pPr>
            <a:r>
              <a:rPr lang="zh-CN" altLang="en-US" sz="1800" dirty="0"/>
              <a:t>设</a:t>
            </a:r>
            <a:r>
              <a:rPr lang="en-US" altLang="zh-CN" sz="1800" i="1" dirty="0"/>
              <a:t>U</a:t>
            </a:r>
            <a:r>
              <a:rPr lang="zh-CN" altLang="en-US" sz="1800" dirty="0"/>
              <a:t>为属性组全集，</a:t>
            </a:r>
            <a:r>
              <a:rPr lang="en-US" altLang="zh-CN" sz="1800" i="1" dirty="0"/>
              <a:t>F</a:t>
            </a:r>
            <a:r>
              <a:rPr lang="zh-CN" altLang="en-US" sz="1800" dirty="0"/>
              <a:t>是</a:t>
            </a:r>
            <a:r>
              <a:rPr lang="en-US" altLang="zh-CN" sz="1800" i="1" dirty="0"/>
              <a:t>U</a:t>
            </a:r>
            <a:r>
              <a:rPr lang="zh-CN" altLang="en-US" sz="1800" dirty="0"/>
              <a:t>上的一组函数依赖， 于是有关系模式</a:t>
            </a:r>
            <a:r>
              <a:rPr lang="en-US" altLang="zh-CN" sz="1800" i="1" dirty="0"/>
              <a:t>R &lt;U</a:t>
            </a:r>
            <a:r>
              <a:rPr lang="zh-CN" altLang="en-US" sz="1800" i="1" dirty="0"/>
              <a:t>，</a:t>
            </a:r>
            <a:r>
              <a:rPr lang="en-US" altLang="zh-CN" sz="1800" i="1" dirty="0"/>
              <a:t>F &gt;</a:t>
            </a:r>
            <a:r>
              <a:rPr lang="zh-CN" altLang="en-US" sz="1800" dirty="0"/>
              <a:t>。</a:t>
            </a:r>
            <a:endParaRPr lang="en-US" altLang="zh-CN" sz="1800" dirty="0"/>
          </a:p>
          <a:p>
            <a:pPr eaLnBrk="1" hangingPunct="1">
              <a:buFont typeface="Monotype Sorts" pitchFamily="2" charset="2"/>
              <a:buNone/>
            </a:pPr>
            <a:r>
              <a:rPr lang="zh-CN" altLang="en-US" sz="1800" dirty="0"/>
              <a:t>对</a:t>
            </a:r>
            <a:r>
              <a:rPr lang="en-US" altLang="zh-CN" sz="1800" i="1" dirty="0"/>
              <a:t>R (U</a:t>
            </a:r>
            <a:r>
              <a:rPr lang="zh-CN" altLang="en-US" sz="1800" i="1" dirty="0"/>
              <a:t>，</a:t>
            </a:r>
            <a:r>
              <a:rPr lang="en-US" altLang="zh-CN" sz="1800" i="1" dirty="0"/>
              <a:t>F)</a:t>
            </a:r>
            <a:r>
              <a:rPr lang="zh-CN" altLang="en-US" sz="1800" dirty="0"/>
              <a:t>来说有以下的推理规则：</a:t>
            </a:r>
          </a:p>
          <a:p>
            <a:pPr lvl="1" eaLnBrk="1" hangingPunct="1"/>
            <a:r>
              <a:rPr lang="en-US" altLang="zh-CN" sz="1800" dirty="0"/>
              <a:t>A1.</a:t>
            </a:r>
            <a:r>
              <a:rPr lang="zh-CN" altLang="en-US" sz="1800" dirty="0">
                <a:solidFill>
                  <a:schemeClr val="accent2"/>
                </a:solidFill>
              </a:rPr>
              <a:t>自反律</a:t>
            </a:r>
            <a:r>
              <a:rPr lang="en-US" altLang="zh-CN" sz="1800" dirty="0"/>
              <a:t>(Reflexivity)</a:t>
            </a:r>
            <a:r>
              <a:rPr lang="zh-CN" altLang="en-US" sz="1800" dirty="0"/>
              <a:t>：若</a:t>
            </a:r>
            <a:r>
              <a:rPr lang="en-US" altLang="zh-CN" sz="1800" i="1" dirty="0"/>
              <a:t>Y </a:t>
            </a:r>
            <a:r>
              <a:rPr lang="en-US" altLang="zh-CN" sz="1800" dirty="0">
                <a:sym typeface="Symbol" panose="05050102010706020507" pitchFamily="18" charset="2"/>
              </a:rPr>
              <a:t></a:t>
            </a:r>
            <a:r>
              <a:rPr lang="en-US" altLang="zh-CN" sz="1800" dirty="0"/>
              <a:t> </a:t>
            </a:r>
            <a:r>
              <a:rPr lang="en-US" altLang="zh-CN" sz="1800" i="1" dirty="0"/>
              <a:t>X</a:t>
            </a:r>
            <a:r>
              <a:rPr lang="en-US" altLang="zh-CN" sz="1800" dirty="0"/>
              <a:t> </a:t>
            </a:r>
            <a:r>
              <a:rPr lang="en-US" altLang="zh-CN" sz="1800" dirty="0">
                <a:sym typeface="Symbol" panose="05050102010706020507" pitchFamily="18" charset="2"/>
              </a:rPr>
              <a:t></a:t>
            </a:r>
            <a:r>
              <a:rPr lang="en-US" altLang="zh-CN" sz="1800" dirty="0"/>
              <a:t> </a:t>
            </a:r>
            <a:r>
              <a:rPr lang="en-US" altLang="zh-CN" sz="1800" i="1" dirty="0"/>
              <a:t>U</a:t>
            </a:r>
            <a:r>
              <a:rPr lang="zh-CN" altLang="en-US" sz="1800" dirty="0"/>
              <a:t>，则</a:t>
            </a:r>
            <a:r>
              <a:rPr lang="en-US" altLang="zh-CN" sz="1800" i="1" dirty="0"/>
              <a:t>X </a:t>
            </a:r>
            <a:r>
              <a:rPr lang="en-US" altLang="zh-CN" sz="1800" dirty="0"/>
              <a:t>→</a:t>
            </a:r>
            <a:r>
              <a:rPr lang="en-US" altLang="zh-CN" sz="1800" i="1" dirty="0"/>
              <a:t>Y</a:t>
            </a:r>
            <a:r>
              <a:rPr lang="zh-CN" altLang="en-US" sz="1800" dirty="0"/>
              <a:t>为</a:t>
            </a:r>
            <a:r>
              <a:rPr lang="en-US" altLang="zh-CN" sz="1800" i="1" dirty="0"/>
              <a:t>F</a:t>
            </a:r>
            <a:r>
              <a:rPr lang="zh-CN" altLang="en-US" sz="1800" dirty="0"/>
              <a:t>所蕴含。</a:t>
            </a:r>
          </a:p>
          <a:p>
            <a:pPr lvl="1" eaLnBrk="1" hangingPunct="1"/>
            <a:r>
              <a:rPr lang="en-US" altLang="zh-CN" sz="1800" dirty="0"/>
              <a:t>A2.</a:t>
            </a:r>
            <a:r>
              <a:rPr lang="zh-CN" altLang="en-US" sz="1800" dirty="0">
                <a:solidFill>
                  <a:schemeClr val="accent2"/>
                </a:solidFill>
              </a:rPr>
              <a:t>增广律</a:t>
            </a:r>
            <a:r>
              <a:rPr lang="en-US" altLang="zh-CN" sz="1800" dirty="0"/>
              <a:t>(Augmentation)</a:t>
            </a:r>
            <a:r>
              <a:rPr lang="zh-CN" altLang="en-US" sz="1800" dirty="0"/>
              <a:t>：若</a:t>
            </a:r>
            <a:r>
              <a:rPr lang="en-US" altLang="zh-CN" sz="1800" i="1" dirty="0"/>
              <a:t>X</a:t>
            </a:r>
            <a:r>
              <a:rPr lang="en-US" altLang="zh-CN" sz="1800" dirty="0"/>
              <a:t>→</a:t>
            </a:r>
            <a:r>
              <a:rPr lang="en-US" altLang="zh-CN" sz="1800" i="1" dirty="0"/>
              <a:t>Y</a:t>
            </a:r>
            <a:r>
              <a:rPr lang="zh-CN" altLang="en-US" sz="1800" dirty="0"/>
              <a:t>为</a:t>
            </a:r>
            <a:r>
              <a:rPr lang="en-US" altLang="zh-CN" sz="1800" i="1" dirty="0"/>
              <a:t>F</a:t>
            </a:r>
            <a:r>
              <a:rPr lang="zh-CN" altLang="en-US" sz="1800" dirty="0"/>
              <a:t>所蕴含，且</a:t>
            </a:r>
            <a:r>
              <a:rPr lang="en-US" altLang="zh-CN" sz="1800" i="1" dirty="0"/>
              <a:t>Z</a:t>
            </a:r>
            <a:r>
              <a:rPr lang="en-US" altLang="zh-CN" sz="1800" dirty="0"/>
              <a:t> </a:t>
            </a:r>
            <a:r>
              <a:rPr lang="en-US" altLang="zh-CN" sz="1800" dirty="0">
                <a:sym typeface="Symbol" panose="05050102010706020507" pitchFamily="18" charset="2"/>
              </a:rPr>
              <a:t></a:t>
            </a:r>
            <a:r>
              <a:rPr lang="en-US" altLang="zh-CN" sz="1800" dirty="0"/>
              <a:t> </a:t>
            </a:r>
            <a:r>
              <a:rPr lang="en-US" altLang="zh-CN" sz="1800" i="1" dirty="0"/>
              <a:t>U</a:t>
            </a:r>
            <a:r>
              <a:rPr lang="zh-CN" altLang="en-US" sz="1800" dirty="0"/>
              <a:t>，则</a:t>
            </a:r>
            <a:r>
              <a:rPr lang="en-US" altLang="zh-CN" sz="1800" i="1" dirty="0"/>
              <a:t>XZ</a:t>
            </a:r>
            <a:r>
              <a:rPr lang="en-US" altLang="zh-CN" sz="1800" dirty="0"/>
              <a:t>→</a:t>
            </a:r>
            <a:r>
              <a:rPr lang="en-US" altLang="zh-CN" sz="1800" i="1" dirty="0"/>
              <a:t>YZ</a:t>
            </a:r>
            <a:r>
              <a:rPr lang="zh-CN" altLang="en-US" sz="1800" dirty="0"/>
              <a:t>为</a:t>
            </a:r>
            <a:r>
              <a:rPr lang="en-US" altLang="zh-CN" sz="1800" i="1" dirty="0"/>
              <a:t>F</a:t>
            </a:r>
            <a:r>
              <a:rPr lang="zh-CN" altLang="en-US" sz="1800" dirty="0"/>
              <a:t>所蕴含。</a:t>
            </a:r>
          </a:p>
          <a:p>
            <a:pPr lvl="1" eaLnBrk="1" hangingPunct="1"/>
            <a:r>
              <a:rPr lang="en-US" altLang="zh-CN" sz="1800" dirty="0"/>
              <a:t>A3.</a:t>
            </a:r>
            <a:r>
              <a:rPr lang="zh-CN" altLang="en-US" sz="1800" dirty="0">
                <a:solidFill>
                  <a:schemeClr val="accent2"/>
                </a:solidFill>
              </a:rPr>
              <a:t>传递律</a:t>
            </a:r>
            <a:r>
              <a:rPr lang="en-US" altLang="zh-CN" sz="1800" dirty="0"/>
              <a:t>(Transitivity)</a:t>
            </a:r>
            <a:r>
              <a:rPr lang="zh-CN" altLang="en-US" sz="1800" dirty="0"/>
              <a:t>：若</a:t>
            </a:r>
            <a:r>
              <a:rPr lang="en-US" altLang="zh-CN" sz="1800" i="1" dirty="0"/>
              <a:t>X</a:t>
            </a:r>
            <a:r>
              <a:rPr lang="en-US" altLang="zh-CN" sz="1800" dirty="0"/>
              <a:t>→</a:t>
            </a:r>
            <a:r>
              <a:rPr lang="en-US" altLang="zh-CN" sz="1800" i="1" dirty="0"/>
              <a:t>Y</a:t>
            </a:r>
            <a:r>
              <a:rPr lang="zh-CN" altLang="en-US" sz="1800" dirty="0"/>
              <a:t>及</a:t>
            </a:r>
            <a:r>
              <a:rPr lang="en-US" altLang="zh-CN" sz="1800" i="1" dirty="0"/>
              <a:t>Y</a:t>
            </a:r>
            <a:r>
              <a:rPr lang="en-US" altLang="zh-CN" sz="1800" dirty="0"/>
              <a:t>→</a:t>
            </a:r>
            <a:r>
              <a:rPr lang="en-US" altLang="zh-CN" sz="1800" i="1" dirty="0"/>
              <a:t>Z</a:t>
            </a:r>
            <a:r>
              <a:rPr lang="zh-CN" altLang="en-US" sz="1800" dirty="0"/>
              <a:t>为</a:t>
            </a:r>
            <a:r>
              <a:rPr lang="en-US" altLang="zh-CN" sz="1800" i="1" dirty="0"/>
              <a:t>F</a:t>
            </a:r>
            <a:r>
              <a:rPr lang="zh-CN" altLang="en-US" sz="1800" dirty="0"/>
              <a:t>所蕴含，则</a:t>
            </a:r>
            <a:r>
              <a:rPr lang="en-US" altLang="zh-CN" sz="1800" i="1" dirty="0"/>
              <a:t>X</a:t>
            </a:r>
            <a:r>
              <a:rPr lang="en-US" altLang="zh-CN" sz="1800" dirty="0"/>
              <a:t>→</a:t>
            </a:r>
            <a:r>
              <a:rPr lang="en-US" altLang="zh-CN" sz="1800" i="1" dirty="0"/>
              <a:t>Z</a:t>
            </a:r>
            <a:r>
              <a:rPr lang="zh-CN" altLang="en-US" sz="1800" dirty="0"/>
              <a:t>为</a:t>
            </a:r>
            <a:r>
              <a:rPr lang="en-US" altLang="zh-CN" sz="1800" i="1" dirty="0"/>
              <a:t>F</a:t>
            </a:r>
            <a:r>
              <a:rPr lang="zh-CN" altLang="en-US" sz="1800" dirty="0"/>
              <a:t>所蕴含。</a:t>
            </a:r>
          </a:p>
          <a:p>
            <a:pPr eaLnBrk="1" hangingPunct="1">
              <a:buFont typeface="Monotype Sorts" pitchFamily="2" charset="2"/>
              <a:buNone/>
            </a:pPr>
            <a:r>
              <a:rPr lang="zh-CN" altLang="en-US" sz="1800" dirty="0"/>
              <a:t>	</a:t>
            </a:r>
            <a:endParaRPr lang="en-US" altLang="zh-CN" sz="1800" dirty="0"/>
          </a:p>
          <a:p>
            <a:pPr eaLnBrk="1" hangingPunct="1">
              <a:buFont typeface="Monotype Sorts" pitchFamily="2" charset="2"/>
              <a:buNone/>
            </a:pPr>
            <a:r>
              <a:rPr lang="zh-CN" altLang="en-US" sz="1800" dirty="0"/>
              <a:t>注意：由自反律所得到的函数依赖均是平凡的函数依赖，自反律的使用并不依赖于</a:t>
            </a:r>
            <a:r>
              <a:rPr lang="en-US" altLang="zh-CN" sz="1800" i="1" dirty="0"/>
              <a:t>F</a:t>
            </a:r>
            <a:endParaRPr lang="en-US" altLang="zh-CN" sz="1800" dirty="0"/>
          </a:p>
          <a:p>
            <a:pPr eaLnBrk="1" hangingPunct="1">
              <a:buNone/>
            </a:pPr>
            <a:r>
              <a:rPr lang="zh-CN" altLang="en-US" sz="1800" dirty="0">
                <a:solidFill>
                  <a:schemeClr val="accent2"/>
                </a:solidFill>
              </a:rPr>
              <a:t>定理</a:t>
            </a:r>
            <a:r>
              <a:rPr lang="en-US" altLang="zh-CN" sz="1800" dirty="0">
                <a:solidFill>
                  <a:schemeClr val="accent2"/>
                </a:solidFill>
              </a:rPr>
              <a:t>6.1  Armstrong</a:t>
            </a:r>
            <a:r>
              <a:rPr lang="zh-CN" altLang="en-US" sz="1800" dirty="0">
                <a:solidFill>
                  <a:schemeClr val="accent2"/>
                </a:solidFill>
              </a:rPr>
              <a:t>推理规则是正确的。</a:t>
            </a:r>
            <a:endParaRPr lang="en-US" altLang="zh-CN" sz="1800" dirty="0">
              <a:solidFill>
                <a:schemeClr val="accent2"/>
              </a:solidFill>
            </a:endParaRPr>
          </a:p>
          <a:p>
            <a:pPr eaLnBrk="1" hangingPunct="1">
              <a:buNone/>
            </a:pPr>
            <a:r>
              <a:rPr lang="zh-CN" altLang="en-US" sz="1800" dirty="0">
                <a:solidFill>
                  <a:schemeClr val="accent2"/>
                </a:solidFill>
              </a:rPr>
              <a:t>   （证明略）</a:t>
            </a:r>
            <a:endParaRPr lang="en-US" altLang="zh-CN" sz="1800" dirty="0">
              <a:solidFill>
                <a:schemeClr val="accent2"/>
              </a:solidFill>
            </a:endParaRPr>
          </a:p>
          <a:p>
            <a:pPr eaLnBrk="1" hangingPunct="1">
              <a:buFont typeface="Monotype Sorts" pitchFamily="2" charset="2"/>
              <a:buNone/>
            </a:pPr>
            <a:endParaRPr lang="zh-CN" altLang="en-US" sz="1800" dirty="0"/>
          </a:p>
          <a:p>
            <a:pPr eaLnBrk="1" hangingPunct="1">
              <a:spcBef>
                <a:spcPct val="60000"/>
              </a:spcBef>
            </a:pPr>
            <a:endParaRPr lang="zh-CN" altLang="en-US" sz="1800" dirty="0"/>
          </a:p>
        </p:txBody>
      </p:sp>
    </p:spTree>
    <p:extLst>
      <p:ext uri="{BB962C8B-B14F-4D97-AF65-F5344CB8AC3E}">
        <p14:creationId xmlns:p14="http://schemas.microsoft.com/office/powerpoint/2010/main" val="2196570499"/>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Autofit/>
          </a:bodyPr>
          <a:lstStyle/>
          <a:p>
            <a:pPr eaLnBrk="1" hangingPunct="1"/>
            <a:r>
              <a:rPr lang="en-US" altLang="zh-CN" sz="3200" dirty="0"/>
              <a:t>2. </a:t>
            </a:r>
            <a:r>
              <a:rPr lang="zh-CN" altLang="en-US" sz="3200" dirty="0"/>
              <a:t>导出规则</a:t>
            </a:r>
          </a:p>
        </p:txBody>
      </p:sp>
      <p:sp>
        <p:nvSpPr>
          <p:cNvPr id="132099" name="Rectangle 3"/>
          <p:cNvSpPr>
            <a:spLocks noGrp="1" noChangeArrowheads="1"/>
          </p:cNvSpPr>
          <p:nvPr>
            <p:ph idx="1"/>
          </p:nvPr>
        </p:nvSpPr>
        <p:spPr>
          <a:xfrm>
            <a:off x="285720" y="714362"/>
            <a:ext cx="8401080" cy="3640931"/>
          </a:xfrm>
        </p:spPr>
        <p:txBody>
          <a:bodyPr/>
          <a:lstStyle/>
          <a:p>
            <a:pPr eaLnBrk="1" hangingPunct="1">
              <a:buFont typeface="Monotype Sorts" pitchFamily="2" charset="2"/>
              <a:buNone/>
            </a:pPr>
            <a:r>
              <a:rPr lang="en-US" altLang="zh-CN" sz="2000" dirty="0"/>
              <a:t>1.</a:t>
            </a:r>
            <a:r>
              <a:rPr lang="zh-CN" altLang="en-US" sz="2000" dirty="0"/>
              <a:t>根据</a:t>
            </a:r>
            <a:r>
              <a:rPr lang="en-US" altLang="zh-CN" sz="2000" dirty="0"/>
              <a:t>A1</a:t>
            </a:r>
            <a:r>
              <a:rPr lang="zh-CN" altLang="en-US" sz="2000" dirty="0"/>
              <a:t>，</a:t>
            </a:r>
            <a:r>
              <a:rPr lang="en-US" altLang="zh-CN" sz="2000" dirty="0"/>
              <a:t>A2</a:t>
            </a:r>
            <a:r>
              <a:rPr lang="zh-CN" altLang="en-US" sz="2000" dirty="0"/>
              <a:t>，</a:t>
            </a:r>
            <a:r>
              <a:rPr lang="en-US" altLang="zh-CN" sz="2000" dirty="0"/>
              <a:t>A3</a:t>
            </a:r>
            <a:r>
              <a:rPr lang="zh-CN" altLang="en-US" sz="2000" dirty="0"/>
              <a:t>这三条推理规则可以得到下面三条推理规则：</a:t>
            </a:r>
          </a:p>
          <a:p>
            <a:pPr lvl="1" eaLnBrk="1" hangingPunct="1">
              <a:lnSpc>
                <a:spcPct val="140000"/>
              </a:lnSpc>
            </a:pPr>
            <a:r>
              <a:rPr lang="zh-CN" altLang="en-US" sz="1800" dirty="0"/>
              <a:t> </a:t>
            </a:r>
            <a:r>
              <a:rPr lang="zh-CN" altLang="en-US" sz="1800" dirty="0">
                <a:solidFill>
                  <a:schemeClr val="accent2"/>
                </a:solidFill>
              </a:rPr>
              <a:t>合并规则</a:t>
            </a:r>
            <a:r>
              <a:rPr lang="zh-CN" altLang="en-US" sz="1800" dirty="0"/>
              <a:t>：由</a:t>
            </a:r>
            <a:r>
              <a:rPr lang="en-US" altLang="zh-CN" sz="1800" i="1" dirty="0"/>
              <a:t>X</a:t>
            </a:r>
            <a:r>
              <a:rPr lang="en-US" altLang="zh-CN" sz="1800" dirty="0"/>
              <a:t>→</a:t>
            </a:r>
            <a:r>
              <a:rPr lang="en-US" altLang="zh-CN" sz="1800" i="1" dirty="0"/>
              <a:t>Y</a:t>
            </a:r>
            <a:r>
              <a:rPr lang="zh-CN" altLang="en-US" sz="1800" dirty="0"/>
              <a:t>，</a:t>
            </a:r>
            <a:r>
              <a:rPr lang="en-US" altLang="zh-CN" sz="1800" i="1" dirty="0"/>
              <a:t>X</a:t>
            </a:r>
            <a:r>
              <a:rPr lang="en-US" altLang="zh-CN" sz="1800" dirty="0"/>
              <a:t>→</a:t>
            </a:r>
            <a:r>
              <a:rPr lang="en-US" altLang="zh-CN" sz="1800" i="1" dirty="0"/>
              <a:t>Z</a:t>
            </a:r>
            <a:r>
              <a:rPr lang="zh-CN" altLang="en-US" sz="1800" dirty="0"/>
              <a:t>，有</a:t>
            </a:r>
            <a:r>
              <a:rPr lang="en-US" altLang="zh-CN" sz="1800" i="1" dirty="0"/>
              <a:t>X</a:t>
            </a:r>
            <a:r>
              <a:rPr lang="en-US" altLang="zh-CN" sz="1800" dirty="0"/>
              <a:t>→</a:t>
            </a:r>
            <a:r>
              <a:rPr lang="en-US" altLang="zh-CN" sz="1800" i="1" dirty="0"/>
              <a:t>YZ</a:t>
            </a:r>
            <a:r>
              <a:rPr lang="zh-CN" altLang="en-US" sz="1800" dirty="0"/>
              <a:t>。</a:t>
            </a:r>
          </a:p>
          <a:p>
            <a:pPr lvl="1" eaLnBrk="1" hangingPunct="1">
              <a:lnSpc>
                <a:spcPct val="140000"/>
              </a:lnSpc>
              <a:spcBef>
                <a:spcPct val="0"/>
              </a:spcBef>
              <a:buFontTx/>
              <a:buNone/>
            </a:pPr>
            <a:r>
              <a:rPr lang="zh-CN" altLang="en-US" sz="1600" dirty="0"/>
              <a:t>       （</a:t>
            </a:r>
            <a:r>
              <a:rPr lang="en-US" altLang="zh-CN" sz="1600" dirty="0"/>
              <a:t>A2</a:t>
            </a:r>
            <a:r>
              <a:rPr lang="zh-CN" altLang="en-US" sz="1600" dirty="0"/>
              <a:t>， </a:t>
            </a:r>
            <a:r>
              <a:rPr lang="en-US" altLang="zh-CN" sz="1600" dirty="0"/>
              <a:t>A3</a:t>
            </a:r>
            <a:r>
              <a:rPr lang="zh-CN" altLang="en-US" sz="1600" dirty="0"/>
              <a:t>） </a:t>
            </a:r>
            <a:r>
              <a:rPr lang="en-US" altLang="zh-CN" sz="1600" i="1" dirty="0"/>
              <a:t>X</a:t>
            </a:r>
            <a:r>
              <a:rPr lang="en-US" altLang="zh-CN" sz="1600" dirty="0"/>
              <a:t>→</a:t>
            </a:r>
            <a:r>
              <a:rPr lang="en-US" altLang="zh-CN" sz="1600" i="1" dirty="0"/>
              <a:t>Y X </a:t>
            </a:r>
            <a:r>
              <a:rPr lang="zh-CN" altLang="en-US" sz="1600" dirty="0"/>
              <a:t>，</a:t>
            </a:r>
            <a:r>
              <a:rPr lang="en-US" altLang="zh-CN" sz="1600" i="1" dirty="0"/>
              <a:t>XY </a:t>
            </a:r>
            <a:r>
              <a:rPr lang="en-US" altLang="zh-CN" sz="1600" dirty="0"/>
              <a:t>→</a:t>
            </a:r>
            <a:r>
              <a:rPr lang="en-US" altLang="zh-CN" sz="1600" i="1" dirty="0"/>
              <a:t>ZY</a:t>
            </a:r>
            <a:r>
              <a:rPr lang="en-US" altLang="zh-CN" sz="1800" i="1" dirty="0"/>
              <a:t> </a:t>
            </a:r>
            <a:endParaRPr lang="en-US" altLang="zh-CN" sz="1800" dirty="0"/>
          </a:p>
          <a:p>
            <a:pPr lvl="1" eaLnBrk="1" hangingPunct="1">
              <a:lnSpc>
                <a:spcPct val="140000"/>
              </a:lnSpc>
            </a:pPr>
            <a:r>
              <a:rPr lang="en-US" altLang="zh-CN" sz="1800" dirty="0"/>
              <a:t> </a:t>
            </a:r>
            <a:r>
              <a:rPr lang="zh-CN" altLang="en-US" sz="1800" dirty="0">
                <a:solidFill>
                  <a:schemeClr val="accent2"/>
                </a:solidFill>
              </a:rPr>
              <a:t>伪传递规则</a:t>
            </a:r>
            <a:r>
              <a:rPr lang="zh-CN" altLang="en-US" sz="1800" dirty="0"/>
              <a:t>：由</a:t>
            </a:r>
            <a:r>
              <a:rPr lang="en-US" altLang="zh-CN" sz="1800" i="1" dirty="0"/>
              <a:t>X</a:t>
            </a:r>
            <a:r>
              <a:rPr lang="en-US" altLang="zh-CN" sz="1800" dirty="0"/>
              <a:t>→</a:t>
            </a:r>
            <a:r>
              <a:rPr lang="en-US" altLang="zh-CN" sz="1800" i="1" dirty="0"/>
              <a:t>Y</a:t>
            </a:r>
            <a:r>
              <a:rPr lang="zh-CN" altLang="en-US" sz="1800" dirty="0"/>
              <a:t>，</a:t>
            </a:r>
            <a:r>
              <a:rPr lang="en-US" altLang="zh-CN" sz="1800" i="1" dirty="0"/>
              <a:t>WY</a:t>
            </a:r>
            <a:r>
              <a:rPr lang="en-US" altLang="zh-CN" sz="1800" dirty="0"/>
              <a:t>→</a:t>
            </a:r>
            <a:r>
              <a:rPr lang="en-US" altLang="zh-CN" sz="1800" i="1" dirty="0"/>
              <a:t>Z</a:t>
            </a:r>
            <a:r>
              <a:rPr lang="zh-CN" altLang="en-US" sz="1800" dirty="0"/>
              <a:t>，有</a:t>
            </a:r>
            <a:r>
              <a:rPr lang="en-US" altLang="zh-CN" sz="1800" i="1" dirty="0"/>
              <a:t>XW</a:t>
            </a:r>
            <a:r>
              <a:rPr lang="en-US" altLang="zh-CN" sz="1800" dirty="0"/>
              <a:t>→</a:t>
            </a:r>
            <a:r>
              <a:rPr lang="en-US" altLang="zh-CN" sz="1800" i="1" dirty="0"/>
              <a:t>Z</a:t>
            </a:r>
            <a:r>
              <a:rPr lang="zh-CN" altLang="en-US" sz="1800" dirty="0"/>
              <a:t>。</a:t>
            </a:r>
          </a:p>
          <a:p>
            <a:pPr lvl="1" eaLnBrk="1" hangingPunct="1">
              <a:lnSpc>
                <a:spcPct val="140000"/>
              </a:lnSpc>
              <a:spcBef>
                <a:spcPct val="0"/>
              </a:spcBef>
              <a:buFontTx/>
              <a:buNone/>
            </a:pPr>
            <a:r>
              <a:rPr lang="zh-CN" altLang="en-US" sz="1800" dirty="0"/>
              <a:t>       </a:t>
            </a:r>
            <a:r>
              <a:rPr lang="zh-CN" altLang="en-US" sz="1600" dirty="0"/>
              <a:t>（</a:t>
            </a:r>
            <a:r>
              <a:rPr lang="en-US" altLang="zh-CN" sz="1600" dirty="0"/>
              <a:t>A2</a:t>
            </a:r>
            <a:r>
              <a:rPr lang="zh-CN" altLang="en-US" sz="1600" dirty="0"/>
              <a:t>， </a:t>
            </a:r>
            <a:r>
              <a:rPr lang="en-US" altLang="zh-CN" sz="1600" dirty="0"/>
              <a:t>A3</a:t>
            </a:r>
            <a:r>
              <a:rPr lang="zh-CN" altLang="en-US" sz="1600" dirty="0"/>
              <a:t>） </a:t>
            </a:r>
            <a:r>
              <a:rPr lang="en-US" altLang="zh-CN" sz="1600" dirty="0"/>
              <a:t>XW→YW</a:t>
            </a:r>
          </a:p>
          <a:p>
            <a:pPr lvl="1" eaLnBrk="1" hangingPunct="1">
              <a:lnSpc>
                <a:spcPct val="140000"/>
              </a:lnSpc>
            </a:pPr>
            <a:r>
              <a:rPr lang="en-US" altLang="zh-CN" sz="1800" dirty="0"/>
              <a:t> </a:t>
            </a:r>
            <a:r>
              <a:rPr lang="zh-CN" altLang="en-US" sz="1800" dirty="0">
                <a:solidFill>
                  <a:schemeClr val="accent2"/>
                </a:solidFill>
              </a:rPr>
              <a:t>分解规则</a:t>
            </a:r>
            <a:r>
              <a:rPr lang="zh-CN" altLang="en-US" sz="1800" dirty="0"/>
              <a:t>：由</a:t>
            </a:r>
            <a:r>
              <a:rPr lang="en-US" altLang="zh-CN" sz="1800" i="1" dirty="0"/>
              <a:t>X</a:t>
            </a:r>
            <a:r>
              <a:rPr lang="en-US" altLang="zh-CN" sz="1800" dirty="0"/>
              <a:t>→</a:t>
            </a:r>
            <a:r>
              <a:rPr lang="en-US" altLang="zh-CN" sz="1800" i="1" dirty="0"/>
              <a:t>Y</a:t>
            </a:r>
            <a:r>
              <a:rPr lang="zh-CN" altLang="en-US" sz="1800" dirty="0"/>
              <a:t>及</a:t>
            </a:r>
            <a:r>
              <a:rPr lang="en-US" altLang="zh-CN" sz="1800" i="1" dirty="0"/>
              <a:t>Z</a:t>
            </a:r>
            <a:r>
              <a:rPr lang="en-US" altLang="zh-CN" sz="1800" dirty="0">
                <a:sym typeface="Symbol" panose="05050102010706020507" pitchFamily="18" charset="2"/>
              </a:rPr>
              <a:t></a:t>
            </a:r>
            <a:r>
              <a:rPr lang="en-US" altLang="zh-CN" sz="1800" i="1" dirty="0"/>
              <a:t>Y</a:t>
            </a:r>
            <a:r>
              <a:rPr lang="zh-CN" altLang="en-US" sz="1800" dirty="0"/>
              <a:t>，有</a:t>
            </a:r>
            <a:r>
              <a:rPr lang="en-US" altLang="zh-CN" sz="1800" i="1" dirty="0"/>
              <a:t>X</a:t>
            </a:r>
            <a:r>
              <a:rPr lang="en-US" altLang="zh-CN" sz="1800" dirty="0"/>
              <a:t>→</a:t>
            </a:r>
            <a:r>
              <a:rPr lang="en-US" altLang="zh-CN" sz="1800" i="1" dirty="0"/>
              <a:t>Z</a:t>
            </a:r>
            <a:r>
              <a:rPr lang="zh-CN" altLang="en-US" sz="1800" dirty="0"/>
              <a:t>。</a:t>
            </a:r>
          </a:p>
          <a:p>
            <a:pPr lvl="1" eaLnBrk="1" hangingPunct="1">
              <a:lnSpc>
                <a:spcPct val="140000"/>
              </a:lnSpc>
              <a:spcBef>
                <a:spcPct val="0"/>
              </a:spcBef>
              <a:buFontTx/>
              <a:buNone/>
            </a:pPr>
            <a:r>
              <a:rPr lang="zh-CN" altLang="en-US" sz="1800" dirty="0"/>
              <a:t>       </a:t>
            </a:r>
            <a:r>
              <a:rPr lang="zh-CN" altLang="en-US" sz="1600" dirty="0"/>
              <a:t>（</a:t>
            </a:r>
            <a:r>
              <a:rPr lang="en-US" altLang="zh-CN" sz="1600" dirty="0"/>
              <a:t>A1</a:t>
            </a:r>
            <a:r>
              <a:rPr lang="zh-CN" altLang="en-US" sz="1600" dirty="0"/>
              <a:t>， </a:t>
            </a:r>
            <a:r>
              <a:rPr lang="en-US" altLang="zh-CN" sz="1600" dirty="0"/>
              <a:t>A3</a:t>
            </a:r>
            <a:r>
              <a:rPr lang="zh-CN" altLang="en-US" sz="1600" dirty="0"/>
              <a:t>） </a:t>
            </a:r>
            <a:r>
              <a:rPr lang="en-US" altLang="zh-CN" sz="1600" dirty="0"/>
              <a:t>Z</a:t>
            </a:r>
            <a:r>
              <a:rPr lang="en-US" altLang="zh-CN" sz="1600" dirty="0">
                <a:sym typeface="Symbol" panose="05050102010706020507" pitchFamily="18" charset="2"/>
              </a:rPr>
              <a:t></a:t>
            </a:r>
            <a:r>
              <a:rPr lang="en-US" altLang="zh-CN" sz="1600" dirty="0"/>
              <a:t>Y</a:t>
            </a:r>
            <a:r>
              <a:rPr lang="zh-CN" altLang="en-US" sz="1600" dirty="0"/>
              <a:t>，</a:t>
            </a:r>
            <a:r>
              <a:rPr lang="en-US" altLang="zh-CN" sz="1600" dirty="0"/>
              <a:t>Y→Z</a:t>
            </a:r>
          </a:p>
          <a:p>
            <a:pPr eaLnBrk="1" hangingPunct="1">
              <a:buFont typeface="Monotype Sorts" pitchFamily="2" charset="2"/>
              <a:buNone/>
            </a:pPr>
            <a:r>
              <a:rPr lang="en-US" altLang="zh-CN" sz="1800" dirty="0"/>
              <a:t>2.</a:t>
            </a:r>
            <a:r>
              <a:rPr lang="zh-CN" altLang="en-US" sz="1800" dirty="0"/>
              <a:t>根据合并规则和分解规则，可得引理</a:t>
            </a:r>
            <a:r>
              <a:rPr lang="en-US" altLang="zh-CN" sz="1800" dirty="0"/>
              <a:t>6.1</a:t>
            </a:r>
          </a:p>
          <a:p>
            <a:pPr eaLnBrk="1" hangingPunct="1">
              <a:buFont typeface="Monotype Sorts" pitchFamily="2" charset="2"/>
              <a:buNone/>
            </a:pPr>
            <a:r>
              <a:rPr lang="en-US" altLang="zh-CN" sz="1800" dirty="0"/>
              <a:t>   </a:t>
            </a:r>
            <a:r>
              <a:rPr lang="zh-CN" altLang="en-US" sz="2000" dirty="0">
                <a:solidFill>
                  <a:srgbClr val="FF0000"/>
                </a:solidFill>
              </a:rPr>
              <a:t>引理</a:t>
            </a:r>
            <a:r>
              <a:rPr lang="en-US" altLang="zh-CN" sz="2000" dirty="0">
                <a:solidFill>
                  <a:srgbClr val="FF0000"/>
                </a:solidFill>
              </a:rPr>
              <a:t>6.1  </a:t>
            </a:r>
            <a:r>
              <a:rPr lang="en-US" altLang="zh-CN" sz="2000" i="1" dirty="0">
                <a:solidFill>
                  <a:srgbClr val="FF0000"/>
                </a:solidFill>
              </a:rPr>
              <a:t>X</a:t>
            </a:r>
            <a:r>
              <a:rPr lang="en-US" altLang="zh-CN" sz="2000" dirty="0">
                <a:solidFill>
                  <a:srgbClr val="FF0000"/>
                </a:solidFill>
              </a:rPr>
              <a:t>→</a:t>
            </a:r>
            <a:r>
              <a:rPr lang="en-US" altLang="zh-CN" sz="2000" i="1" dirty="0">
                <a:solidFill>
                  <a:srgbClr val="FF0000"/>
                </a:solidFill>
              </a:rPr>
              <a:t>A</a:t>
            </a:r>
            <a:r>
              <a:rPr lang="en-US" altLang="zh-CN" sz="2000" i="1" baseline="-25000" dirty="0">
                <a:solidFill>
                  <a:srgbClr val="FF0000"/>
                </a:solidFill>
              </a:rPr>
              <a:t>1</a:t>
            </a:r>
            <a:r>
              <a:rPr lang="en-US" altLang="zh-CN" sz="2000" i="1" dirty="0">
                <a:solidFill>
                  <a:srgbClr val="FF0000"/>
                </a:solidFill>
              </a:rPr>
              <a:t> A</a:t>
            </a:r>
            <a:r>
              <a:rPr lang="en-US" altLang="zh-CN" sz="2000" i="1" baseline="-25000" dirty="0">
                <a:solidFill>
                  <a:srgbClr val="FF0000"/>
                </a:solidFill>
              </a:rPr>
              <a:t>2</a:t>
            </a:r>
            <a:r>
              <a:rPr lang="en-US" altLang="zh-CN" sz="2000" i="1" dirty="0">
                <a:solidFill>
                  <a:srgbClr val="FF0000"/>
                </a:solidFill>
              </a:rPr>
              <a:t>…A</a:t>
            </a:r>
            <a:r>
              <a:rPr lang="en-US" altLang="zh-CN" sz="2000" i="1" baseline="-25000" dirty="0">
                <a:solidFill>
                  <a:srgbClr val="FF0000"/>
                </a:solidFill>
              </a:rPr>
              <a:t>k</a:t>
            </a:r>
            <a:r>
              <a:rPr lang="zh-CN" altLang="en-US" sz="2000" dirty="0">
                <a:solidFill>
                  <a:srgbClr val="FF0000"/>
                </a:solidFill>
              </a:rPr>
              <a:t>成立的充分必要条件是</a:t>
            </a:r>
            <a:r>
              <a:rPr lang="en-US" altLang="zh-CN" sz="2000" i="1" dirty="0" err="1">
                <a:solidFill>
                  <a:srgbClr val="FF0000"/>
                </a:solidFill>
              </a:rPr>
              <a:t>X</a:t>
            </a:r>
            <a:r>
              <a:rPr lang="en-US" altLang="zh-CN" sz="2000" dirty="0" err="1">
                <a:solidFill>
                  <a:srgbClr val="FF0000"/>
                </a:solidFill>
              </a:rPr>
              <a:t>→</a:t>
            </a:r>
            <a:r>
              <a:rPr lang="en-US" altLang="zh-CN" sz="2000" i="1" dirty="0" err="1">
                <a:solidFill>
                  <a:srgbClr val="FF0000"/>
                </a:solidFill>
              </a:rPr>
              <a:t>A</a:t>
            </a:r>
            <a:r>
              <a:rPr lang="en-US" altLang="zh-CN" sz="2000" i="1" baseline="-25000" dirty="0" err="1">
                <a:solidFill>
                  <a:srgbClr val="FF0000"/>
                </a:solidFill>
              </a:rPr>
              <a:t>i</a:t>
            </a:r>
            <a:r>
              <a:rPr lang="zh-CN" altLang="en-US" sz="2000" dirty="0">
                <a:solidFill>
                  <a:srgbClr val="FF0000"/>
                </a:solidFill>
              </a:rPr>
              <a:t>成立（</a:t>
            </a:r>
            <a:r>
              <a:rPr lang="en-US" altLang="zh-CN" sz="2000" i="1" dirty="0" err="1">
                <a:solidFill>
                  <a:srgbClr val="FF0000"/>
                </a:solidFill>
              </a:rPr>
              <a:t>i</a:t>
            </a:r>
            <a:r>
              <a:rPr lang="en-US" altLang="zh-CN" sz="2000" dirty="0">
                <a:solidFill>
                  <a:srgbClr val="FF0000"/>
                </a:solidFill>
              </a:rPr>
              <a:t>=1</a:t>
            </a:r>
            <a:r>
              <a:rPr lang="zh-CN" altLang="en-US" sz="2000" dirty="0">
                <a:solidFill>
                  <a:srgbClr val="FF0000"/>
                </a:solidFill>
              </a:rPr>
              <a:t>，</a:t>
            </a:r>
            <a:r>
              <a:rPr lang="en-US" altLang="zh-CN" sz="2000" dirty="0">
                <a:solidFill>
                  <a:srgbClr val="FF0000"/>
                </a:solidFill>
              </a:rPr>
              <a:t>2</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a:t>
            </a:r>
            <a:r>
              <a:rPr lang="en-US" altLang="zh-CN" sz="2000" i="1" dirty="0">
                <a:solidFill>
                  <a:srgbClr val="FF0000"/>
                </a:solidFill>
              </a:rPr>
              <a:t>k</a:t>
            </a:r>
            <a:r>
              <a:rPr lang="zh-CN" altLang="en-US" sz="2000" dirty="0">
                <a:solidFill>
                  <a:srgbClr val="FF0000"/>
                </a:solidFill>
              </a:rPr>
              <a:t>）。</a:t>
            </a:r>
            <a:endParaRPr lang="zh-CN" altLang="en-US" sz="1800" dirty="0">
              <a:solidFill>
                <a:srgbClr val="FF0000"/>
              </a:solidFill>
            </a:endParaRPr>
          </a:p>
          <a:p>
            <a:pPr lvl="1" eaLnBrk="1" hangingPunct="1">
              <a:lnSpc>
                <a:spcPct val="140000"/>
              </a:lnSpc>
              <a:spcBef>
                <a:spcPct val="0"/>
              </a:spcBef>
              <a:buFontTx/>
              <a:buNone/>
            </a:pPr>
            <a:endParaRPr lang="en-US" altLang="zh-CN" sz="1600" dirty="0"/>
          </a:p>
          <a:p>
            <a:pPr eaLnBrk="1" hangingPunct="1">
              <a:buFont typeface="Monotype Sorts" pitchFamily="2" charset="2"/>
              <a:buNone/>
            </a:pPr>
            <a:endParaRPr lang="zh-CN" altLang="en-US" sz="2400" dirty="0">
              <a:solidFill>
                <a:schemeClr val="accent2"/>
              </a:solidFill>
            </a:endParaRPr>
          </a:p>
          <a:p>
            <a:pPr eaLnBrk="1" hangingPunct="1">
              <a:spcBef>
                <a:spcPct val="60000"/>
              </a:spcBef>
            </a:pPr>
            <a:endParaRPr lang="zh-CN" altLang="en-US" sz="1800" dirty="0"/>
          </a:p>
        </p:txBody>
      </p:sp>
    </p:spTree>
    <p:extLst>
      <p:ext uri="{BB962C8B-B14F-4D97-AF65-F5344CB8AC3E}">
        <p14:creationId xmlns:p14="http://schemas.microsoft.com/office/powerpoint/2010/main" val="2196570499"/>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p>
        </p:txBody>
      </p:sp>
      <p:sp>
        <p:nvSpPr>
          <p:cNvPr id="139267" name="Rectangle 3"/>
          <p:cNvSpPr>
            <a:spLocks noGrp="1" noChangeArrowheads="1"/>
          </p:cNvSpPr>
          <p:nvPr>
            <p:ph idx="1"/>
          </p:nvPr>
        </p:nvSpPr>
        <p:spPr>
          <a:xfrm>
            <a:off x="285720" y="823913"/>
            <a:ext cx="8401080" cy="3640931"/>
          </a:xfrm>
        </p:spPr>
        <p:txBody>
          <a:bodyPr/>
          <a:lstStyle/>
          <a:p>
            <a:pPr eaLnBrk="1" hangingPunct="1"/>
            <a:r>
              <a:rPr lang="zh-CN" altLang="en-US" sz="2400" dirty="0"/>
              <a:t>闭包</a:t>
            </a:r>
          </a:p>
          <a:p>
            <a:pPr eaLnBrk="1" hangingPunct="1">
              <a:spcBef>
                <a:spcPct val="50000"/>
              </a:spcBef>
              <a:buFont typeface="Monotype Sorts" pitchFamily="2" charset="2"/>
              <a:buNone/>
            </a:pPr>
            <a:r>
              <a:rPr lang="zh-CN" altLang="en-US" sz="2400" dirty="0"/>
              <a:t>	定义</a:t>
            </a:r>
            <a:r>
              <a:rPr lang="en-US" altLang="zh-CN" sz="2400" dirty="0"/>
              <a:t>6.12  </a:t>
            </a:r>
            <a:r>
              <a:rPr lang="zh-CN" altLang="en-US" sz="2400" dirty="0"/>
              <a:t>在关系模式</a:t>
            </a:r>
            <a:r>
              <a:rPr lang="en-US" altLang="zh-CN" sz="2400" i="1" dirty="0"/>
              <a:t>R(U</a:t>
            </a:r>
            <a:r>
              <a:rPr lang="zh-CN" altLang="en-US" sz="2400" i="1" dirty="0"/>
              <a:t>，</a:t>
            </a:r>
            <a:r>
              <a:rPr lang="en-US" altLang="zh-CN" sz="2400" i="1" dirty="0"/>
              <a:t>F)</a:t>
            </a:r>
            <a:r>
              <a:rPr lang="zh-CN" altLang="en-US" sz="2400" dirty="0"/>
              <a:t>中为</a:t>
            </a:r>
            <a:r>
              <a:rPr lang="en-US" altLang="zh-CN" sz="2400" i="1" dirty="0"/>
              <a:t>F</a:t>
            </a:r>
            <a:r>
              <a:rPr lang="zh-CN" altLang="en-US" sz="2400" dirty="0"/>
              <a:t>所逻辑蕴含的函数依赖的全体叫作</a:t>
            </a:r>
            <a:r>
              <a:rPr lang="en-US" altLang="zh-CN" sz="2400" i="1" dirty="0">
                <a:solidFill>
                  <a:schemeClr val="accent2"/>
                </a:solidFill>
              </a:rPr>
              <a:t>F</a:t>
            </a:r>
            <a:r>
              <a:rPr lang="zh-CN" altLang="en-US" sz="2400" dirty="0">
                <a:solidFill>
                  <a:schemeClr val="accent2"/>
                </a:solidFill>
              </a:rPr>
              <a:t>的闭包</a:t>
            </a:r>
            <a:r>
              <a:rPr lang="zh-CN" altLang="en-US" sz="2400" dirty="0"/>
              <a:t>，记为</a:t>
            </a:r>
            <a:r>
              <a:rPr lang="en-US" altLang="zh-CN" sz="2400" i="1" dirty="0"/>
              <a:t>F </a:t>
            </a:r>
            <a:r>
              <a:rPr lang="en-US" altLang="zh-CN" sz="2400" baseline="30000" dirty="0"/>
              <a:t>+</a:t>
            </a:r>
            <a:r>
              <a:rPr lang="zh-CN" altLang="en-US" sz="2400" dirty="0"/>
              <a:t>。</a:t>
            </a:r>
          </a:p>
          <a:p>
            <a:pPr eaLnBrk="1" hangingPunct="1">
              <a:buFont typeface="Monotype Sorts" pitchFamily="2" charset="2"/>
              <a:buNone/>
            </a:pPr>
            <a:endParaRPr lang="zh-CN" altLang="en-US" sz="2400" dirty="0"/>
          </a:p>
          <a:p>
            <a:pPr eaLnBrk="1" hangingPunct="1">
              <a:buFont typeface="Monotype Sorts" pitchFamily="2" charset="2"/>
              <a:buNone/>
            </a:pPr>
            <a:r>
              <a:rPr lang="zh-CN" altLang="en-US" sz="2400" dirty="0"/>
              <a:t>	定义</a:t>
            </a:r>
            <a:r>
              <a:rPr lang="en-US" altLang="zh-CN" sz="2400" dirty="0"/>
              <a:t>6.13  </a:t>
            </a:r>
            <a:r>
              <a:rPr lang="zh-CN" altLang="en-US" sz="2400" dirty="0"/>
              <a:t>设</a:t>
            </a:r>
            <a:r>
              <a:rPr lang="en-US" altLang="zh-CN" sz="2400" i="1" dirty="0"/>
              <a:t>F</a:t>
            </a:r>
            <a:r>
              <a:rPr lang="zh-CN" altLang="en-US" sz="2400" dirty="0"/>
              <a:t>为属性集</a:t>
            </a:r>
            <a:r>
              <a:rPr lang="en-US" altLang="zh-CN" sz="2400" i="1" dirty="0"/>
              <a:t>U</a:t>
            </a:r>
            <a:r>
              <a:rPr lang="zh-CN" altLang="en-US" sz="2400" dirty="0"/>
              <a:t>上的一组函数依赖，</a:t>
            </a:r>
            <a:r>
              <a:rPr lang="en-US" altLang="zh-CN" sz="2400" dirty="0"/>
              <a:t>X</a:t>
            </a:r>
            <a:r>
              <a:rPr lang="zh-CN" altLang="en-US" sz="2400" dirty="0"/>
              <a:t>为</a:t>
            </a:r>
            <a:r>
              <a:rPr lang="en-US" altLang="zh-CN" sz="2400" dirty="0"/>
              <a:t>U</a:t>
            </a:r>
            <a:r>
              <a:rPr lang="zh-CN" altLang="en-US" sz="2400" dirty="0"/>
              <a:t>的子集，</a:t>
            </a:r>
            <a:r>
              <a:rPr lang="en-US" altLang="zh-CN" sz="2400" i="1" dirty="0"/>
              <a:t>X</a:t>
            </a:r>
            <a:r>
              <a:rPr lang="en-US" altLang="zh-CN" sz="2400" dirty="0"/>
              <a:t> </a:t>
            </a:r>
            <a:r>
              <a:rPr lang="en-US" altLang="zh-CN" sz="2400" dirty="0">
                <a:sym typeface="Symbol" panose="05050102010706020507" pitchFamily="18" charset="2"/>
              </a:rPr>
              <a:t></a:t>
            </a:r>
            <a:r>
              <a:rPr lang="en-US" altLang="zh-CN" sz="2400" i="1" dirty="0"/>
              <a:t>U</a:t>
            </a:r>
            <a:r>
              <a:rPr lang="zh-CN" altLang="en-US" sz="2400" dirty="0"/>
              <a:t>， </a:t>
            </a:r>
            <a:r>
              <a:rPr lang="en-US" altLang="zh-CN" sz="2400" i="1" dirty="0"/>
              <a:t>X</a:t>
            </a:r>
            <a:r>
              <a:rPr lang="en-US" altLang="zh-CN" sz="2400" i="1" baseline="-25000" dirty="0"/>
              <a:t>F</a:t>
            </a:r>
            <a:r>
              <a:rPr lang="en-US" altLang="zh-CN" sz="2400" baseline="30000" dirty="0"/>
              <a:t>+</a:t>
            </a:r>
            <a:r>
              <a:rPr lang="en-US" altLang="zh-CN" sz="2400" dirty="0"/>
              <a:t> ={ </a:t>
            </a:r>
            <a:r>
              <a:rPr lang="en-US" altLang="zh-CN" sz="2400" i="1" dirty="0"/>
              <a:t>A|X</a:t>
            </a:r>
            <a:r>
              <a:rPr lang="en-US" altLang="zh-CN" sz="2400" dirty="0"/>
              <a:t>→</a:t>
            </a:r>
            <a:r>
              <a:rPr lang="en-US" altLang="zh-CN" sz="2400" i="1" dirty="0"/>
              <a:t>A</a:t>
            </a:r>
            <a:r>
              <a:rPr lang="zh-CN" altLang="en-US" sz="2400" dirty="0"/>
              <a:t>能由</a:t>
            </a:r>
            <a:r>
              <a:rPr lang="en-US" altLang="zh-CN" sz="2400" i="1" dirty="0"/>
              <a:t>F</a:t>
            </a:r>
            <a:r>
              <a:rPr lang="zh-CN" altLang="en-US" sz="2400" dirty="0"/>
              <a:t>根据</a:t>
            </a:r>
            <a:r>
              <a:rPr lang="en-US" altLang="zh-CN" sz="2400" dirty="0"/>
              <a:t>Armstrong</a:t>
            </a:r>
            <a:r>
              <a:rPr lang="zh-CN" altLang="en-US" sz="2400" dirty="0"/>
              <a:t>公理导出</a:t>
            </a:r>
            <a:r>
              <a:rPr lang="en-US" altLang="zh-CN" sz="2400" dirty="0"/>
              <a:t>}</a:t>
            </a:r>
            <a:r>
              <a:rPr lang="zh-CN" altLang="en-US" sz="2400" dirty="0"/>
              <a:t>，</a:t>
            </a:r>
            <a:r>
              <a:rPr lang="en-US" altLang="zh-CN" sz="2400" i="1" dirty="0"/>
              <a:t>X</a:t>
            </a:r>
            <a:r>
              <a:rPr lang="en-US" altLang="zh-CN" sz="2400" i="1" baseline="-25000" dirty="0"/>
              <a:t>F</a:t>
            </a:r>
            <a:r>
              <a:rPr lang="en-US" altLang="zh-CN" sz="2400" baseline="30000" dirty="0"/>
              <a:t>+</a:t>
            </a:r>
            <a:r>
              <a:rPr lang="zh-CN" altLang="en-US" sz="2400" dirty="0"/>
              <a:t>称为属性集</a:t>
            </a:r>
            <a:r>
              <a:rPr lang="en-US" altLang="zh-CN" sz="2400" i="1" dirty="0">
                <a:solidFill>
                  <a:schemeClr val="accent2"/>
                </a:solidFill>
              </a:rPr>
              <a:t>X</a:t>
            </a:r>
            <a:r>
              <a:rPr lang="zh-CN" altLang="en-US" sz="2400" dirty="0">
                <a:solidFill>
                  <a:schemeClr val="accent2"/>
                </a:solidFill>
              </a:rPr>
              <a:t>关于函数依赖集</a:t>
            </a:r>
            <a:r>
              <a:rPr lang="en-US" altLang="zh-CN" sz="2400" i="1" dirty="0">
                <a:solidFill>
                  <a:schemeClr val="accent2"/>
                </a:solidFill>
              </a:rPr>
              <a:t>F</a:t>
            </a:r>
            <a:r>
              <a:rPr lang="zh-CN" altLang="en-US" sz="2400" dirty="0">
                <a:solidFill>
                  <a:schemeClr val="accent2"/>
                </a:solidFill>
              </a:rPr>
              <a:t>的闭包</a:t>
            </a:r>
            <a:r>
              <a:rPr lang="zh-CN" altLang="en-US" sz="2400" dirty="0"/>
              <a:t>。</a:t>
            </a:r>
          </a:p>
        </p:txBody>
      </p:sp>
    </p:spTree>
    <p:extLst>
      <p:ext uri="{BB962C8B-B14F-4D97-AF65-F5344CB8AC3E}">
        <p14:creationId xmlns:p14="http://schemas.microsoft.com/office/powerpoint/2010/main" val="136821465"/>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z="3600"/>
              <a:t>F</a:t>
            </a:r>
            <a:r>
              <a:rPr lang="zh-CN" altLang="en-US" sz="3600"/>
              <a:t>的闭包</a:t>
            </a:r>
          </a:p>
        </p:txBody>
      </p:sp>
      <p:sp>
        <p:nvSpPr>
          <p:cNvPr id="140291" name="Rectangle 3"/>
          <p:cNvSpPr>
            <a:spLocks noGrp="1" noChangeArrowheads="1"/>
          </p:cNvSpPr>
          <p:nvPr>
            <p:ph idx="1"/>
          </p:nvPr>
        </p:nvSpPr>
        <p:spPr/>
        <p:txBody>
          <a:bodyPr/>
          <a:lstStyle/>
          <a:p>
            <a:pPr eaLnBrk="1" hangingPunct="1">
              <a:lnSpc>
                <a:spcPct val="80000"/>
              </a:lnSpc>
              <a:buFont typeface="Monotype Sorts" pitchFamily="2" charset="2"/>
              <a:buNone/>
            </a:pPr>
            <a:r>
              <a:rPr lang="en-US" altLang="zh-CN" sz="2000" i="1" dirty="0"/>
              <a:t>F</a:t>
            </a:r>
            <a:r>
              <a:rPr lang="en-US" altLang="zh-CN" sz="2000" dirty="0"/>
              <a:t>={ X→Y,Y→Z }, </a:t>
            </a:r>
          </a:p>
          <a:p>
            <a:pPr eaLnBrk="1" hangingPunct="1">
              <a:lnSpc>
                <a:spcPct val="80000"/>
              </a:lnSpc>
              <a:buFont typeface="Monotype Sorts" pitchFamily="2" charset="2"/>
              <a:buNone/>
            </a:pPr>
            <a:r>
              <a:rPr lang="en-US" altLang="zh-CN" sz="2000" i="1" dirty="0"/>
              <a:t>F </a:t>
            </a:r>
            <a:r>
              <a:rPr lang="en-US" altLang="zh-CN" sz="2000" baseline="30000" dirty="0"/>
              <a:t>+ </a:t>
            </a:r>
            <a:r>
              <a:rPr lang="en-US" altLang="zh-CN" sz="2000" dirty="0"/>
              <a:t>= {</a:t>
            </a:r>
          </a:p>
          <a:p>
            <a:pPr eaLnBrk="1" hangingPunct="1">
              <a:lnSpc>
                <a:spcPct val="80000"/>
              </a:lnSpc>
              <a:buFont typeface="Monotype Sorts" pitchFamily="2" charset="2"/>
              <a:buNone/>
            </a:pPr>
            <a:r>
              <a:rPr lang="en-US" altLang="zh-CN" sz="2000" dirty="0" err="1"/>
              <a:t>X→φ</a:t>
            </a:r>
            <a:r>
              <a:rPr lang="en-US" altLang="zh-CN" sz="2000" dirty="0"/>
              <a:t>, 	</a:t>
            </a:r>
            <a:r>
              <a:rPr lang="en-US" altLang="zh-CN" sz="2000" dirty="0" err="1"/>
              <a:t>Y→φ</a:t>
            </a:r>
            <a:r>
              <a:rPr lang="en-US" altLang="zh-CN" sz="2000" dirty="0"/>
              <a:t>,	</a:t>
            </a:r>
            <a:r>
              <a:rPr lang="en-US" altLang="zh-CN" sz="2000" dirty="0" err="1"/>
              <a:t>Z→φ</a:t>
            </a:r>
            <a:r>
              <a:rPr lang="en-US" altLang="zh-CN" sz="2000" dirty="0"/>
              <a:t>,  	</a:t>
            </a:r>
            <a:r>
              <a:rPr lang="en-US" altLang="zh-CN" sz="2000" dirty="0" err="1"/>
              <a:t>XY→φ</a:t>
            </a:r>
            <a:r>
              <a:rPr lang="en-US" altLang="zh-CN" sz="2000" dirty="0"/>
              <a:t>,      XZ →φ,   YZ →φ,    XYZ →φ, </a:t>
            </a:r>
          </a:p>
          <a:p>
            <a:pPr eaLnBrk="1" hangingPunct="1">
              <a:lnSpc>
                <a:spcPct val="80000"/>
              </a:lnSpc>
              <a:buFont typeface="Monotype Sorts" pitchFamily="2" charset="2"/>
              <a:buNone/>
            </a:pPr>
            <a:r>
              <a:rPr lang="en-US" altLang="zh-CN" sz="2000" dirty="0"/>
              <a:t>X →X, 	Y→Y, 	Z→Z,   	XY → X,     XZ→X,      YZ→Y,      XYZ→X,</a:t>
            </a:r>
          </a:p>
          <a:p>
            <a:pPr eaLnBrk="1" hangingPunct="1">
              <a:lnSpc>
                <a:spcPct val="80000"/>
              </a:lnSpc>
              <a:buFont typeface="Monotype Sorts" pitchFamily="2" charset="2"/>
              <a:buNone/>
            </a:pPr>
            <a:r>
              <a:rPr lang="en-US" altLang="zh-CN" sz="2000" dirty="0"/>
              <a:t>X → Y, 	Y → Z ,         	XY → Y,     XZ→Y,      YZ →Z,     XYZ → Y,</a:t>
            </a:r>
          </a:p>
          <a:p>
            <a:pPr eaLnBrk="1" hangingPunct="1">
              <a:lnSpc>
                <a:spcPct val="80000"/>
              </a:lnSpc>
              <a:buFont typeface="Monotype Sorts" pitchFamily="2" charset="2"/>
              <a:buNone/>
            </a:pPr>
            <a:r>
              <a:rPr lang="en-US" altLang="zh-CN" sz="2000" dirty="0"/>
              <a:t>X → Z, 	Y → YZ,        	XY → Z,     XZ→Z,       YZ →YZ,  XYZ → Z,</a:t>
            </a:r>
          </a:p>
          <a:p>
            <a:pPr eaLnBrk="1" hangingPunct="1">
              <a:lnSpc>
                <a:spcPct val="80000"/>
              </a:lnSpc>
              <a:buFont typeface="Monotype Sorts" pitchFamily="2" charset="2"/>
              <a:buNone/>
            </a:pPr>
            <a:r>
              <a:rPr lang="en-US" altLang="zh-CN" sz="2000" dirty="0"/>
              <a:t>X → XY,                 	XY → XY,  XZ → XY,                     XYZ → XY, </a:t>
            </a:r>
          </a:p>
          <a:p>
            <a:pPr eaLnBrk="1" hangingPunct="1">
              <a:lnSpc>
                <a:spcPct val="80000"/>
              </a:lnSpc>
              <a:buFont typeface="Monotype Sorts" pitchFamily="2" charset="2"/>
              <a:buNone/>
            </a:pPr>
            <a:r>
              <a:rPr lang="en-US" altLang="zh-CN" sz="2000" dirty="0"/>
              <a:t>X → XZ,                 	XY → YZ,  XZ → XZ,                      XYZ → YZ</a:t>
            </a:r>
          </a:p>
          <a:p>
            <a:pPr eaLnBrk="1" hangingPunct="1">
              <a:lnSpc>
                <a:spcPct val="80000"/>
              </a:lnSpc>
              <a:buFont typeface="Monotype Sorts" pitchFamily="2" charset="2"/>
              <a:buNone/>
            </a:pPr>
            <a:r>
              <a:rPr lang="en-US" altLang="zh-CN" sz="2000" dirty="0"/>
              <a:t>X → YZ,                 	XY → XZ,  XZ → XY,                      XYZ → XZ,</a:t>
            </a:r>
          </a:p>
          <a:p>
            <a:pPr eaLnBrk="1" hangingPunct="1">
              <a:lnSpc>
                <a:spcPct val="80000"/>
              </a:lnSpc>
              <a:buFont typeface="Monotype Sorts" pitchFamily="2" charset="2"/>
              <a:buNone/>
            </a:pPr>
            <a:r>
              <a:rPr lang="en-US" altLang="zh-CN" sz="2000" dirty="0"/>
              <a:t>                               	XY → XYZ, XZ → XYZ,                 XYZ → XYZ </a:t>
            </a:r>
          </a:p>
          <a:p>
            <a:pPr eaLnBrk="1" hangingPunct="1">
              <a:lnSpc>
                <a:spcPct val="80000"/>
              </a:lnSpc>
              <a:buFont typeface="Monotype Sorts" pitchFamily="2" charset="2"/>
              <a:buNone/>
            </a:pPr>
            <a:r>
              <a:rPr lang="en-US" altLang="zh-CN" sz="2000" dirty="0"/>
              <a:t>}</a:t>
            </a:r>
          </a:p>
        </p:txBody>
      </p:sp>
    </p:spTree>
    <p:extLst>
      <p:ext uri="{BB962C8B-B14F-4D97-AF65-F5344CB8AC3E}">
        <p14:creationId xmlns:p14="http://schemas.microsoft.com/office/powerpoint/2010/main" val="3605595400"/>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a:bodyPr>
          <a:lstStyle/>
          <a:p>
            <a:pPr eaLnBrk="1" hangingPunct="1"/>
            <a:r>
              <a:rPr lang="en-US" altLang="zh-CN" dirty="0"/>
              <a:t>3. </a:t>
            </a:r>
            <a:r>
              <a:rPr lang="zh-CN" altLang="en-US" dirty="0"/>
              <a:t>函数依赖闭包</a:t>
            </a:r>
          </a:p>
        </p:txBody>
      </p:sp>
      <p:sp>
        <p:nvSpPr>
          <p:cNvPr id="141315" name="Rectangle 3"/>
          <p:cNvSpPr>
            <a:spLocks noGrp="1" noChangeArrowheads="1"/>
          </p:cNvSpPr>
          <p:nvPr>
            <p:ph idx="1"/>
          </p:nvPr>
        </p:nvSpPr>
        <p:spPr/>
        <p:txBody>
          <a:bodyPr/>
          <a:lstStyle/>
          <a:p>
            <a:pPr eaLnBrk="1" hangingPunct="1">
              <a:lnSpc>
                <a:spcPct val="90000"/>
              </a:lnSpc>
            </a:pPr>
            <a:r>
              <a:rPr lang="zh-CN" altLang="en-US" sz="2400" dirty="0">
                <a:solidFill>
                  <a:srgbClr val="FF0000"/>
                </a:solidFill>
              </a:rPr>
              <a:t>关于闭包的引理</a:t>
            </a:r>
          </a:p>
          <a:p>
            <a:pPr eaLnBrk="1" hangingPunct="1">
              <a:lnSpc>
                <a:spcPct val="90000"/>
              </a:lnSpc>
              <a:spcBef>
                <a:spcPct val="60000"/>
              </a:spcBef>
              <a:buFont typeface="Monotype Sorts" pitchFamily="2" charset="2"/>
              <a:buNone/>
            </a:pPr>
            <a:r>
              <a:rPr lang="zh-CN" altLang="en-US" sz="2400" dirty="0"/>
              <a:t>	</a:t>
            </a:r>
            <a:r>
              <a:rPr lang="zh-CN" altLang="en-US" sz="2400" dirty="0">
                <a:solidFill>
                  <a:srgbClr val="FF0000"/>
                </a:solidFill>
              </a:rPr>
              <a:t>引理</a:t>
            </a:r>
            <a:r>
              <a:rPr lang="en-US" altLang="zh-CN" sz="2400" dirty="0">
                <a:solidFill>
                  <a:srgbClr val="FF0000"/>
                </a:solidFill>
              </a:rPr>
              <a:t>6.2  </a:t>
            </a:r>
            <a:r>
              <a:rPr lang="zh-CN" altLang="en-US" sz="2400" dirty="0"/>
              <a:t>设</a:t>
            </a:r>
            <a:r>
              <a:rPr lang="en-US" altLang="zh-CN" sz="2400" i="1" dirty="0"/>
              <a:t>F</a:t>
            </a:r>
            <a:r>
              <a:rPr lang="zh-CN" altLang="en-US" sz="2400" dirty="0"/>
              <a:t>为属性组</a:t>
            </a:r>
            <a:r>
              <a:rPr lang="en-US" altLang="zh-CN" sz="2400" i="1" dirty="0"/>
              <a:t>U</a:t>
            </a:r>
            <a:r>
              <a:rPr lang="zh-CN" altLang="en-US" sz="2400" dirty="0"/>
              <a:t>上的一组函数依赖，</a:t>
            </a:r>
            <a:r>
              <a:rPr lang="en-US" altLang="zh-CN" sz="2400" i="1" dirty="0"/>
              <a:t>X</a:t>
            </a:r>
            <a:r>
              <a:rPr lang="zh-CN" altLang="en-US" sz="2400" dirty="0"/>
              <a:t>，</a:t>
            </a:r>
            <a:r>
              <a:rPr lang="en-US" altLang="zh-CN" sz="2400" i="1" dirty="0"/>
              <a:t>Y</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U</a:t>
            </a:r>
            <a:r>
              <a:rPr lang="zh-CN" altLang="en-US" sz="2400" dirty="0"/>
              <a:t>，</a:t>
            </a:r>
            <a:r>
              <a:rPr lang="en-US" altLang="zh-CN" sz="2400" i="1" dirty="0"/>
              <a:t>X</a:t>
            </a:r>
            <a:r>
              <a:rPr lang="en-US" altLang="zh-CN" sz="2400" dirty="0"/>
              <a:t>→</a:t>
            </a:r>
            <a:r>
              <a:rPr lang="en-US" altLang="zh-CN" sz="2400" i="1" dirty="0"/>
              <a:t>Y</a:t>
            </a:r>
            <a:r>
              <a:rPr lang="zh-CN" altLang="en-US" sz="2400" dirty="0"/>
              <a:t>能由</a:t>
            </a:r>
            <a:r>
              <a:rPr lang="en-US" altLang="zh-CN" sz="2400" i="1" dirty="0"/>
              <a:t>F</a:t>
            </a:r>
            <a:r>
              <a:rPr lang="zh-CN" altLang="en-US" sz="2400" dirty="0"/>
              <a:t>根据</a:t>
            </a:r>
            <a:r>
              <a:rPr lang="en-US" altLang="zh-CN" sz="2400" dirty="0"/>
              <a:t>Armstrong</a:t>
            </a:r>
            <a:r>
              <a:rPr lang="zh-CN" altLang="en-US" sz="2400" dirty="0"/>
              <a:t>公理导出的充分必要条件是</a:t>
            </a:r>
            <a:r>
              <a:rPr lang="en-US" altLang="zh-CN" sz="2400" i="1" dirty="0"/>
              <a:t>Y</a:t>
            </a:r>
            <a:r>
              <a:rPr lang="en-US" altLang="zh-CN" sz="2400" dirty="0"/>
              <a:t> </a:t>
            </a:r>
            <a:r>
              <a:rPr lang="en-US" altLang="zh-CN" sz="2400" dirty="0">
                <a:sym typeface="Symbol" panose="05050102010706020507" pitchFamily="18" charset="2"/>
              </a:rPr>
              <a:t></a:t>
            </a:r>
            <a:r>
              <a:rPr lang="en-US" altLang="zh-CN" sz="2400" i="1" dirty="0"/>
              <a:t>X</a:t>
            </a:r>
            <a:r>
              <a:rPr lang="en-US" altLang="zh-CN" sz="2400" i="1" baseline="-25000" dirty="0"/>
              <a:t>F</a:t>
            </a:r>
            <a:r>
              <a:rPr lang="en-US" altLang="zh-CN" sz="2400" baseline="30000" dirty="0"/>
              <a:t>+</a:t>
            </a:r>
            <a:r>
              <a:rPr lang="zh-CN" altLang="en-US" sz="2400" dirty="0"/>
              <a:t>。</a:t>
            </a:r>
          </a:p>
          <a:p>
            <a:pPr lvl="2" eaLnBrk="1" hangingPunct="1">
              <a:lnSpc>
                <a:spcPct val="90000"/>
              </a:lnSpc>
              <a:buFontTx/>
              <a:buNone/>
            </a:pPr>
            <a:endParaRPr lang="zh-CN" altLang="en-US" sz="2400" dirty="0"/>
          </a:p>
          <a:p>
            <a:pPr lvl="1" eaLnBrk="1" hangingPunct="1">
              <a:lnSpc>
                <a:spcPct val="90000"/>
              </a:lnSpc>
            </a:pPr>
            <a:r>
              <a:rPr lang="zh-CN" altLang="en-US" dirty="0">
                <a:solidFill>
                  <a:srgbClr val="FF0000"/>
                </a:solidFill>
              </a:rPr>
              <a:t>引理</a:t>
            </a:r>
            <a:r>
              <a:rPr lang="en-US" altLang="zh-CN" dirty="0">
                <a:solidFill>
                  <a:srgbClr val="FF0000"/>
                </a:solidFill>
              </a:rPr>
              <a:t>6.2</a:t>
            </a:r>
            <a:r>
              <a:rPr lang="zh-CN" altLang="en-US" dirty="0">
                <a:solidFill>
                  <a:srgbClr val="FF0000"/>
                </a:solidFill>
              </a:rPr>
              <a:t>的用途</a:t>
            </a:r>
          </a:p>
          <a:p>
            <a:pPr lvl="1" eaLnBrk="1" hangingPunct="1">
              <a:lnSpc>
                <a:spcPct val="90000"/>
              </a:lnSpc>
              <a:buNone/>
            </a:pPr>
            <a:r>
              <a:rPr lang="zh-CN" altLang="en-US" dirty="0"/>
              <a:t>将判定</a:t>
            </a:r>
            <a:r>
              <a:rPr lang="en-US" altLang="zh-CN" i="1" dirty="0"/>
              <a:t>X</a:t>
            </a:r>
            <a:r>
              <a:rPr lang="en-US" altLang="zh-CN" dirty="0"/>
              <a:t>→</a:t>
            </a:r>
            <a:r>
              <a:rPr lang="en-US" altLang="zh-CN" i="1" dirty="0"/>
              <a:t>Y</a:t>
            </a:r>
            <a:r>
              <a:rPr lang="zh-CN" altLang="en-US" dirty="0"/>
              <a:t>是否能由</a:t>
            </a:r>
            <a:r>
              <a:rPr lang="en-US" altLang="zh-CN" i="1" dirty="0"/>
              <a:t>F</a:t>
            </a:r>
            <a:r>
              <a:rPr lang="zh-CN" altLang="en-US" dirty="0"/>
              <a:t>根据</a:t>
            </a:r>
            <a:r>
              <a:rPr lang="en-US" altLang="zh-CN" dirty="0"/>
              <a:t>Armstrong</a:t>
            </a:r>
            <a:r>
              <a:rPr lang="zh-CN" altLang="en-US" dirty="0"/>
              <a:t>公理导出的问题，</a:t>
            </a:r>
            <a:endParaRPr lang="en-US" altLang="zh-CN" dirty="0"/>
          </a:p>
          <a:p>
            <a:pPr lvl="1" eaLnBrk="1" hangingPunct="1">
              <a:lnSpc>
                <a:spcPct val="90000"/>
              </a:lnSpc>
              <a:buNone/>
            </a:pPr>
            <a:r>
              <a:rPr lang="zh-CN" altLang="en-US" dirty="0"/>
              <a:t>就转化为求出</a:t>
            </a:r>
            <a:r>
              <a:rPr lang="en-US" altLang="zh-CN" i="1" dirty="0"/>
              <a:t>X</a:t>
            </a:r>
            <a:r>
              <a:rPr lang="en-US" altLang="zh-CN" i="1" baseline="-25000" dirty="0"/>
              <a:t>F</a:t>
            </a:r>
            <a:r>
              <a:rPr lang="en-US" altLang="zh-CN" baseline="30000" dirty="0"/>
              <a:t>+</a:t>
            </a:r>
            <a:r>
              <a:rPr lang="en-US" altLang="zh-CN" dirty="0"/>
              <a:t> </a:t>
            </a:r>
            <a:r>
              <a:rPr lang="zh-CN" altLang="en-US" dirty="0"/>
              <a:t>，判定</a:t>
            </a:r>
            <a:r>
              <a:rPr lang="en-US" altLang="zh-CN" i="1" dirty="0"/>
              <a:t>Y</a:t>
            </a:r>
            <a:r>
              <a:rPr lang="zh-CN" altLang="en-US" dirty="0"/>
              <a:t>是否为</a:t>
            </a:r>
            <a:r>
              <a:rPr lang="en-US" altLang="zh-CN" i="1" dirty="0"/>
              <a:t>X</a:t>
            </a:r>
            <a:r>
              <a:rPr lang="en-US" altLang="zh-CN" i="1" baseline="-25000" dirty="0"/>
              <a:t>F</a:t>
            </a:r>
            <a:r>
              <a:rPr lang="en-US" altLang="zh-CN" baseline="30000" dirty="0"/>
              <a:t>+</a:t>
            </a:r>
            <a:r>
              <a:rPr lang="zh-CN" altLang="en-US" dirty="0"/>
              <a:t>的子集的问题。</a:t>
            </a:r>
          </a:p>
        </p:txBody>
      </p:sp>
    </p:spTree>
    <p:extLst>
      <p:ext uri="{BB962C8B-B14F-4D97-AF65-F5344CB8AC3E}">
        <p14:creationId xmlns:p14="http://schemas.microsoft.com/office/powerpoint/2010/main" val="3120064742"/>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p>
        </p:txBody>
      </p:sp>
      <p:sp>
        <p:nvSpPr>
          <p:cNvPr id="142339" name="Rectangle 3"/>
          <p:cNvSpPr>
            <a:spLocks noGrp="1" noChangeArrowheads="1"/>
          </p:cNvSpPr>
          <p:nvPr>
            <p:ph idx="1"/>
          </p:nvPr>
        </p:nvSpPr>
        <p:spPr>
          <a:xfrm>
            <a:off x="24000" y="823913"/>
            <a:ext cx="9252519" cy="3980085"/>
          </a:xfrm>
        </p:spPr>
        <p:txBody>
          <a:bodyPr/>
          <a:lstStyle/>
          <a:p>
            <a:pPr marL="485775" indent="-485775" eaLnBrk="1" hangingPunct="1">
              <a:lnSpc>
                <a:spcPct val="90000"/>
              </a:lnSpc>
            </a:pPr>
            <a:r>
              <a:rPr lang="zh-CN" altLang="en-US" sz="2000" dirty="0"/>
              <a:t>求闭包的算法</a:t>
            </a:r>
          </a:p>
          <a:p>
            <a:pPr marL="485775" indent="-485775" eaLnBrk="1" hangingPunct="1">
              <a:lnSpc>
                <a:spcPct val="90000"/>
              </a:lnSpc>
              <a:spcBef>
                <a:spcPct val="60000"/>
              </a:spcBef>
              <a:buFont typeface="Monotype Sorts" pitchFamily="2" charset="2"/>
              <a:buNone/>
            </a:pPr>
            <a:r>
              <a:rPr lang="zh-CN" altLang="en-US" sz="1600" dirty="0"/>
              <a:t>算法</a:t>
            </a:r>
            <a:r>
              <a:rPr lang="en-US" altLang="zh-CN" sz="1600" dirty="0"/>
              <a:t>6.1  </a:t>
            </a:r>
            <a:r>
              <a:rPr lang="zh-CN" altLang="en-US" sz="1600" dirty="0"/>
              <a:t>求属性集</a:t>
            </a:r>
            <a:r>
              <a:rPr lang="en-US" altLang="zh-CN" sz="1600" i="1" dirty="0"/>
              <a:t>X</a:t>
            </a:r>
            <a:r>
              <a:rPr lang="zh-CN" altLang="en-US" sz="1600" dirty="0"/>
              <a:t>（</a:t>
            </a:r>
            <a:r>
              <a:rPr lang="en-US" altLang="zh-CN" sz="1600" i="1" dirty="0"/>
              <a:t>X</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U</a:t>
            </a:r>
            <a:r>
              <a:rPr lang="zh-CN" altLang="en-US" sz="1600" dirty="0"/>
              <a:t>）关于</a:t>
            </a:r>
            <a:r>
              <a:rPr lang="en-US" altLang="zh-CN" sz="1600" i="1" dirty="0"/>
              <a:t>U</a:t>
            </a:r>
            <a:r>
              <a:rPr lang="zh-CN" altLang="en-US" sz="1600" dirty="0"/>
              <a:t>上的函数依赖集</a:t>
            </a:r>
            <a:r>
              <a:rPr lang="en-US" altLang="zh-CN" sz="1600" i="1" dirty="0"/>
              <a:t>F</a:t>
            </a:r>
            <a:r>
              <a:rPr lang="zh-CN" altLang="en-US" sz="1600" dirty="0"/>
              <a:t>的闭包</a:t>
            </a:r>
            <a:r>
              <a:rPr lang="en-US" altLang="zh-CN" sz="1600" i="1" dirty="0"/>
              <a:t>X</a:t>
            </a:r>
            <a:r>
              <a:rPr lang="en-US" altLang="zh-CN" sz="1600" i="1" baseline="-25000" dirty="0"/>
              <a:t>F</a:t>
            </a:r>
            <a:r>
              <a:rPr lang="en-US" altLang="zh-CN" sz="1600" baseline="30000" dirty="0"/>
              <a:t>+</a:t>
            </a:r>
            <a:r>
              <a:rPr lang="en-US" altLang="zh-CN" sz="1600" dirty="0"/>
              <a:t> </a:t>
            </a:r>
            <a:r>
              <a:rPr lang="zh-CN" altLang="en-US" sz="1600" dirty="0"/>
              <a:t>。              </a:t>
            </a:r>
          </a:p>
          <a:p>
            <a:pPr marL="485775" indent="-485775" eaLnBrk="1" hangingPunct="1">
              <a:lnSpc>
                <a:spcPct val="90000"/>
              </a:lnSpc>
              <a:buFont typeface="Monotype Sorts" pitchFamily="2" charset="2"/>
              <a:buNone/>
            </a:pPr>
            <a:r>
              <a:rPr lang="zh-CN" altLang="en-US" sz="1600" dirty="0"/>
              <a:t>输入：</a:t>
            </a:r>
            <a:r>
              <a:rPr lang="en-US" altLang="zh-CN" sz="1600" i="1" dirty="0"/>
              <a:t>X</a:t>
            </a:r>
            <a:r>
              <a:rPr lang="zh-CN" altLang="en-US" sz="1600" dirty="0"/>
              <a:t>，</a:t>
            </a:r>
            <a:r>
              <a:rPr lang="en-US" altLang="zh-CN" sz="1600" i="1" dirty="0"/>
              <a:t>F</a:t>
            </a:r>
          </a:p>
          <a:p>
            <a:pPr marL="485775" indent="-485775" eaLnBrk="1" hangingPunct="1">
              <a:lnSpc>
                <a:spcPct val="90000"/>
              </a:lnSpc>
              <a:buFont typeface="Monotype Sorts" pitchFamily="2" charset="2"/>
              <a:buNone/>
            </a:pPr>
            <a:r>
              <a:rPr lang="zh-CN" altLang="en-US" sz="1600" dirty="0"/>
              <a:t>输出：</a:t>
            </a:r>
            <a:r>
              <a:rPr lang="en-US" altLang="zh-CN" sz="1600" i="1" dirty="0"/>
              <a:t>X</a:t>
            </a:r>
            <a:r>
              <a:rPr lang="en-US" altLang="zh-CN" sz="1600" i="1" baseline="-25000" dirty="0"/>
              <a:t>F</a:t>
            </a:r>
            <a:r>
              <a:rPr lang="en-US" altLang="zh-CN" sz="1600" baseline="30000" dirty="0"/>
              <a:t>+</a:t>
            </a:r>
          </a:p>
          <a:p>
            <a:pPr eaLnBrk="1" hangingPunct="1">
              <a:buFont typeface="Monotype Sorts" pitchFamily="2" charset="2"/>
              <a:buNone/>
            </a:pPr>
            <a:r>
              <a:rPr lang="zh-CN" altLang="en-US" sz="1600" dirty="0"/>
              <a:t>步骤：</a:t>
            </a:r>
            <a:endParaRPr lang="en-US" altLang="zh-CN" sz="1600" dirty="0"/>
          </a:p>
          <a:p>
            <a:pPr eaLnBrk="1" hangingPunct="1">
              <a:buFont typeface="Monotype Sorts" pitchFamily="2" charset="2"/>
              <a:buNone/>
            </a:pPr>
            <a:r>
              <a:rPr lang="zh-CN" altLang="en-US" sz="1600" dirty="0"/>
              <a:t>（</a:t>
            </a:r>
            <a:r>
              <a:rPr lang="en-US" altLang="zh-CN" sz="1600" dirty="0"/>
              <a:t>1</a:t>
            </a:r>
            <a:r>
              <a:rPr lang="zh-CN" altLang="en-US" sz="1600" dirty="0"/>
              <a:t>）令</a:t>
            </a:r>
            <a:r>
              <a:rPr lang="en-US" altLang="zh-CN" sz="1600" i="1" dirty="0"/>
              <a:t>X</a:t>
            </a:r>
            <a:r>
              <a:rPr lang="zh-CN" altLang="en-US" sz="1600" baseline="30000" dirty="0"/>
              <a:t>（</a:t>
            </a:r>
            <a:r>
              <a:rPr lang="en-US" altLang="zh-CN" sz="1600" baseline="30000" dirty="0"/>
              <a:t>0</a:t>
            </a:r>
            <a:r>
              <a:rPr lang="zh-CN" altLang="en-US" sz="1600" baseline="30000" dirty="0"/>
              <a:t>）</a:t>
            </a:r>
            <a:r>
              <a:rPr lang="en-US" altLang="zh-CN" sz="1600" dirty="0"/>
              <a:t>=</a:t>
            </a:r>
            <a:r>
              <a:rPr lang="en-US" altLang="zh-CN" sz="1600" i="1" dirty="0"/>
              <a:t>X</a:t>
            </a:r>
            <a:r>
              <a:rPr lang="zh-CN" altLang="en-US" sz="1600" dirty="0"/>
              <a:t>，</a:t>
            </a:r>
            <a:r>
              <a:rPr lang="en-US" altLang="zh-CN" sz="1600" i="1" dirty="0" err="1"/>
              <a:t>i</a:t>
            </a:r>
            <a:r>
              <a:rPr lang="en-US" altLang="zh-CN" sz="1600" i="1" dirty="0"/>
              <a:t> </a:t>
            </a:r>
            <a:r>
              <a:rPr lang="en-US" altLang="zh-CN" sz="1600" dirty="0"/>
              <a:t>=0</a:t>
            </a:r>
          </a:p>
          <a:p>
            <a:pPr eaLnBrk="1" hangingPunct="1">
              <a:buFont typeface="Monotype Sorts" pitchFamily="2" charset="2"/>
              <a:buNone/>
            </a:pPr>
            <a:r>
              <a:rPr lang="zh-CN" altLang="en-US" sz="1600" dirty="0"/>
              <a:t>（</a:t>
            </a:r>
            <a:r>
              <a:rPr lang="en-US" altLang="zh-CN" sz="1600" dirty="0"/>
              <a:t>2</a:t>
            </a:r>
            <a:r>
              <a:rPr lang="zh-CN" altLang="en-US" sz="1600" dirty="0"/>
              <a:t>）求</a:t>
            </a:r>
            <a:r>
              <a:rPr lang="en-US" altLang="zh-CN" sz="1600" i="1" dirty="0"/>
              <a:t>B</a:t>
            </a:r>
            <a:r>
              <a:rPr lang="zh-CN" altLang="en-US" sz="1600" dirty="0"/>
              <a:t>，这里</a:t>
            </a:r>
            <a:r>
              <a:rPr lang="en-US" altLang="zh-CN" sz="1600" i="1" dirty="0"/>
              <a:t>B</a:t>
            </a:r>
            <a:r>
              <a:rPr lang="en-US" altLang="zh-CN" sz="1600" dirty="0"/>
              <a:t> = { </a:t>
            </a:r>
            <a:r>
              <a:rPr lang="en-US" altLang="zh-CN" sz="1600" i="1" dirty="0"/>
              <a:t>A</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V)(</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W</a:t>
            </a:r>
            <a:r>
              <a:rPr lang="en-US" altLang="zh-CN" sz="1600" dirty="0"/>
              <a:t>)(</a:t>
            </a:r>
            <a:r>
              <a:rPr lang="en-US" altLang="zh-CN" sz="1600" i="1" dirty="0"/>
              <a:t>V</a:t>
            </a:r>
            <a:r>
              <a:rPr lang="en-US" altLang="zh-CN" sz="1600" dirty="0"/>
              <a:t>→</a:t>
            </a:r>
            <a:r>
              <a:rPr lang="en-US" altLang="zh-CN" sz="1600" i="1" dirty="0"/>
              <a:t>W</a:t>
            </a:r>
            <a:r>
              <a:rPr lang="en-US" altLang="zh-CN" sz="1600" dirty="0">
                <a:sym typeface="Symbol" panose="05050102010706020507" pitchFamily="18" charset="2"/>
              </a:rPr>
              <a:t></a:t>
            </a:r>
            <a:r>
              <a:rPr lang="en-US" altLang="zh-CN" sz="1600" i="1" dirty="0"/>
              <a:t>F</a:t>
            </a:r>
            <a:endParaRPr lang="en-US" altLang="zh-CN" sz="1600" dirty="0"/>
          </a:p>
          <a:p>
            <a:pPr eaLnBrk="1" hangingPunct="1">
              <a:buFont typeface="Monotype Sorts" pitchFamily="2" charset="2"/>
              <a:buNone/>
            </a:pPr>
            <a:r>
              <a:rPr lang="en-US" altLang="zh-CN" sz="1600" dirty="0"/>
              <a:t>                                           ∧</a:t>
            </a:r>
            <a:r>
              <a:rPr lang="en-US" altLang="zh-CN" sz="1600" i="1" dirty="0"/>
              <a:t>V </a:t>
            </a:r>
            <a:r>
              <a:rPr lang="en-US" altLang="zh-CN" sz="1600" dirty="0">
                <a:sym typeface="Symbol" panose="05050102010706020507" pitchFamily="18" charset="2"/>
              </a:rPr>
              <a:t></a:t>
            </a:r>
            <a:r>
              <a:rPr lang="en-US" altLang="zh-CN" sz="1600" i="1" dirty="0"/>
              <a:t> X</a:t>
            </a:r>
            <a:r>
              <a:rPr lang="zh-CN" altLang="en-US" sz="1600" baseline="30000" dirty="0"/>
              <a:t>（</a:t>
            </a:r>
            <a:r>
              <a:rPr lang="en-US" altLang="zh-CN" sz="1600" baseline="30000" dirty="0" err="1"/>
              <a:t>i</a:t>
            </a:r>
            <a:r>
              <a:rPr lang="zh-CN" altLang="en-US" sz="1600" baseline="30000" dirty="0"/>
              <a:t>）</a:t>
            </a:r>
            <a:r>
              <a:rPr lang="zh-CN" altLang="en-US" sz="1600" dirty="0"/>
              <a:t>∧</a:t>
            </a:r>
            <a:r>
              <a:rPr lang="en-US" altLang="zh-CN" sz="1600" i="1" dirty="0"/>
              <a:t>A</a:t>
            </a:r>
            <a:r>
              <a:rPr lang="en-US" altLang="zh-CN" sz="1600" dirty="0">
                <a:sym typeface="Symbol" panose="05050102010706020507" pitchFamily="18" charset="2"/>
              </a:rPr>
              <a:t></a:t>
            </a:r>
            <a:r>
              <a:rPr lang="en-US" altLang="zh-CN" sz="1600" dirty="0"/>
              <a:t> </a:t>
            </a:r>
            <a:r>
              <a:rPr lang="en-US" altLang="zh-CN" sz="1600" i="1" dirty="0"/>
              <a:t>W)</a:t>
            </a:r>
            <a:r>
              <a:rPr lang="en-US" altLang="zh-CN" sz="1600" dirty="0"/>
              <a:t>}</a:t>
            </a:r>
            <a:r>
              <a:rPr lang="zh-CN" altLang="en-US" sz="1600" dirty="0"/>
              <a:t>；</a:t>
            </a:r>
          </a:p>
          <a:p>
            <a:pPr eaLnBrk="1" hangingPunct="1">
              <a:buFont typeface="Monotype Sorts" pitchFamily="2" charset="2"/>
              <a:buNone/>
            </a:pPr>
            <a:r>
              <a:rPr lang="zh-CN" altLang="en-US" sz="1600" dirty="0"/>
              <a:t>（</a:t>
            </a:r>
            <a:r>
              <a:rPr lang="en-US" altLang="zh-CN" sz="1600" dirty="0"/>
              <a:t>3</a:t>
            </a:r>
            <a:r>
              <a:rPr lang="zh-CN" altLang="en-US" sz="1600" dirty="0"/>
              <a:t>）</a:t>
            </a:r>
            <a:r>
              <a:rPr lang="en-US" altLang="zh-CN" sz="1600" i="1" dirty="0"/>
              <a:t>X</a:t>
            </a:r>
            <a:r>
              <a:rPr lang="zh-CN" altLang="en-US" sz="1600" baseline="30000" dirty="0"/>
              <a:t>（</a:t>
            </a:r>
            <a:r>
              <a:rPr lang="en-US" altLang="zh-CN" sz="1600" baseline="30000" dirty="0"/>
              <a:t>i+1</a:t>
            </a:r>
            <a:r>
              <a:rPr lang="zh-CN" altLang="en-US" sz="1600" baseline="30000" dirty="0"/>
              <a:t>）</a:t>
            </a:r>
            <a:r>
              <a:rPr lang="en-US" altLang="zh-CN" sz="1600" dirty="0"/>
              <a:t>=</a:t>
            </a:r>
            <a:r>
              <a:rPr lang="en-US" altLang="zh-CN" sz="1600" i="1" dirty="0"/>
              <a:t>B </a:t>
            </a:r>
            <a:r>
              <a:rPr lang="en-US" altLang="zh-CN" sz="1600" dirty="0"/>
              <a:t>∪</a:t>
            </a:r>
            <a:r>
              <a:rPr lang="en-US" altLang="zh-CN" sz="1600" i="1" dirty="0"/>
              <a:t>X</a:t>
            </a:r>
            <a:r>
              <a:rPr lang="zh-CN" altLang="en-US" sz="1600" baseline="30000" dirty="0"/>
              <a:t>（</a:t>
            </a:r>
            <a:r>
              <a:rPr lang="en-US" altLang="zh-CN" sz="1600" baseline="30000" dirty="0" err="1"/>
              <a:t>i</a:t>
            </a:r>
            <a:r>
              <a:rPr lang="zh-CN" altLang="en-US" sz="1600" baseline="30000" dirty="0"/>
              <a:t>）</a:t>
            </a:r>
            <a:r>
              <a:rPr lang="zh-CN" altLang="en-US" sz="1600" dirty="0"/>
              <a:t> </a:t>
            </a:r>
          </a:p>
          <a:p>
            <a:pPr eaLnBrk="1" hangingPunct="1">
              <a:buFont typeface="Monotype Sorts" pitchFamily="2" charset="2"/>
              <a:buNone/>
            </a:pPr>
            <a:r>
              <a:rPr lang="zh-CN" altLang="en-US" sz="1600" dirty="0"/>
              <a:t>（</a:t>
            </a:r>
            <a:r>
              <a:rPr lang="en-US" altLang="zh-CN" sz="1600" dirty="0"/>
              <a:t>4</a:t>
            </a:r>
            <a:r>
              <a:rPr lang="zh-CN" altLang="en-US" sz="1600" dirty="0"/>
              <a:t>）判断</a:t>
            </a:r>
            <a:r>
              <a:rPr lang="en-US" altLang="zh-CN" sz="1600" i="1" dirty="0"/>
              <a:t>X</a:t>
            </a:r>
            <a:r>
              <a:rPr lang="zh-CN" altLang="en-US" sz="1600" baseline="30000" dirty="0"/>
              <a:t>（</a:t>
            </a:r>
            <a:r>
              <a:rPr lang="en-US" altLang="zh-CN" sz="1600" baseline="30000" dirty="0"/>
              <a:t>i+1</a:t>
            </a:r>
            <a:r>
              <a:rPr lang="zh-CN" altLang="en-US" sz="1600" baseline="30000" dirty="0"/>
              <a:t>）</a:t>
            </a:r>
            <a:r>
              <a:rPr lang="en-US" altLang="zh-CN" sz="1600" dirty="0"/>
              <a:t>= </a:t>
            </a:r>
            <a:r>
              <a:rPr lang="en-US" altLang="zh-CN" sz="1600" i="1" dirty="0"/>
              <a:t>X</a:t>
            </a:r>
            <a:r>
              <a:rPr lang="en-US" altLang="zh-CN" sz="1600" dirty="0"/>
              <a:t> </a:t>
            </a:r>
            <a:r>
              <a:rPr lang="zh-CN" altLang="en-US" sz="1600" baseline="30000" dirty="0"/>
              <a:t>（</a:t>
            </a:r>
            <a:r>
              <a:rPr lang="en-US" altLang="zh-CN" sz="1600" baseline="30000" dirty="0" err="1"/>
              <a:t>i</a:t>
            </a:r>
            <a:r>
              <a:rPr lang="zh-CN" altLang="en-US" sz="1600" baseline="30000" dirty="0"/>
              <a:t>）</a:t>
            </a:r>
            <a:endParaRPr lang="en-US" altLang="zh-CN" sz="1600" dirty="0"/>
          </a:p>
          <a:p>
            <a:pPr eaLnBrk="1" hangingPunct="1">
              <a:buNone/>
            </a:pPr>
            <a:r>
              <a:rPr lang="zh-CN" altLang="en-US" sz="1600" dirty="0"/>
              <a:t>（</a:t>
            </a:r>
            <a:r>
              <a:rPr lang="en-US" altLang="zh-CN" sz="1600" dirty="0"/>
              <a:t>5</a:t>
            </a:r>
            <a:r>
              <a:rPr lang="zh-CN" altLang="en-US" sz="1600" dirty="0"/>
              <a:t>）若</a:t>
            </a:r>
            <a:r>
              <a:rPr lang="en-US" altLang="zh-CN" sz="1600" i="1" dirty="0"/>
              <a:t>X</a:t>
            </a:r>
            <a:r>
              <a:rPr lang="zh-CN" altLang="en-US" sz="1600" baseline="30000" dirty="0"/>
              <a:t>（</a:t>
            </a:r>
            <a:r>
              <a:rPr lang="en-US" altLang="zh-CN" sz="1600" baseline="30000" dirty="0"/>
              <a:t>i+1</a:t>
            </a:r>
            <a:r>
              <a:rPr lang="zh-CN" altLang="en-US" sz="1600" baseline="30000" dirty="0"/>
              <a:t>）</a:t>
            </a:r>
            <a:r>
              <a:rPr lang="zh-CN" altLang="en-US" sz="1600" dirty="0"/>
              <a:t>与</a:t>
            </a:r>
            <a:r>
              <a:rPr lang="en-US" altLang="zh-CN" sz="1600" i="1" dirty="0"/>
              <a:t>X</a:t>
            </a:r>
            <a:r>
              <a:rPr lang="en-US" altLang="zh-CN" sz="1600" dirty="0"/>
              <a:t> </a:t>
            </a:r>
            <a:r>
              <a:rPr lang="zh-CN" altLang="en-US" sz="1600" baseline="30000" dirty="0"/>
              <a:t>（</a:t>
            </a:r>
            <a:r>
              <a:rPr lang="en-US" altLang="zh-CN" sz="1600" baseline="30000" dirty="0" err="1"/>
              <a:t>i</a:t>
            </a:r>
            <a:r>
              <a:rPr lang="zh-CN" altLang="en-US" sz="1600" baseline="30000" dirty="0"/>
              <a:t>）</a:t>
            </a:r>
            <a:r>
              <a:rPr lang="zh-CN" altLang="en-US" sz="1600" dirty="0"/>
              <a:t>相等或</a:t>
            </a:r>
            <a:r>
              <a:rPr lang="en-US" altLang="zh-CN" sz="1600" i="1" dirty="0"/>
              <a:t>X</a:t>
            </a:r>
            <a:r>
              <a:rPr lang="zh-CN" altLang="en-US" sz="1600" baseline="30000" dirty="0"/>
              <a:t>（</a:t>
            </a:r>
            <a:r>
              <a:rPr lang="en-US" altLang="zh-CN" sz="1600" baseline="30000" dirty="0" err="1"/>
              <a:t>i</a:t>
            </a:r>
            <a:r>
              <a:rPr lang="zh-CN" altLang="en-US" sz="1600" baseline="30000" dirty="0"/>
              <a:t>）</a:t>
            </a:r>
            <a:r>
              <a:rPr lang="en-US" altLang="zh-CN" sz="1600" dirty="0"/>
              <a:t>=</a:t>
            </a:r>
            <a:r>
              <a:rPr lang="en-US" altLang="zh-CN" sz="1600" i="1" dirty="0"/>
              <a:t>U , </a:t>
            </a:r>
            <a:r>
              <a:rPr lang="zh-CN" altLang="en-US" sz="1600" dirty="0"/>
              <a:t>则</a:t>
            </a:r>
            <a:r>
              <a:rPr lang="en-US" altLang="zh-CN" sz="1600" i="1" dirty="0"/>
              <a:t>X</a:t>
            </a:r>
            <a:r>
              <a:rPr lang="zh-CN" altLang="en-US" sz="1600" baseline="30000" dirty="0"/>
              <a:t>（</a:t>
            </a:r>
            <a:r>
              <a:rPr lang="en-US" altLang="zh-CN" sz="1600" baseline="30000" dirty="0" err="1"/>
              <a:t>i</a:t>
            </a:r>
            <a:r>
              <a:rPr lang="zh-CN" altLang="en-US" sz="1600" baseline="30000" dirty="0"/>
              <a:t>）</a:t>
            </a:r>
            <a:r>
              <a:rPr lang="zh-CN" altLang="en-US" sz="1600" dirty="0"/>
              <a:t>就是</a:t>
            </a:r>
            <a:r>
              <a:rPr lang="en-US" altLang="zh-CN" sz="1600" i="1" dirty="0"/>
              <a:t>X</a:t>
            </a:r>
            <a:r>
              <a:rPr lang="en-US" altLang="zh-CN" sz="1600" i="1" baseline="-25000" dirty="0"/>
              <a:t>F</a:t>
            </a:r>
            <a:r>
              <a:rPr lang="en-US" altLang="zh-CN" sz="1600" baseline="30000" dirty="0"/>
              <a:t>+</a:t>
            </a:r>
            <a:r>
              <a:rPr lang="en-US" altLang="zh-CN" sz="1600" dirty="0"/>
              <a:t> ,</a:t>
            </a:r>
            <a:r>
              <a:rPr lang="zh-CN" altLang="en-US" sz="1600" dirty="0"/>
              <a:t> 算法终止。</a:t>
            </a:r>
          </a:p>
          <a:p>
            <a:pPr eaLnBrk="1" hangingPunct="1">
              <a:buFont typeface="Monotype Sorts" pitchFamily="2" charset="2"/>
              <a:buNone/>
            </a:pPr>
            <a:r>
              <a:rPr lang="zh-CN" altLang="en-US" sz="1600" dirty="0"/>
              <a:t>（</a:t>
            </a:r>
            <a:r>
              <a:rPr lang="en-US" altLang="zh-CN" sz="1600" dirty="0"/>
              <a:t>6</a:t>
            </a:r>
            <a:r>
              <a:rPr lang="zh-CN" altLang="en-US" sz="1600" dirty="0"/>
              <a:t>）若否，则</a:t>
            </a:r>
            <a:r>
              <a:rPr lang="en-US" altLang="zh-CN" sz="1600" i="1" dirty="0" err="1"/>
              <a:t>i</a:t>
            </a:r>
            <a:r>
              <a:rPr lang="en-US" altLang="zh-CN" sz="1600" i="1" dirty="0"/>
              <a:t> </a:t>
            </a:r>
            <a:r>
              <a:rPr lang="en-US" altLang="zh-CN" sz="1600" dirty="0"/>
              <a:t>=</a:t>
            </a:r>
            <a:r>
              <a:rPr lang="en-US" altLang="zh-CN" sz="1600" i="1" dirty="0" err="1"/>
              <a:t>i</a:t>
            </a:r>
            <a:r>
              <a:rPr lang="en-US" altLang="zh-CN" sz="1600" i="1" dirty="0"/>
              <a:t> </a:t>
            </a:r>
            <a:r>
              <a:rPr lang="en-US" altLang="zh-CN" sz="1600" dirty="0"/>
              <a:t>+l</a:t>
            </a:r>
            <a:r>
              <a:rPr lang="zh-CN" altLang="en-US" sz="1600" dirty="0"/>
              <a:t>，返回第（</a:t>
            </a:r>
            <a:r>
              <a:rPr lang="en-US" altLang="zh-CN" sz="1600" dirty="0"/>
              <a:t>2</a:t>
            </a:r>
            <a:r>
              <a:rPr lang="zh-CN" altLang="en-US" sz="1600" dirty="0"/>
              <a:t>）步。</a:t>
            </a:r>
          </a:p>
          <a:p>
            <a:pPr marL="485775" indent="-485775" eaLnBrk="1" hangingPunct="1">
              <a:lnSpc>
                <a:spcPct val="90000"/>
              </a:lnSpc>
              <a:buFont typeface="Monotype Sorts" pitchFamily="2" charset="2"/>
              <a:buNone/>
            </a:pPr>
            <a:endParaRPr lang="zh-CN" altLang="en-US" sz="1600" dirty="0"/>
          </a:p>
          <a:p>
            <a:pPr marL="485775" indent="-485775" eaLnBrk="1" hangingPunct="1">
              <a:lnSpc>
                <a:spcPct val="90000"/>
              </a:lnSpc>
              <a:buFont typeface="Monotype Sorts" pitchFamily="2" charset="2"/>
              <a:buNone/>
            </a:pPr>
            <a:endParaRPr lang="en-US" altLang="zh-CN" sz="1600" dirty="0"/>
          </a:p>
        </p:txBody>
      </p:sp>
      <p:sp>
        <p:nvSpPr>
          <p:cNvPr id="553989" name="AutoShape 5"/>
          <p:cNvSpPr>
            <a:spLocks noChangeArrowheads="1"/>
          </p:cNvSpPr>
          <p:nvPr/>
        </p:nvSpPr>
        <p:spPr bwMode="auto">
          <a:xfrm>
            <a:off x="6715140" y="928676"/>
            <a:ext cx="1439863" cy="917972"/>
          </a:xfrm>
          <a:prstGeom prst="star16">
            <a:avLst>
              <a:gd name="adj" fmla="val 37500"/>
            </a:avLst>
          </a:prstGeom>
          <a:solidFill>
            <a:srgbClr val="EEE678"/>
          </a:solidFill>
          <a:ln w="28575">
            <a:solidFill>
              <a:schemeClr val="tx1"/>
            </a:solidFill>
            <a:miter lim="800000"/>
            <a:headEnd/>
            <a:tailEnd/>
          </a:ln>
        </p:spPr>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dirty="0"/>
              <a:t>迭代</a:t>
            </a:r>
          </a:p>
        </p:txBody>
      </p:sp>
      <p:sp>
        <p:nvSpPr>
          <p:cNvPr id="6" name="AutoShape 4"/>
          <p:cNvSpPr>
            <a:spLocks noChangeArrowheads="1"/>
          </p:cNvSpPr>
          <p:nvPr/>
        </p:nvSpPr>
        <p:spPr bwMode="auto">
          <a:xfrm>
            <a:off x="2214546" y="1653778"/>
            <a:ext cx="4248150" cy="560782"/>
          </a:xfrm>
          <a:prstGeom prst="wedgeRoundRectCallout">
            <a:avLst>
              <a:gd name="adj1" fmla="val -46486"/>
              <a:gd name="adj2" fmla="val 96764"/>
              <a:gd name="adj3" fmla="val 16667"/>
            </a:avLst>
          </a:prstGeom>
          <a:ln>
            <a:headEnd/>
            <a:tailEnd/>
          </a:ln>
        </p:spPr>
        <p:style>
          <a:lnRef idx="1">
            <a:schemeClr val="accent3"/>
          </a:lnRef>
          <a:fillRef idx="2">
            <a:schemeClr val="accent3"/>
          </a:fillRef>
          <a:effectRef idx="1">
            <a:schemeClr val="accent3"/>
          </a:effectRef>
          <a:fontRef idx="minor">
            <a:schemeClr val="dk1"/>
          </a:fontRef>
        </p:style>
        <p:txBody>
          <a:bodyPr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800" dirty="0"/>
              <a:t>对</a:t>
            </a:r>
            <a:r>
              <a:rPr lang="en-US" altLang="zh-CN" sz="1600" i="1" dirty="0"/>
              <a:t>X</a:t>
            </a:r>
            <a:r>
              <a:rPr lang="en-US" altLang="zh-CN" sz="1600" i="1" baseline="60000" dirty="0"/>
              <a:t>(</a:t>
            </a:r>
            <a:r>
              <a:rPr lang="en-US" altLang="zh-CN" sz="1600" baseline="60000" dirty="0" err="1"/>
              <a:t>i</a:t>
            </a:r>
            <a:r>
              <a:rPr lang="en-US" altLang="zh-CN" sz="1600" baseline="60000" dirty="0"/>
              <a:t>)</a:t>
            </a:r>
            <a:r>
              <a:rPr lang="zh-CN" altLang="en-US" sz="1800" dirty="0"/>
              <a:t>中的每个元素，依次检查相应的函数依赖</a:t>
            </a:r>
            <a:r>
              <a:rPr lang="en-US" altLang="zh-CN" sz="1800" dirty="0"/>
              <a:t>,</a:t>
            </a:r>
            <a:r>
              <a:rPr lang="zh-CN" altLang="en-US" sz="1800" dirty="0"/>
              <a:t>将依赖它的属性加入</a:t>
            </a:r>
            <a:r>
              <a:rPr lang="en-US" altLang="zh-CN" sz="1800" dirty="0"/>
              <a:t>B </a:t>
            </a:r>
          </a:p>
        </p:txBody>
      </p:sp>
      <p:sp>
        <p:nvSpPr>
          <p:cNvPr id="7" name="Rectangle 3"/>
          <p:cNvSpPr txBox="1">
            <a:spLocks noChangeArrowheads="1"/>
          </p:cNvSpPr>
          <p:nvPr/>
        </p:nvSpPr>
        <p:spPr bwMode="auto">
          <a:xfrm>
            <a:off x="4986981" y="2655927"/>
            <a:ext cx="4159291" cy="1104882"/>
          </a:xfrm>
          <a:prstGeom prst="rect">
            <a:avLst/>
          </a:prstGeom>
          <a:no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40000"/>
              </a:lnSpc>
              <a:spcBef>
                <a:spcPct val="20000"/>
              </a:spcBef>
              <a:spcAft>
                <a:spcPct val="0"/>
              </a:spcAft>
              <a:buClrTx/>
              <a:buSzPct val="100000"/>
              <a:tabLst/>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对于算法</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6.1</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 令</a:t>
            </a:r>
            <a:r>
              <a:rPr kumimoji="0" lang="en-US" altLang="zh-CN" sz="1400" b="1" i="1" u="none" strike="noStrike" kern="0" cap="none" spc="0" normalizeH="0" baseline="0" noProof="0" dirty="0" err="1">
                <a:ln>
                  <a:noFill/>
                </a:ln>
                <a:solidFill>
                  <a:schemeClr val="tx1"/>
                </a:solidFill>
                <a:effectLst/>
                <a:uLnTx/>
                <a:uFillTx/>
                <a:latin typeface="+mn-lt"/>
                <a:ea typeface="+mn-ea"/>
                <a:cs typeface="+mn-cs"/>
              </a:rPr>
              <a:t>a</a:t>
            </a:r>
            <a:r>
              <a:rPr kumimoji="0" lang="en-US" altLang="zh-CN" sz="1400" b="1" i="1" u="none" strike="noStrike" kern="0" cap="none" spc="0" normalizeH="0" baseline="-25000" noProof="0" dirty="0" err="1">
                <a:ln>
                  <a:noFill/>
                </a:ln>
                <a:solidFill>
                  <a:schemeClr val="tx1"/>
                </a:solidFill>
                <a:effectLst/>
                <a:uLnTx/>
                <a:uFillTx/>
                <a:latin typeface="+mn-lt"/>
                <a:ea typeface="+mn-ea"/>
                <a:cs typeface="+mn-cs"/>
              </a:rPr>
              <a:t>i</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X</a:t>
            </a:r>
            <a:r>
              <a:rPr kumimoji="0" lang="zh-CN" altLang="en-US" sz="1400" b="1" i="0" u="none" strike="noStrike" kern="0" cap="none" spc="0" normalizeH="0" baseline="3000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30000" noProof="0" dirty="0" err="1">
                <a:ln>
                  <a:noFill/>
                </a:ln>
                <a:solidFill>
                  <a:schemeClr val="tx1"/>
                </a:solidFill>
                <a:effectLst/>
                <a:uLnTx/>
                <a:uFillTx/>
                <a:latin typeface="+mn-lt"/>
                <a:ea typeface="+mn-ea"/>
                <a:cs typeface="+mn-cs"/>
              </a:rPr>
              <a:t>i</a:t>
            </a:r>
            <a:r>
              <a:rPr kumimoji="0" lang="zh-CN" altLang="en-US" sz="1400" b="1" i="0" u="none" strike="noStrike" kern="0" cap="none" spc="0" normalizeH="0" baseline="3000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1" u="none" strike="noStrike" kern="0" cap="none" spc="0" normalizeH="0" baseline="0" noProof="0" dirty="0" err="1">
                <a:ln>
                  <a:noFill/>
                </a:ln>
                <a:solidFill>
                  <a:schemeClr val="tx1"/>
                </a:solidFill>
                <a:effectLst/>
                <a:uLnTx/>
                <a:uFillTx/>
                <a:latin typeface="+mn-lt"/>
                <a:ea typeface="+mn-ea"/>
                <a:cs typeface="+mn-cs"/>
              </a:rPr>
              <a:t>a</a:t>
            </a:r>
            <a:r>
              <a:rPr kumimoji="0" lang="en-US" altLang="zh-CN" sz="1400" b="1" i="1" u="none" strike="noStrike" kern="0" cap="none" spc="0" normalizeH="0" baseline="-25000" noProof="0" dirty="0" err="1">
                <a:ln>
                  <a:noFill/>
                </a:ln>
                <a:solidFill>
                  <a:schemeClr val="tx1"/>
                </a:solidFill>
                <a:effectLst/>
                <a:uLnTx/>
                <a:uFillTx/>
                <a:latin typeface="+mn-lt"/>
                <a:ea typeface="+mn-ea"/>
                <a:cs typeface="+mn-cs"/>
              </a:rPr>
              <a:t>i</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形成一个步长</a:t>
            </a:r>
            <a:endParaRPr kumimoji="0" lang="en-US" altLang="zh-CN" sz="1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40000"/>
              </a:lnSpc>
              <a:spcBef>
                <a:spcPct val="20000"/>
              </a:spcBef>
              <a:spcAft>
                <a:spcPct val="0"/>
              </a:spcAft>
              <a:buClrTx/>
              <a:buSzPct val="100000"/>
              <a:tabLst/>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大于</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1</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的严格递增的序列，序列的上界是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U</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a:t>
            </a:r>
            <a:endParaRPr kumimoji="0" lang="en-US" altLang="zh-CN" sz="1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40000"/>
              </a:lnSpc>
              <a:spcBef>
                <a:spcPct val="20000"/>
              </a:spcBef>
              <a:spcAft>
                <a:spcPct val="0"/>
              </a:spcAft>
              <a:buClrTx/>
              <a:buSzPct val="100000"/>
              <a:tabLst/>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因此该算法最多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U</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|X</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次循环就会终止。</a:t>
            </a:r>
          </a:p>
        </p:txBody>
      </p:sp>
    </p:spTree>
    <p:extLst>
      <p:ext uri="{BB962C8B-B14F-4D97-AF65-F5344CB8AC3E}">
        <p14:creationId xmlns:p14="http://schemas.microsoft.com/office/powerpoint/2010/main" val="15233231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6.1 </a:t>
            </a:r>
            <a:r>
              <a:rPr lang="zh-CN" altLang="en-US"/>
              <a:t>问题的提出</a:t>
            </a:r>
          </a:p>
        </p:txBody>
      </p:sp>
      <p:sp>
        <p:nvSpPr>
          <p:cNvPr id="16387" name="Rectangle 3"/>
          <p:cNvSpPr>
            <a:spLocks noGrp="1" noChangeArrowheads="1"/>
          </p:cNvSpPr>
          <p:nvPr>
            <p:ph idx="1"/>
          </p:nvPr>
        </p:nvSpPr>
        <p:spPr>
          <a:xfrm>
            <a:off x="899592" y="1004888"/>
            <a:ext cx="7787208" cy="3640931"/>
          </a:xfrm>
        </p:spPr>
        <p:txBody>
          <a:bodyPr/>
          <a:lstStyle/>
          <a:p>
            <a:pPr marL="0" indent="0">
              <a:buNone/>
            </a:pPr>
            <a:r>
              <a:rPr lang="en-US" altLang="zh-CN" dirty="0"/>
              <a:t>1.</a:t>
            </a:r>
            <a:r>
              <a:rPr lang="zh-CN" altLang="en-US" dirty="0"/>
              <a:t>问题</a:t>
            </a:r>
            <a:r>
              <a:rPr lang="en-US" altLang="zh-CN" dirty="0"/>
              <a:t>——</a:t>
            </a:r>
            <a:r>
              <a:rPr lang="zh-CN" altLang="en-US" dirty="0"/>
              <a:t>什么是一个好的数据库逻辑设计</a:t>
            </a:r>
            <a:endParaRPr lang="en-US" altLang="zh-CN" dirty="0"/>
          </a:p>
          <a:p>
            <a:pPr marL="0" indent="0">
              <a:buNone/>
            </a:pPr>
            <a:r>
              <a:rPr lang="en-US" altLang="zh-CN" dirty="0">
                <a:solidFill>
                  <a:srgbClr val="FF0000"/>
                </a:solidFill>
              </a:rPr>
              <a:t>2.</a:t>
            </a:r>
            <a:r>
              <a:rPr lang="zh-CN" altLang="en-US" dirty="0">
                <a:solidFill>
                  <a:srgbClr val="FF0000"/>
                </a:solidFill>
              </a:rPr>
              <a:t>什么是数据依赖</a:t>
            </a:r>
          </a:p>
          <a:p>
            <a:pPr marL="0" indent="0">
              <a:buNone/>
            </a:pPr>
            <a:r>
              <a:rPr lang="en-US" altLang="zh-CN" dirty="0"/>
              <a:t>3.</a:t>
            </a:r>
            <a:r>
              <a:rPr lang="zh-CN" altLang="en-US" dirty="0"/>
              <a:t>关系模式的简化表示</a:t>
            </a:r>
            <a:endParaRPr lang="en-US" altLang="zh-CN" dirty="0"/>
          </a:p>
        </p:txBody>
      </p:sp>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 </a:t>
            </a:r>
          </a:p>
        </p:txBody>
      </p:sp>
      <p:sp>
        <p:nvSpPr>
          <p:cNvPr id="145411" name="Rectangle 3"/>
          <p:cNvSpPr>
            <a:spLocks noGrp="1" noChangeArrowheads="1"/>
          </p:cNvSpPr>
          <p:nvPr>
            <p:ph idx="1"/>
          </p:nvPr>
        </p:nvSpPr>
        <p:spPr/>
        <p:txBody>
          <a:bodyPr/>
          <a:lstStyle/>
          <a:p>
            <a:pPr eaLnBrk="1" hangingPunct="1">
              <a:lnSpc>
                <a:spcPct val="90000"/>
              </a:lnSpc>
              <a:buFont typeface="Monotype Sorts" pitchFamily="2" charset="2"/>
              <a:buNone/>
            </a:pPr>
            <a:r>
              <a:rPr lang="en-US" altLang="zh-CN" sz="2800" dirty="0"/>
              <a:t>[</a:t>
            </a:r>
            <a:r>
              <a:rPr lang="zh-CN" altLang="en-US" sz="2800" dirty="0"/>
              <a:t>例</a:t>
            </a:r>
            <a:r>
              <a:rPr lang="en-US" altLang="zh-CN" sz="2800" dirty="0"/>
              <a:t>6.11]  </a:t>
            </a:r>
            <a:r>
              <a:rPr lang="zh-CN" altLang="en-US" sz="2800" dirty="0"/>
              <a:t>已知关系模式</a:t>
            </a:r>
            <a:r>
              <a:rPr lang="en-US" altLang="zh-CN" sz="2800" dirty="0"/>
              <a:t>R</a:t>
            </a:r>
            <a:r>
              <a:rPr lang="en-US" altLang="zh-CN" dirty="0"/>
              <a:t>(</a:t>
            </a:r>
            <a:r>
              <a:rPr lang="en-US" altLang="zh-CN" sz="2800" dirty="0"/>
              <a:t>U</a:t>
            </a:r>
            <a:r>
              <a:rPr lang="zh-CN" altLang="en-US" sz="2800" dirty="0"/>
              <a:t>，</a:t>
            </a:r>
            <a:r>
              <a:rPr lang="en-US" altLang="zh-CN" sz="2800" dirty="0"/>
              <a:t>F</a:t>
            </a:r>
            <a:r>
              <a:rPr lang="en-US" altLang="zh-CN" dirty="0"/>
              <a:t>)</a:t>
            </a:r>
            <a:r>
              <a:rPr lang="zh-CN" altLang="en-US" sz="2800" dirty="0"/>
              <a:t>，其中</a:t>
            </a:r>
            <a:endParaRPr lang="zh-CN" altLang="en-US" dirty="0"/>
          </a:p>
          <a:p>
            <a:pPr lvl="1" eaLnBrk="1" hangingPunct="1">
              <a:lnSpc>
                <a:spcPct val="90000"/>
              </a:lnSpc>
              <a:buFontTx/>
              <a:buNone/>
            </a:pPr>
            <a:r>
              <a:rPr lang="en-US" altLang="zh-CN" dirty="0"/>
              <a:t>U={A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p>
          <a:p>
            <a:pPr lvl="1" eaLnBrk="1" hangingPunct="1">
              <a:lnSpc>
                <a:spcPct val="90000"/>
              </a:lnSpc>
              <a:buFontTx/>
              <a:buNone/>
            </a:pPr>
            <a:r>
              <a:rPr lang="en-US" altLang="zh-CN" dirty="0"/>
              <a:t>F={AB→C</a:t>
            </a:r>
            <a:r>
              <a:rPr lang="zh-CN" altLang="en-US" dirty="0"/>
              <a:t>，</a:t>
            </a:r>
            <a:r>
              <a:rPr lang="en-US" altLang="zh-CN" dirty="0"/>
              <a:t>B→D</a:t>
            </a:r>
            <a:r>
              <a:rPr lang="zh-CN" altLang="en-US" dirty="0"/>
              <a:t>，</a:t>
            </a:r>
            <a:r>
              <a:rPr lang="en-US" altLang="zh-CN" dirty="0"/>
              <a:t>C→E</a:t>
            </a:r>
            <a:r>
              <a:rPr lang="zh-CN" altLang="en-US" dirty="0"/>
              <a:t>，</a:t>
            </a:r>
            <a:r>
              <a:rPr lang="en-US" altLang="zh-CN" dirty="0"/>
              <a:t>EC→B</a:t>
            </a:r>
            <a:r>
              <a:rPr lang="zh-CN" altLang="en-US" dirty="0"/>
              <a:t>，</a:t>
            </a:r>
            <a:r>
              <a:rPr lang="en-US" altLang="zh-CN" dirty="0"/>
              <a:t>AC→B}</a:t>
            </a:r>
            <a:r>
              <a:rPr lang="zh-CN" altLang="en-US" dirty="0"/>
              <a:t>。</a:t>
            </a:r>
          </a:p>
          <a:p>
            <a:pPr lvl="1" eaLnBrk="1" hangingPunct="1">
              <a:lnSpc>
                <a:spcPct val="90000"/>
              </a:lnSpc>
              <a:buFontTx/>
              <a:buNone/>
            </a:pPr>
            <a:r>
              <a:rPr lang="zh-CN" altLang="en-US" dirty="0"/>
              <a:t>求（</a:t>
            </a:r>
            <a:r>
              <a:rPr lang="en-US" altLang="zh-CN" dirty="0"/>
              <a:t>AB</a:t>
            </a:r>
            <a:r>
              <a:rPr lang="zh-CN" altLang="en-US" dirty="0"/>
              <a:t>）</a:t>
            </a:r>
            <a:r>
              <a:rPr lang="en-US" altLang="zh-CN" baseline="-25000" dirty="0"/>
              <a:t>F</a:t>
            </a:r>
            <a:r>
              <a:rPr lang="en-US" altLang="zh-CN" baseline="30000" dirty="0"/>
              <a:t>+</a:t>
            </a:r>
            <a:r>
              <a:rPr lang="en-US" altLang="zh-CN" dirty="0"/>
              <a:t> ,</a:t>
            </a:r>
            <a:r>
              <a:rPr lang="zh-CN" altLang="en-US" dirty="0"/>
              <a:t>判断</a:t>
            </a:r>
            <a:r>
              <a:rPr lang="en-US" altLang="zh-CN" dirty="0"/>
              <a:t>AB</a:t>
            </a:r>
            <a:r>
              <a:rPr lang="zh-CN" altLang="en-US" dirty="0"/>
              <a:t>是否为候选码</a:t>
            </a:r>
          </a:p>
          <a:p>
            <a:pPr eaLnBrk="1" hangingPunct="1">
              <a:lnSpc>
                <a:spcPct val="110000"/>
              </a:lnSpc>
              <a:spcBef>
                <a:spcPct val="60000"/>
              </a:spcBef>
              <a:buFont typeface="Monotype Sorts" pitchFamily="2" charset="2"/>
              <a:buNone/>
            </a:pPr>
            <a:r>
              <a:rPr lang="zh-CN" altLang="en-US" sz="2800" dirty="0"/>
              <a:t>解  设</a:t>
            </a:r>
            <a:r>
              <a:rPr lang="en-US" altLang="zh-CN" sz="2800" dirty="0"/>
              <a:t>X</a:t>
            </a:r>
            <a:r>
              <a:rPr lang="zh-CN" altLang="en-US" sz="2800" baseline="30000" dirty="0"/>
              <a:t>（</a:t>
            </a:r>
            <a:r>
              <a:rPr lang="en-US" altLang="zh-CN" sz="2800" baseline="30000" dirty="0"/>
              <a:t>0</a:t>
            </a:r>
            <a:r>
              <a:rPr lang="zh-CN" altLang="en-US" sz="2800" baseline="30000" dirty="0"/>
              <a:t>）</a:t>
            </a:r>
            <a:r>
              <a:rPr lang="en-US" altLang="zh-CN" sz="2800" dirty="0"/>
              <a:t>=AB</a:t>
            </a:r>
            <a:r>
              <a:rPr lang="zh-CN" altLang="en-US" sz="2800" dirty="0"/>
              <a:t>；</a:t>
            </a:r>
            <a:endParaRPr lang="zh-CN" altLang="en-US" dirty="0"/>
          </a:p>
          <a:p>
            <a:pPr lvl="1" eaLnBrk="1" hangingPunct="1">
              <a:lnSpc>
                <a:spcPct val="110000"/>
              </a:lnSpc>
              <a:buFontTx/>
              <a:buNone/>
            </a:pPr>
            <a:r>
              <a:rPr lang="en-US" altLang="zh-CN" dirty="0"/>
              <a:t>(1)</a:t>
            </a:r>
            <a:r>
              <a:rPr lang="zh-CN" altLang="en-US" dirty="0"/>
              <a:t>计算</a:t>
            </a:r>
            <a:r>
              <a:rPr lang="en-US" altLang="zh-CN" dirty="0"/>
              <a:t>X</a:t>
            </a:r>
            <a:r>
              <a:rPr lang="zh-CN" altLang="en-US" baseline="30000" dirty="0"/>
              <a:t>（</a:t>
            </a:r>
            <a:r>
              <a:rPr lang="en-US" altLang="zh-CN" baseline="30000" dirty="0"/>
              <a:t>1</a:t>
            </a:r>
            <a:r>
              <a:rPr lang="zh-CN" altLang="en-US" baseline="30000" dirty="0"/>
              <a:t>）</a:t>
            </a:r>
            <a:r>
              <a:rPr lang="en-US" altLang="zh-CN" dirty="0"/>
              <a:t>: </a:t>
            </a:r>
            <a:r>
              <a:rPr lang="zh-CN" altLang="en-US" dirty="0"/>
              <a:t>逐一的扫描</a:t>
            </a:r>
            <a:r>
              <a:rPr lang="en-US" altLang="zh-CN" dirty="0"/>
              <a:t>F</a:t>
            </a:r>
            <a:r>
              <a:rPr lang="zh-CN" altLang="en-US" dirty="0"/>
              <a:t>集合中各个函数依赖，找左部为</a:t>
            </a:r>
            <a:r>
              <a:rPr lang="en-US" altLang="zh-CN" dirty="0"/>
              <a:t>A</a:t>
            </a:r>
            <a:r>
              <a:rPr lang="zh-CN" altLang="en-US" dirty="0"/>
              <a:t>，</a:t>
            </a:r>
            <a:r>
              <a:rPr lang="en-US" altLang="zh-CN" dirty="0"/>
              <a:t>B</a:t>
            </a:r>
            <a:r>
              <a:rPr lang="zh-CN" altLang="en-US" dirty="0"/>
              <a:t>或</a:t>
            </a:r>
            <a:r>
              <a:rPr lang="en-US" altLang="zh-CN" dirty="0"/>
              <a:t>AB</a:t>
            </a:r>
            <a:r>
              <a:rPr lang="zh-CN" altLang="en-US" dirty="0"/>
              <a:t>的函数依赖。得到两个：</a:t>
            </a:r>
            <a:r>
              <a:rPr lang="en-US" altLang="zh-CN" dirty="0"/>
              <a:t>AB→C</a:t>
            </a:r>
            <a:r>
              <a:rPr lang="zh-CN" altLang="en-US" dirty="0"/>
              <a:t>，</a:t>
            </a:r>
            <a:r>
              <a:rPr lang="en-US" altLang="zh-CN" dirty="0"/>
              <a:t>B→D</a:t>
            </a:r>
            <a:r>
              <a:rPr lang="zh-CN" altLang="en-US" dirty="0"/>
              <a:t>。</a:t>
            </a:r>
          </a:p>
          <a:p>
            <a:pPr lvl="1" eaLnBrk="1" hangingPunct="1">
              <a:lnSpc>
                <a:spcPct val="110000"/>
              </a:lnSpc>
              <a:buFontTx/>
              <a:buNone/>
            </a:pPr>
            <a:r>
              <a:rPr lang="zh-CN" altLang="en-US" dirty="0"/>
              <a:t>   于是</a:t>
            </a:r>
            <a:r>
              <a:rPr lang="en-US" altLang="zh-CN" dirty="0"/>
              <a:t>X</a:t>
            </a:r>
            <a:r>
              <a:rPr lang="zh-CN" altLang="en-US" baseline="30000" dirty="0"/>
              <a:t>（</a:t>
            </a:r>
            <a:r>
              <a:rPr lang="en-US" altLang="zh-CN" baseline="30000" dirty="0"/>
              <a:t>1</a:t>
            </a:r>
            <a:r>
              <a:rPr lang="zh-CN" altLang="en-US" baseline="30000" dirty="0"/>
              <a:t>）</a:t>
            </a:r>
            <a:r>
              <a:rPr lang="en-US" altLang="zh-CN" dirty="0"/>
              <a:t>=AB∪CD=ABCD</a:t>
            </a:r>
            <a:r>
              <a:rPr lang="zh-CN" altLang="en-US" dirty="0"/>
              <a:t>。</a:t>
            </a:r>
          </a:p>
        </p:txBody>
      </p:sp>
    </p:spTree>
    <p:extLst>
      <p:ext uri="{BB962C8B-B14F-4D97-AF65-F5344CB8AC3E}">
        <p14:creationId xmlns:p14="http://schemas.microsoft.com/office/powerpoint/2010/main" val="3444104494"/>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p>
        </p:txBody>
      </p:sp>
      <p:sp>
        <p:nvSpPr>
          <p:cNvPr id="146435" name="Rectangle 3"/>
          <p:cNvSpPr>
            <a:spLocks noGrp="1" noChangeArrowheads="1"/>
          </p:cNvSpPr>
          <p:nvPr>
            <p:ph idx="1"/>
          </p:nvPr>
        </p:nvSpPr>
        <p:spPr>
          <a:xfrm>
            <a:off x="285720" y="854766"/>
            <a:ext cx="8401080" cy="3949232"/>
          </a:xfrm>
        </p:spPr>
        <p:txBody>
          <a:bodyPr/>
          <a:lstStyle/>
          <a:p>
            <a:pPr eaLnBrk="1" hangingPunct="1">
              <a:lnSpc>
                <a:spcPct val="120000"/>
              </a:lnSpc>
              <a:spcBef>
                <a:spcPts val="0"/>
              </a:spcBef>
              <a:buFont typeface="Monotype Sorts" pitchFamily="2" charset="2"/>
              <a:buNone/>
            </a:pPr>
            <a:r>
              <a:rPr lang="en-US" altLang="zh-CN" sz="2800" dirty="0"/>
              <a:t>(2)</a:t>
            </a:r>
            <a:r>
              <a:rPr lang="zh-CN" altLang="en-US" sz="2800" dirty="0"/>
              <a:t>因为</a:t>
            </a:r>
            <a:r>
              <a:rPr lang="en-US" altLang="zh-CN" sz="2800" dirty="0"/>
              <a:t>X</a:t>
            </a:r>
            <a:r>
              <a:rPr lang="zh-CN" altLang="en-US" sz="2800" baseline="30000" dirty="0"/>
              <a:t>（</a:t>
            </a:r>
            <a:r>
              <a:rPr lang="en-US" altLang="zh-CN" sz="2800" baseline="30000" dirty="0"/>
              <a:t>0</a:t>
            </a:r>
            <a:r>
              <a:rPr lang="zh-CN" altLang="en-US" sz="2800" baseline="30000" dirty="0"/>
              <a:t>）</a:t>
            </a:r>
            <a:r>
              <a:rPr lang="zh-CN" altLang="en-US" sz="2800" dirty="0"/>
              <a:t>≠ </a:t>
            </a:r>
            <a:r>
              <a:rPr lang="en-US" altLang="zh-CN" sz="2800" dirty="0"/>
              <a:t>X</a:t>
            </a:r>
            <a:r>
              <a:rPr lang="zh-CN" altLang="en-US" sz="2800" baseline="30000" dirty="0"/>
              <a:t>（</a:t>
            </a:r>
            <a:r>
              <a:rPr lang="en-US" altLang="zh-CN" sz="2800" baseline="30000" dirty="0"/>
              <a:t>1</a:t>
            </a:r>
            <a:r>
              <a:rPr lang="zh-CN" altLang="en-US" sz="2800" baseline="30000" dirty="0"/>
              <a:t>）</a:t>
            </a:r>
            <a:r>
              <a:rPr lang="zh-CN" altLang="en-US" sz="2800" dirty="0"/>
              <a:t> ，所以再找出左部为</a:t>
            </a:r>
            <a:r>
              <a:rPr lang="en-US" altLang="zh-CN" sz="2800" dirty="0"/>
              <a:t>ABCD</a:t>
            </a:r>
            <a:r>
              <a:rPr lang="zh-CN" altLang="en-US" sz="2800" dirty="0"/>
              <a:t>子集的那些函数依赖，又得到</a:t>
            </a:r>
            <a:r>
              <a:rPr lang="en-US" altLang="zh-CN" sz="2800" dirty="0"/>
              <a:t>C→E</a:t>
            </a:r>
            <a:r>
              <a:rPr lang="zh-CN" altLang="en-US" sz="2800" dirty="0"/>
              <a:t>，</a:t>
            </a:r>
            <a:r>
              <a:rPr lang="en-US" altLang="zh-CN" sz="2800" dirty="0"/>
              <a:t>AC→B</a:t>
            </a:r>
            <a:r>
              <a:rPr lang="zh-CN" altLang="en-US" sz="2800" dirty="0"/>
              <a:t>，</a:t>
            </a:r>
            <a:endParaRPr lang="en-US" altLang="zh-CN" sz="2800" dirty="0"/>
          </a:p>
          <a:p>
            <a:pPr eaLnBrk="1" hangingPunct="1">
              <a:lnSpc>
                <a:spcPct val="120000"/>
              </a:lnSpc>
              <a:spcBef>
                <a:spcPts val="0"/>
              </a:spcBef>
              <a:buFont typeface="Monotype Sorts" pitchFamily="2" charset="2"/>
              <a:buNone/>
            </a:pPr>
            <a:r>
              <a:rPr lang="en-US" altLang="zh-CN" dirty="0"/>
              <a:t>     </a:t>
            </a:r>
            <a:r>
              <a:rPr lang="zh-CN" altLang="en-US" sz="2800" dirty="0"/>
              <a:t>于是</a:t>
            </a:r>
            <a:r>
              <a:rPr lang="en-US" altLang="zh-CN" sz="2800" dirty="0"/>
              <a:t>X</a:t>
            </a:r>
            <a:r>
              <a:rPr lang="zh-CN" altLang="en-US" sz="2800" baseline="30000" dirty="0"/>
              <a:t>（</a:t>
            </a:r>
            <a:r>
              <a:rPr lang="en-US" altLang="zh-CN" sz="2800" baseline="30000" dirty="0"/>
              <a:t>2</a:t>
            </a:r>
            <a:r>
              <a:rPr lang="zh-CN" altLang="en-US" sz="2800" baseline="30000" dirty="0"/>
              <a:t>）</a:t>
            </a:r>
            <a:r>
              <a:rPr lang="en-US" altLang="zh-CN" sz="2800" dirty="0"/>
              <a:t>=X</a:t>
            </a:r>
            <a:r>
              <a:rPr lang="zh-CN" altLang="en-US" sz="2800" baseline="30000" dirty="0"/>
              <a:t>（</a:t>
            </a:r>
            <a:r>
              <a:rPr lang="en-US" altLang="zh-CN" sz="2800" baseline="30000" dirty="0"/>
              <a:t>1</a:t>
            </a:r>
            <a:r>
              <a:rPr lang="zh-CN" altLang="en-US" sz="2800" baseline="30000" dirty="0"/>
              <a:t>）</a:t>
            </a:r>
            <a:r>
              <a:rPr lang="zh-CN" altLang="en-US" sz="2800" dirty="0"/>
              <a:t>∪</a:t>
            </a:r>
            <a:r>
              <a:rPr lang="en-US" altLang="zh-CN" sz="2800" dirty="0"/>
              <a:t>BE=ABCDE</a:t>
            </a:r>
            <a:r>
              <a:rPr lang="zh-CN" altLang="en-US" sz="2800" dirty="0"/>
              <a:t>。</a:t>
            </a:r>
          </a:p>
          <a:p>
            <a:pPr eaLnBrk="1" hangingPunct="1">
              <a:lnSpc>
                <a:spcPct val="120000"/>
              </a:lnSpc>
              <a:spcBef>
                <a:spcPts val="0"/>
              </a:spcBef>
              <a:buFont typeface="Monotype Sorts" pitchFamily="2" charset="2"/>
              <a:buNone/>
            </a:pPr>
            <a:r>
              <a:rPr lang="en-US" altLang="zh-CN" sz="2800" dirty="0"/>
              <a:t>(3)</a:t>
            </a:r>
            <a:r>
              <a:rPr lang="zh-CN" altLang="en-US" sz="2800" dirty="0"/>
              <a:t>因为</a:t>
            </a:r>
            <a:r>
              <a:rPr lang="en-US" altLang="zh-CN" sz="2800" dirty="0"/>
              <a:t>X</a:t>
            </a:r>
            <a:r>
              <a:rPr lang="zh-CN" altLang="en-US" sz="2800" baseline="30000" dirty="0"/>
              <a:t>（</a:t>
            </a:r>
            <a:r>
              <a:rPr lang="en-US" altLang="zh-CN" sz="2800" baseline="30000" dirty="0"/>
              <a:t>2</a:t>
            </a:r>
            <a:r>
              <a:rPr lang="zh-CN" altLang="en-US" sz="2800" baseline="30000" dirty="0"/>
              <a:t>）</a:t>
            </a:r>
            <a:r>
              <a:rPr lang="en-US" altLang="zh-CN" sz="2800" dirty="0"/>
              <a:t>=U</a:t>
            </a:r>
            <a:r>
              <a:rPr lang="zh-CN" altLang="en-US" sz="2800" dirty="0"/>
              <a:t>，（</a:t>
            </a:r>
            <a:r>
              <a:rPr lang="en-US" altLang="zh-CN" sz="2800" dirty="0"/>
              <a:t>AB</a:t>
            </a:r>
            <a:r>
              <a:rPr lang="zh-CN" altLang="en-US" sz="2800" dirty="0"/>
              <a:t>）</a:t>
            </a:r>
            <a:r>
              <a:rPr lang="en-US" altLang="zh-CN" sz="2800" baseline="-25000" dirty="0"/>
              <a:t>F</a:t>
            </a:r>
            <a:r>
              <a:rPr lang="en-US" altLang="zh-CN" sz="2800" baseline="30000" dirty="0"/>
              <a:t>+</a:t>
            </a:r>
            <a:r>
              <a:rPr lang="en-US" altLang="zh-CN" sz="2800" dirty="0"/>
              <a:t> =ABCDE</a:t>
            </a:r>
            <a:r>
              <a:rPr lang="zh-CN" altLang="en-US" dirty="0"/>
              <a:t>，所以</a:t>
            </a:r>
            <a:r>
              <a:rPr lang="en-US" altLang="zh-CN" dirty="0"/>
              <a:t>AB</a:t>
            </a:r>
            <a:r>
              <a:rPr lang="zh-CN" altLang="en-US" dirty="0"/>
              <a:t>是候选码</a:t>
            </a:r>
            <a:endParaRPr lang="zh-CN" altLang="en-US" sz="2800" dirty="0"/>
          </a:p>
          <a:p>
            <a:pPr eaLnBrk="1" hangingPunct="1">
              <a:lnSpc>
                <a:spcPct val="120000"/>
              </a:lnSpc>
              <a:buFont typeface="Monotype Sorts" pitchFamily="2" charset="2"/>
              <a:buNone/>
            </a:pPr>
            <a:endParaRPr lang="en-US" altLang="zh-CN" sz="2800" dirty="0"/>
          </a:p>
        </p:txBody>
      </p:sp>
    </p:spTree>
    <p:extLst>
      <p:ext uri="{BB962C8B-B14F-4D97-AF65-F5344CB8AC3E}">
        <p14:creationId xmlns:p14="http://schemas.microsoft.com/office/powerpoint/2010/main" val="1434734710"/>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p>
        </p:txBody>
      </p:sp>
      <p:sp>
        <p:nvSpPr>
          <p:cNvPr id="147459" name="Rectangle 3"/>
          <p:cNvSpPr>
            <a:spLocks noGrp="1" noChangeArrowheads="1"/>
          </p:cNvSpPr>
          <p:nvPr>
            <p:ph idx="1"/>
          </p:nvPr>
        </p:nvSpPr>
        <p:spPr/>
        <p:txBody>
          <a:bodyPr/>
          <a:lstStyle/>
          <a:p>
            <a:pPr eaLnBrk="1" hangingPunct="1">
              <a:lnSpc>
                <a:spcPct val="90000"/>
              </a:lnSpc>
            </a:pPr>
            <a:r>
              <a:rPr lang="zh-CN" altLang="en-US" dirty="0"/>
              <a:t>有效性与完备性的含义</a:t>
            </a:r>
          </a:p>
          <a:p>
            <a:pPr lvl="4" eaLnBrk="1" hangingPunct="1">
              <a:lnSpc>
                <a:spcPct val="90000"/>
              </a:lnSpc>
            </a:pPr>
            <a:endParaRPr lang="zh-CN" altLang="en-US" sz="1800" dirty="0"/>
          </a:p>
          <a:p>
            <a:pPr lvl="1" eaLnBrk="1" hangingPunct="1">
              <a:lnSpc>
                <a:spcPct val="90000"/>
              </a:lnSpc>
            </a:pPr>
            <a:r>
              <a:rPr lang="zh-CN" altLang="en-US" dirty="0">
                <a:solidFill>
                  <a:schemeClr val="accent2"/>
                </a:solidFill>
              </a:rPr>
              <a:t>有效性</a:t>
            </a:r>
            <a:r>
              <a:rPr lang="zh-CN" altLang="en-US" dirty="0"/>
              <a:t>：由</a:t>
            </a:r>
            <a:r>
              <a:rPr lang="en-US" altLang="zh-CN" i="1" dirty="0"/>
              <a:t>F </a:t>
            </a:r>
            <a:r>
              <a:rPr lang="zh-CN" altLang="en-US" dirty="0"/>
              <a:t>出发根据</a:t>
            </a:r>
            <a:r>
              <a:rPr lang="en-US" altLang="zh-CN" dirty="0"/>
              <a:t>Armstrong</a:t>
            </a:r>
            <a:r>
              <a:rPr lang="zh-CN" altLang="en-US" dirty="0"/>
              <a:t>公理推导出来的每一个函数依赖一定在</a:t>
            </a:r>
            <a:r>
              <a:rPr lang="en-US" altLang="zh-CN" i="1" dirty="0"/>
              <a:t>F</a:t>
            </a:r>
            <a:r>
              <a:rPr lang="en-US" altLang="zh-CN" sz="1200" i="1" dirty="0"/>
              <a:t> </a:t>
            </a:r>
            <a:r>
              <a:rPr lang="en-US" altLang="zh-CN" baseline="30000" dirty="0"/>
              <a:t>+</a:t>
            </a:r>
            <a:r>
              <a:rPr lang="zh-CN" altLang="en-US" dirty="0"/>
              <a:t>中</a:t>
            </a:r>
          </a:p>
          <a:p>
            <a:pPr lvl="4" eaLnBrk="1" hangingPunct="1">
              <a:lnSpc>
                <a:spcPct val="90000"/>
              </a:lnSpc>
            </a:pPr>
            <a:endParaRPr lang="zh-CN" altLang="en-US" sz="1800" dirty="0"/>
          </a:p>
          <a:p>
            <a:pPr lvl="1" eaLnBrk="1" hangingPunct="1">
              <a:lnSpc>
                <a:spcPct val="90000"/>
              </a:lnSpc>
            </a:pPr>
            <a:r>
              <a:rPr lang="zh-CN" altLang="en-US" dirty="0">
                <a:solidFill>
                  <a:schemeClr val="accent2"/>
                </a:solidFill>
              </a:rPr>
              <a:t>完备性</a:t>
            </a:r>
            <a:r>
              <a:rPr lang="zh-CN" altLang="en-US" dirty="0"/>
              <a:t>：</a:t>
            </a:r>
            <a:r>
              <a:rPr lang="en-US" altLang="zh-CN" i="1" dirty="0"/>
              <a:t>F</a:t>
            </a:r>
            <a:r>
              <a:rPr lang="en-US" altLang="zh-CN" sz="1200" i="1" dirty="0"/>
              <a:t> </a:t>
            </a:r>
            <a:r>
              <a:rPr lang="en-US" altLang="zh-CN" baseline="30000" dirty="0"/>
              <a:t>+</a:t>
            </a:r>
            <a:r>
              <a:rPr lang="zh-CN" altLang="en-US" dirty="0"/>
              <a:t>中的每一个函数依赖，必定可以由</a:t>
            </a:r>
            <a:r>
              <a:rPr lang="en-US" altLang="zh-CN" i="1" dirty="0"/>
              <a:t>F</a:t>
            </a:r>
            <a:r>
              <a:rPr lang="zh-CN" altLang="en-US" dirty="0"/>
              <a:t>出发根据</a:t>
            </a:r>
            <a:r>
              <a:rPr lang="en-US" altLang="zh-CN" dirty="0"/>
              <a:t>Armstrong</a:t>
            </a:r>
            <a:r>
              <a:rPr lang="zh-CN" altLang="en-US" dirty="0"/>
              <a:t>公理推导出来</a:t>
            </a:r>
          </a:p>
        </p:txBody>
      </p:sp>
    </p:spTree>
    <p:extLst>
      <p:ext uri="{BB962C8B-B14F-4D97-AF65-F5344CB8AC3E}">
        <p14:creationId xmlns:p14="http://schemas.microsoft.com/office/powerpoint/2010/main" val="3044800280"/>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2800" dirty="0"/>
          </a:p>
        </p:txBody>
      </p:sp>
      <p:sp>
        <p:nvSpPr>
          <p:cNvPr id="148483" name="Rectangle 3"/>
          <p:cNvSpPr>
            <a:spLocks noGrp="1" noChangeArrowheads="1"/>
          </p:cNvSpPr>
          <p:nvPr>
            <p:ph idx="1"/>
          </p:nvPr>
        </p:nvSpPr>
        <p:spPr/>
        <p:txBody>
          <a:bodyPr/>
          <a:lstStyle/>
          <a:p>
            <a:pPr algn="just" eaLnBrk="1" hangingPunct="1"/>
            <a:r>
              <a:rPr lang="zh-CN" altLang="en-US" dirty="0"/>
              <a:t>有效性与完备性的证明</a:t>
            </a:r>
          </a:p>
          <a:p>
            <a:pPr algn="just" eaLnBrk="1" hangingPunct="1">
              <a:buFont typeface="Monotype Sorts" pitchFamily="2" charset="2"/>
              <a:buNone/>
            </a:pPr>
            <a:r>
              <a:rPr lang="zh-CN" altLang="en-US" sz="2800" dirty="0"/>
              <a:t>定理</a:t>
            </a:r>
            <a:r>
              <a:rPr lang="en-US" altLang="zh-CN" sz="2800" dirty="0"/>
              <a:t>6.2 Armstrong</a:t>
            </a:r>
            <a:r>
              <a:rPr lang="zh-CN" altLang="en-US" sz="2800" dirty="0"/>
              <a:t>公理系统是有效的、完备的。</a:t>
            </a:r>
          </a:p>
          <a:p>
            <a:pPr algn="just" eaLnBrk="1" hangingPunct="1">
              <a:buFont typeface="Monotype Sorts" pitchFamily="2" charset="2"/>
              <a:buNone/>
            </a:pPr>
            <a:endParaRPr lang="zh-CN" altLang="en-US" sz="2800" dirty="0"/>
          </a:p>
          <a:p>
            <a:pPr algn="just" eaLnBrk="1" hangingPunct="1">
              <a:buFont typeface="Monotype Sorts" pitchFamily="2" charset="2"/>
              <a:buNone/>
            </a:pPr>
            <a:r>
              <a:rPr lang="zh-CN" altLang="en-US" sz="2800" b="1" dirty="0">
                <a:latin typeface="+mn-ea"/>
                <a:ea typeface="+mn-ea"/>
              </a:rPr>
              <a:t>证明：	</a:t>
            </a:r>
          </a:p>
          <a:p>
            <a:pPr algn="just" eaLnBrk="1" hangingPunct="1">
              <a:buFont typeface="Monotype Sorts" pitchFamily="2" charset="2"/>
              <a:buNone/>
            </a:pPr>
            <a:r>
              <a:rPr lang="en-US" altLang="zh-CN" dirty="0"/>
              <a:t>1. </a:t>
            </a:r>
            <a:r>
              <a:rPr lang="zh-CN" altLang="en-US" sz="2800" b="1" dirty="0">
                <a:latin typeface="+mn-ea"/>
                <a:ea typeface="+mn-ea"/>
              </a:rPr>
              <a:t>有效性</a:t>
            </a:r>
          </a:p>
          <a:p>
            <a:pPr algn="just" eaLnBrk="1" hangingPunct="1">
              <a:buFont typeface="Monotype Sorts" pitchFamily="2" charset="2"/>
              <a:buNone/>
            </a:pPr>
            <a:r>
              <a:rPr lang="zh-CN" altLang="en-US" sz="2800" b="1" dirty="0">
                <a:latin typeface="+mn-ea"/>
                <a:ea typeface="+mn-ea"/>
              </a:rPr>
              <a:t>	 有效性实际上是“正确性”</a:t>
            </a:r>
          </a:p>
          <a:p>
            <a:pPr algn="just" eaLnBrk="1" hangingPunct="1">
              <a:buFont typeface="Monotype Sorts" pitchFamily="2" charset="2"/>
              <a:buNone/>
            </a:pPr>
            <a:r>
              <a:rPr lang="zh-CN" altLang="en-US" sz="2800" b="1" dirty="0">
                <a:latin typeface="+mn-ea"/>
                <a:ea typeface="+mn-ea"/>
              </a:rPr>
              <a:t>     可由定理</a:t>
            </a:r>
            <a:r>
              <a:rPr lang="en-US" altLang="zh-CN" sz="2800" b="1" dirty="0">
                <a:latin typeface="+mj-lt"/>
                <a:ea typeface="+mn-ea"/>
              </a:rPr>
              <a:t>6.1</a:t>
            </a:r>
            <a:r>
              <a:rPr lang="zh-CN" altLang="en-US" sz="2800" b="1" dirty="0">
                <a:latin typeface="+mn-ea"/>
                <a:ea typeface="+mn-ea"/>
              </a:rPr>
              <a:t>得证</a:t>
            </a:r>
          </a:p>
        </p:txBody>
      </p:sp>
    </p:spTree>
    <p:extLst>
      <p:ext uri="{BB962C8B-B14F-4D97-AF65-F5344CB8AC3E}">
        <p14:creationId xmlns:p14="http://schemas.microsoft.com/office/powerpoint/2010/main" val="2979257424"/>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2800" dirty="0"/>
          </a:p>
        </p:txBody>
      </p:sp>
      <p:sp>
        <p:nvSpPr>
          <p:cNvPr id="149507" name="Rectangle 1027"/>
          <p:cNvSpPr>
            <a:spLocks noGrp="1" noChangeArrowheads="1"/>
          </p:cNvSpPr>
          <p:nvPr>
            <p:ph idx="1"/>
          </p:nvPr>
        </p:nvSpPr>
        <p:spPr/>
        <p:txBody>
          <a:bodyPr/>
          <a:lstStyle/>
          <a:p>
            <a:pPr algn="just" eaLnBrk="1" hangingPunct="1">
              <a:buFont typeface="Monotype Sorts" pitchFamily="2" charset="2"/>
              <a:buNone/>
            </a:pPr>
            <a:r>
              <a:rPr lang="en-US" altLang="zh-CN" dirty="0">
                <a:latin typeface="Arial" panose="020B0604020202020204" pitchFamily="34" charset="0"/>
                <a:ea typeface="宋体" panose="02010600030101010101" pitchFamily="2" charset="-122"/>
              </a:rPr>
              <a:t>2. </a:t>
            </a:r>
            <a:r>
              <a:rPr lang="zh-CN" altLang="en-US" dirty="0">
                <a:latin typeface="Arial" panose="020B0604020202020204" pitchFamily="34" charset="0"/>
                <a:ea typeface="宋体" panose="02010600030101010101" pitchFamily="2" charset="-122"/>
              </a:rPr>
              <a:t>完备性</a:t>
            </a:r>
          </a:p>
          <a:p>
            <a:pPr algn="just" eaLnBrk="1" hangingPunct="1">
              <a:lnSpc>
                <a:spcPct val="120000"/>
              </a:lnSpc>
              <a:buFont typeface="Monotype Sorts" pitchFamily="2" charset="2"/>
              <a:buNone/>
            </a:pPr>
            <a:r>
              <a:rPr lang="zh-CN" altLang="en-US"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只需证明</a:t>
            </a:r>
            <a:r>
              <a:rPr lang="zh-CN" altLang="en-US" sz="2800" b="1" dirty="0">
                <a:solidFill>
                  <a:schemeClr val="accent2"/>
                </a:solidFill>
                <a:latin typeface="Arial" panose="020B0604020202020204" pitchFamily="34" charset="0"/>
                <a:ea typeface="宋体" panose="02010600030101010101" pitchFamily="2" charset="-122"/>
              </a:rPr>
              <a:t>逆否命题</a:t>
            </a: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若函数依赖</a:t>
            </a:r>
            <a:r>
              <a:rPr lang="en-US" altLang="zh-CN" sz="2800" b="1" i="1" dirty="0">
                <a:latin typeface="Arial" panose="020B0604020202020204" pitchFamily="34" charset="0"/>
                <a:ea typeface="宋体" panose="02010600030101010101" pitchFamily="2" charset="-122"/>
              </a:rPr>
              <a:t>X</a:t>
            </a:r>
            <a:r>
              <a:rPr lang="en-US" altLang="zh-CN" sz="2800" b="1" dirty="0">
                <a:latin typeface="Arial" panose="020B0604020202020204" pitchFamily="34" charset="0"/>
                <a:ea typeface="宋体" panose="02010600030101010101" pitchFamily="2" charset="-122"/>
              </a:rPr>
              <a:t>→</a:t>
            </a:r>
            <a:r>
              <a:rPr lang="en-US" altLang="zh-CN" sz="2800" b="1" i="1" dirty="0">
                <a:latin typeface="Arial" panose="020B0604020202020204" pitchFamily="34" charset="0"/>
                <a:ea typeface="宋体" panose="02010600030101010101" pitchFamily="2" charset="-122"/>
              </a:rPr>
              <a:t>Y</a:t>
            </a:r>
            <a:r>
              <a:rPr lang="zh-CN" altLang="en-US" sz="2800" b="1" dirty="0">
                <a:latin typeface="Arial" panose="020B0604020202020204" pitchFamily="34" charset="0"/>
                <a:ea typeface="宋体" panose="02010600030101010101" pitchFamily="2" charset="-122"/>
              </a:rPr>
              <a:t>不能由</a:t>
            </a:r>
            <a:r>
              <a:rPr lang="en-US" altLang="zh-CN" sz="2800" b="1" i="1" dirty="0">
                <a:latin typeface="Arial" panose="020B0604020202020204" pitchFamily="34" charset="0"/>
                <a:ea typeface="宋体" panose="02010600030101010101" pitchFamily="2" charset="-122"/>
              </a:rPr>
              <a:t>F</a:t>
            </a:r>
            <a:r>
              <a:rPr lang="zh-CN" altLang="en-US" sz="2800" b="1" dirty="0">
                <a:latin typeface="Arial" panose="020B0604020202020204" pitchFamily="34" charset="0"/>
                <a:ea typeface="宋体" panose="02010600030101010101" pitchFamily="2" charset="-122"/>
              </a:rPr>
              <a:t>从</a:t>
            </a:r>
            <a:r>
              <a:rPr lang="en-US" altLang="zh-CN" sz="2800" b="1" dirty="0">
                <a:latin typeface="Arial" panose="020B0604020202020204" pitchFamily="34" charset="0"/>
                <a:ea typeface="宋体" panose="02010600030101010101" pitchFamily="2" charset="-122"/>
              </a:rPr>
              <a:t>Armstrong</a:t>
            </a:r>
            <a:r>
              <a:rPr lang="zh-CN" altLang="en-US" sz="2800" b="1" dirty="0">
                <a:latin typeface="Arial" panose="020B0604020202020204" pitchFamily="34" charset="0"/>
                <a:ea typeface="宋体" panose="02010600030101010101" pitchFamily="2" charset="-122"/>
              </a:rPr>
              <a:t>公理导出，那么它必然不为</a:t>
            </a:r>
            <a:r>
              <a:rPr lang="en-US" altLang="zh-CN" sz="2800" b="1" i="1" dirty="0">
                <a:latin typeface="Arial" panose="020B0604020202020204" pitchFamily="34" charset="0"/>
                <a:ea typeface="宋体" panose="02010600030101010101" pitchFamily="2" charset="-122"/>
              </a:rPr>
              <a:t>F </a:t>
            </a:r>
            <a:r>
              <a:rPr lang="zh-CN" altLang="en-US" sz="2800" b="1" dirty="0">
                <a:latin typeface="Arial" panose="020B0604020202020204" pitchFamily="34" charset="0"/>
                <a:ea typeface="宋体" panose="02010600030101010101" pitchFamily="2" charset="-122"/>
              </a:rPr>
              <a:t>所蕴含</a:t>
            </a:r>
          </a:p>
          <a:p>
            <a:pPr algn="just" eaLnBrk="1" hangingPunct="1">
              <a:lnSpc>
                <a:spcPct val="120000"/>
              </a:lnSpc>
              <a:buFont typeface="Monotype Sorts" pitchFamily="2" charset="2"/>
              <a:buNone/>
            </a:pPr>
            <a:r>
              <a:rPr lang="zh-CN" altLang="en-US" sz="2800" b="1" dirty="0">
                <a:latin typeface="Arial" panose="020B0604020202020204" pitchFamily="34" charset="0"/>
                <a:ea typeface="宋体" panose="02010600030101010101" pitchFamily="2" charset="-122"/>
              </a:rPr>
              <a:t>   分三步证明：</a:t>
            </a:r>
          </a:p>
          <a:p>
            <a:pPr algn="just" eaLnBrk="1" hangingPunct="1">
              <a:lnSpc>
                <a:spcPct val="120000"/>
              </a:lnSpc>
              <a:buFont typeface="Monotype Sorts" pitchFamily="2" charset="2"/>
              <a:buNone/>
            </a:pPr>
            <a:endParaRPr lang="en-US" altLang="zh-CN" dirty="0"/>
          </a:p>
        </p:txBody>
      </p:sp>
    </p:spTree>
    <p:extLst>
      <p:ext uri="{BB962C8B-B14F-4D97-AF65-F5344CB8AC3E}">
        <p14:creationId xmlns:p14="http://schemas.microsoft.com/office/powerpoint/2010/main" val="3455402585"/>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0531" name="Rectangle 3"/>
          <p:cNvSpPr>
            <a:spLocks noGrp="1" noChangeArrowheads="1"/>
          </p:cNvSpPr>
          <p:nvPr>
            <p:ph idx="1"/>
          </p:nvPr>
        </p:nvSpPr>
        <p:spPr/>
        <p:txBody>
          <a:bodyPr/>
          <a:lstStyle/>
          <a:p>
            <a:pPr algn="just" eaLnBrk="1" hangingPunct="1">
              <a:buFont typeface="Monotype Sorts" pitchFamily="2" charset="2"/>
              <a:buNone/>
            </a:pPr>
            <a:r>
              <a:rPr lang="en-US" altLang="zh-CN" dirty="0"/>
              <a:t>(1) </a:t>
            </a:r>
            <a:r>
              <a:rPr lang="zh-CN" altLang="en-US" dirty="0"/>
              <a:t>若</a:t>
            </a:r>
            <a:r>
              <a:rPr lang="en-US" altLang="zh-CN" i="1" dirty="0"/>
              <a:t>V</a:t>
            </a:r>
            <a:r>
              <a:rPr lang="en-US" altLang="zh-CN" dirty="0"/>
              <a:t>→</a:t>
            </a:r>
            <a:r>
              <a:rPr lang="en-US" altLang="zh-CN" i="1" dirty="0"/>
              <a:t>W</a:t>
            </a:r>
            <a:r>
              <a:rPr lang="zh-CN" altLang="en-US" dirty="0"/>
              <a:t>成立，且</a:t>
            </a:r>
            <a:r>
              <a:rPr lang="en-US" altLang="zh-CN" i="1" dirty="0"/>
              <a:t>V</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a:t>
            </a:r>
            <a:r>
              <a:rPr lang="zh-CN" altLang="en-US" dirty="0"/>
              <a:t>，则</a:t>
            </a:r>
            <a:r>
              <a:rPr lang="en-US" altLang="zh-CN" i="1" dirty="0"/>
              <a:t>W</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endParaRPr lang="en-US" altLang="zh-CN" dirty="0"/>
          </a:p>
          <a:p>
            <a:pPr lvl="1" algn="just" eaLnBrk="1" hangingPunct="1">
              <a:buFontTx/>
              <a:buNone/>
            </a:pPr>
            <a:r>
              <a:rPr lang="zh-CN" altLang="en-US" dirty="0"/>
              <a:t>证  因为 </a:t>
            </a:r>
            <a:r>
              <a:rPr lang="en-US" altLang="zh-CN" i="1" dirty="0"/>
              <a:t>V</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r>
              <a:rPr lang="zh-CN" altLang="en-US" dirty="0"/>
              <a:t>，所以有</a:t>
            </a:r>
            <a:r>
              <a:rPr lang="en-US" altLang="zh-CN" i="1" dirty="0"/>
              <a:t>X</a:t>
            </a:r>
            <a:r>
              <a:rPr lang="en-US" altLang="zh-CN" dirty="0"/>
              <a:t>→</a:t>
            </a:r>
            <a:r>
              <a:rPr lang="en-US" altLang="zh-CN" i="1" dirty="0"/>
              <a:t>V</a:t>
            </a:r>
            <a:r>
              <a:rPr lang="zh-CN" altLang="en-US" dirty="0"/>
              <a:t>成立；</a:t>
            </a:r>
          </a:p>
          <a:p>
            <a:pPr lvl="1" eaLnBrk="1" hangingPunct="1">
              <a:buFontTx/>
              <a:buNone/>
            </a:pPr>
            <a:r>
              <a:rPr lang="zh-CN" altLang="en-US" dirty="0"/>
              <a:t>      因为</a:t>
            </a:r>
            <a:r>
              <a:rPr lang="en-US" altLang="zh-CN" i="1" dirty="0"/>
              <a:t>X </a:t>
            </a:r>
            <a:r>
              <a:rPr lang="en-US" altLang="zh-CN" dirty="0"/>
              <a:t>→</a:t>
            </a:r>
            <a:r>
              <a:rPr lang="en-US" altLang="zh-CN" i="1" dirty="0"/>
              <a:t>V</a:t>
            </a:r>
            <a:r>
              <a:rPr lang="zh-CN" altLang="en-US" dirty="0"/>
              <a:t>，</a:t>
            </a:r>
            <a:r>
              <a:rPr lang="en-US" altLang="zh-CN" i="1" dirty="0"/>
              <a:t>V</a:t>
            </a:r>
            <a:r>
              <a:rPr lang="en-US" altLang="zh-CN" dirty="0"/>
              <a:t>→</a:t>
            </a:r>
            <a:r>
              <a:rPr lang="en-US" altLang="zh-CN" i="1" dirty="0"/>
              <a:t>W</a:t>
            </a:r>
            <a:r>
              <a:rPr lang="zh-CN" altLang="en-US" dirty="0"/>
              <a:t>，于是</a:t>
            </a:r>
            <a:r>
              <a:rPr lang="en-US" altLang="zh-CN" i="1" dirty="0"/>
              <a:t>X</a:t>
            </a:r>
            <a:r>
              <a:rPr lang="en-US" altLang="zh-CN" dirty="0"/>
              <a:t>→</a:t>
            </a:r>
            <a:r>
              <a:rPr lang="en-US" altLang="zh-CN" i="1" dirty="0"/>
              <a:t>W </a:t>
            </a:r>
            <a:r>
              <a:rPr lang="zh-CN" altLang="en-US" dirty="0"/>
              <a:t>成立</a:t>
            </a:r>
          </a:p>
          <a:p>
            <a:pPr lvl="1" eaLnBrk="1" hangingPunct="1">
              <a:buFontTx/>
              <a:buNone/>
            </a:pPr>
            <a:r>
              <a:rPr lang="zh-CN" altLang="en-US" dirty="0"/>
              <a:t>      所以</a:t>
            </a:r>
            <a:r>
              <a:rPr lang="en-US" altLang="zh-CN" i="1" dirty="0"/>
              <a:t>W</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r>
              <a:rPr lang="zh-CN" altLang="en-US" dirty="0"/>
              <a:t>。 </a:t>
            </a:r>
          </a:p>
        </p:txBody>
      </p:sp>
    </p:spTree>
    <p:extLst>
      <p:ext uri="{BB962C8B-B14F-4D97-AF65-F5344CB8AC3E}">
        <p14:creationId xmlns:p14="http://schemas.microsoft.com/office/powerpoint/2010/main" val="4259730466"/>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1555" name="Rectangle 3"/>
          <p:cNvSpPr>
            <a:spLocks noGrp="1" noChangeArrowheads="1"/>
          </p:cNvSpPr>
          <p:nvPr>
            <p:ph idx="1"/>
          </p:nvPr>
        </p:nvSpPr>
        <p:spPr>
          <a:xfrm>
            <a:off x="457200" y="844154"/>
            <a:ext cx="8329642" cy="4138629"/>
          </a:xfrm>
        </p:spPr>
        <p:txBody>
          <a:bodyPr/>
          <a:lstStyle/>
          <a:p>
            <a:pPr algn="just" eaLnBrk="1" hangingPunct="1">
              <a:lnSpc>
                <a:spcPct val="90000"/>
              </a:lnSpc>
              <a:buNone/>
            </a:pPr>
            <a:r>
              <a:rPr lang="en-US" altLang="zh-CN" sz="2800" dirty="0"/>
              <a:t>(2) </a:t>
            </a:r>
            <a:r>
              <a:rPr lang="zh-CN" altLang="en-US" sz="2800" dirty="0"/>
              <a:t>构造一张二维表</a:t>
            </a:r>
            <a:r>
              <a:rPr lang="en-US" altLang="zh-CN" sz="2800" i="1" dirty="0"/>
              <a:t>r</a:t>
            </a:r>
            <a:r>
              <a:rPr lang="zh-CN" altLang="en-US" sz="2800" dirty="0"/>
              <a:t>，它由下列两个元组构成，可以证明</a:t>
            </a:r>
            <a:r>
              <a:rPr lang="en-US" altLang="zh-CN" sz="2800" i="1" dirty="0"/>
              <a:t>r </a:t>
            </a:r>
            <a:r>
              <a:rPr lang="zh-CN" altLang="en-US" sz="2800" dirty="0"/>
              <a:t>必是</a:t>
            </a:r>
            <a:r>
              <a:rPr lang="en-US" altLang="zh-CN" sz="2800" i="1" dirty="0"/>
              <a:t>R</a:t>
            </a:r>
            <a:r>
              <a:rPr lang="en-US" altLang="zh-CN" i="1" dirty="0"/>
              <a:t>(</a:t>
            </a:r>
            <a:r>
              <a:rPr lang="en-US" altLang="zh-CN" sz="2800" i="1" dirty="0"/>
              <a:t>U</a:t>
            </a:r>
            <a:r>
              <a:rPr lang="zh-CN" altLang="en-US" sz="2800" dirty="0"/>
              <a:t>，</a:t>
            </a:r>
            <a:r>
              <a:rPr lang="en-US" altLang="zh-CN" sz="2800" i="1" dirty="0"/>
              <a:t>F)</a:t>
            </a:r>
            <a:r>
              <a:rPr lang="zh-CN" altLang="en-US" sz="2800" dirty="0"/>
              <a:t>的一个关系，即</a:t>
            </a:r>
            <a:r>
              <a:rPr lang="en-US" altLang="zh-CN" sz="2800" i="1" dirty="0"/>
              <a:t>F</a:t>
            </a:r>
            <a:r>
              <a:rPr lang="zh-CN" altLang="en-US" sz="2800" dirty="0"/>
              <a:t>中的全部函数依赖在 </a:t>
            </a:r>
            <a:r>
              <a:rPr lang="en-US" altLang="zh-CN" sz="2800" i="1" dirty="0"/>
              <a:t>r</a:t>
            </a:r>
            <a:r>
              <a:rPr lang="zh-CN" altLang="en-US" sz="2800" dirty="0"/>
              <a:t>上成立。 </a:t>
            </a:r>
          </a:p>
          <a:p>
            <a:pPr algn="just" eaLnBrk="1" hangingPunct="1">
              <a:lnSpc>
                <a:spcPct val="90000"/>
              </a:lnSpc>
              <a:buFont typeface="Monotype Sorts" pitchFamily="2" charset="2"/>
              <a:buNone/>
            </a:pPr>
            <a:r>
              <a:rPr lang="en-US" altLang="zh-CN" sz="2800" i="1" dirty="0"/>
              <a:t>			       X</a:t>
            </a:r>
            <a:r>
              <a:rPr lang="en-US" altLang="zh-CN" sz="2800" i="1" baseline="-30000" dirty="0"/>
              <a:t>F</a:t>
            </a:r>
            <a:r>
              <a:rPr lang="en-US" altLang="zh-CN" sz="2800" baseline="30000" dirty="0"/>
              <a:t>+</a:t>
            </a:r>
            <a:r>
              <a:rPr lang="en-US" altLang="zh-CN" sz="2800" dirty="0"/>
              <a:t>    		</a:t>
            </a:r>
            <a:r>
              <a:rPr lang="en-US" altLang="zh-CN" sz="2800" i="1" dirty="0"/>
              <a:t>U </a:t>
            </a:r>
            <a:r>
              <a:rPr lang="en-US" altLang="zh-CN" sz="2800" dirty="0"/>
              <a:t>- </a:t>
            </a:r>
            <a:r>
              <a:rPr lang="en-US" altLang="zh-CN" sz="2800" i="1" dirty="0"/>
              <a:t>X</a:t>
            </a:r>
            <a:r>
              <a:rPr lang="en-US" altLang="zh-CN" sz="2800" i="1" baseline="-30000" dirty="0"/>
              <a:t>F</a:t>
            </a:r>
            <a:r>
              <a:rPr lang="en-US" altLang="zh-CN" sz="2800" baseline="30000" dirty="0"/>
              <a:t>+</a:t>
            </a:r>
            <a:r>
              <a:rPr lang="en-US" altLang="zh-CN" sz="2800" dirty="0"/>
              <a:t>	</a:t>
            </a:r>
          </a:p>
          <a:p>
            <a:pPr algn="just" eaLnBrk="1" hangingPunct="1">
              <a:lnSpc>
                <a:spcPct val="90000"/>
              </a:lnSpc>
              <a:buFont typeface="Monotype Sorts" pitchFamily="2" charset="2"/>
              <a:buNone/>
            </a:pPr>
            <a:r>
              <a:rPr lang="en-US" altLang="zh-CN" sz="2800" dirty="0"/>
              <a:t>                      11......1		00......0  </a:t>
            </a:r>
          </a:p>
          <a:p>
            <a:pPr algn="just" eaLnBrk="1" hangingPunct="1">
              <a:lnSpc>
                <a:spcPct val="90000"/>
              </a:lnSpc>
              <a:buFont typeface="Monotype Sorts" pitchFamily="2" charset="2"/>
              <a:buNone/>
            </a:pPr>
            <a:r>
              <a:rPr lang="en-US" altLang="zh-CN" sz="2800" dirty="0"/>
              <a:t>                      11......1		11......1  </a:t>
            </a:r>
            <a:r>
              <a:rPr lang="en-US" altLang="zh-CN" sz="1800" dirty="0"/>
              <a:t>	</a:t>
            </a:r>
          </a:p>
          <a:p>
            <a:pPr algn="just" eaLnBrk="1" hangingPunct="1">
              <a:lnSpc>
                <a:spcPct val="110000"/>
              </a:lnSpc>
              <a:buFont typeface="Monotype Sorts" pitchFamily="2" charset="2"/>
              <a:buNone/>
            </a:pPr>
            <a:r>
              <a:rPr lang="zh-CN" altLang="en-US" sz="2000" dirty="0">
                <a:latin typeface="+mn-ea"/>
                <a:ea typeface="+mn-ea"/>
              </a:rPr>
              <a:t>  </a:t>
            </a:r>
            <a:r>
              <a:rPr lang="zh-CN" altLang="en-US" sz="2000" dirty="0">
                <a:latin typeface="Arial" panose="020B0604020202020204" pitchFamily="34" charset="0"/>
                <a:ea typeface="+mn-ea"/>
              </a:rPr>
              <a:t>若</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不是</a:t>
            </a:r>
            <a:r>
              <a:rPr lang="en-US" altLang="zh-CN" sz="2000" i="1" dirty="0">
                <a:latin typeface="Arial" panose="020B0604020202020204" pitchFamily="34" charset="0"/>
                <a:ea typeface="+mn-ea"/>
              </a:rPr>
              <a:t>R</a:t>
            </a:r>
            <a:r>
              <a:rPr lang="en-US" altLang="zh-CN" sz="2000" i="1" dirty="0">
                <a:latin typeface="Arial" panose="020B0604020202020204" pitchFamily="34" charset="0"/>
              </a:rPr>
              <a:t>(</a:t>
            </a:r>
            <a:r>
              <a:rPr lang="en-US" altLang="zh-CN" sz="2000" i="1" dirty="0">
                <a:latin typeface="Arial" panose="020B0604020202020204" pitchFamily="34" charset="0"/>
                <a:ea typeface="+mn-ea"/>
              </a:rPr>
              <a:t>U</a:t>
            </a:r>
            <a:r>
              <a:rPr lang="zh-CN" altLang="en-US" sz="2000" dirty="0">
                <a:latin typeface="Arial" panose="020B0604020202020204" pitchFamily="34" charset="0"/>
                <a:ea typeface="+mn-ea"/>
              </a:rPr>
              <a:t>，</a:t>
            </a:r>
            <a:r>
              <a:rPr lang="en-US" altLang="zh-CN" sz="2000" i="1" dirty="0">
                <a:latin typeface="Arial" panose="020B0604020202020204" pitchFamily="34" charset="0"/>
                <a:ea typeface="+mn-ea"/>
              </a:rPr>
              <a:t>F</a:t>
            </a:r>
            <a:r>
              <a:rPr lang="en-US" altLang="zh-CN" sz="2000" i="1" dirty="0">
                <a:latin typeface="Arial" panose="020B0604020202020204" pitchFamily="34" charset="0"/>
              </a:rPr>
              <a:t>)</a:t>
            </a:r>
            <a:r>
              <a:rPr lang="en-US" altLang="zh-CN" sz="2000" dirty="0">
                <a:latin typeface="Arial" panose="020B0604020202020204" pitchFamily="34" charset="0"/>
                <a:ea typeface="+mn-ea"/>
              </a:rPr>
              <a:t> </a:t>
            </a:r>
            <a:r>
              <a:rPr lang="zh-CN" altLang="en-US" sz="2000" dirty="0">
                <a:latin typeface="Arial" panose="020B0604020202020204" pitchFamily="34" charset="0"/>
                <a:ea typeface="+mn-ea"/>
              </a:rPr>
              <a:t>的关系，则必由于</a:t>
            </a:r>
            <a:r>
              <a:rPr lang="en-US" altLang="zh-CN" sz="2000" dirty="0">
                <a:latin typeface="Arial" panose="020B0604020202020204" pitchFamily="34" charset="0"/>
                <a:ea typeface="+mn-ea"/>
              </a:rPr>
              <a:t>F</a:t>
            </a:r>
            <a:r>
              <a:rPr lang="zh-CN" altLang="en-US" sz="2000" dirty="0">
                <a:latin typeface="Arial" panose="020B0604020202020204" pitchFamily="34" charset="0"/>
                <a:ea typeface="+mn-ea"/>
              </a:rPr>
              <a:t>中有</a:t>
            </a:r>
            <a:r>
              <a:rPr lang="zh-CN" altLang="en-US" sz="2000" dirty="0">
                <a:latin typeface="Arial" panose="020B0604020202020204" pitchFamily="34" charset="0"/>
              </a:rPr>
              <a:t>某一个</a:t>
            </a:r>
            <a:r>
              <a:rPr lang="zh-CN" altLang="en-US" sz="2000" dirty="0">
                <a:latin typeface="Arial" panose="020B0604020202020204" pitchFamily="34" charset="0"/>
                <a:ea typeface="+mn-ea"/>
              </a:rPr>
              <a:t>函数依赖</a:t>
            </a:r>
            <a:r>
              <a:rPr lang="en-US" altLang="zh-CN" sz="2000" i="1" dirty="0">
                <a:latin typeface="Arial" panose="020B0604020202020204" pitchFamily="34" charset="0"/>
                <a:ea typeface="+mn-ea"/>
              </a:rPr>
              <a:t>V</a:t>
            </a:r>
            <a:r>
              <a:rPr lang="en-US" altLang="zh-CN" sz="2000" dirty="0">
                <a:latin typeface="Arial" panose="020B0604020202020204" pitchFamily="34" charset="0"/>
                <a:ea typeface="+mn-ea"/>
              </a:rPr>
              <a:t>→</a:t>
            </a:r>
            <a:r>
              <a:rPr lang="en-US" altLang="zh-CN" sz="2000" i="1" dirty="0">
                <a:latin typeface="Arial" panose="020B0604020202020204" pitchFamily="34" charset="0"/>
                <a:ea typeface="+mn-ea"/>
              </a:rPr>
              <a:t>W</a:t>
            </a:r>
            <a:r>
              <a:rPr lang="zh-CN" altLang="en-US" sz="2000" dirty="0">
                <a:latin typeface="Arial" panose="020B0604020202020204" pitchFamily="34" charset="0"/>
                <a:ea typeface="+mn-ea"/>
              </a:rPr>
              <a:t>在</a:t>
            </a:r>
            <a:r>
              <a:rPr lang="en-US" altLang="zh-CN" sz="2000" i="1" dirty="0">
                <a:latin typeface="Arial" panose="020B0604020202020204" pitchFamily="34" charset="0"/>
                <a:ea typeface="+mn-ea"/>
              </a:rPr>
              <a:t>r</a:t>
            </a:r>
            <a:r>
              <a:rPr lang="zh-CN" altLang="en-US" sz="2000" dirty="0">
                <a:latin typeface="Arial" panose="020B0604020202020204" pitchFamily="34" charset="0"/>
                <a:ea typeface="+mn-ea"/>
              </a:rPr>
              <a:t>上不成立所致。由</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的构成可知，</a:t>
            </a:r>
            <a:r>
              <a:rPr lang="en-US" altLang="zh-CN" sz="2000" i="1" dirty="0">
                <a:latin typeface="Arial" panose="020B0604020202020204" pitchFamily="34" charset="0"/>
                <a:ea typeface="+mn-ea"/>
              </a:rPr>
              <a:t>V </a:t>
            </a:r>
            <a:r>
              <a:rPr lang="zh-CN" altLang="en-US" sz="2000" dirty="0">
                <a:latin typeface="Arial" panose="020B0604020202020204" pitchFamily="34" charset="0"/>
                <a:ea typeface="+mn-ea"/>
              </a:rPr>
              <a:t>必定是</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 </a:t>
            </a:r>
            <a:r>
              <a:rPr lang="zh-CN" altLang="en-US" sz="2000" dirty="0">
                <a:latin typeface="Arial" panose="020B0604020202020204" pitchFamily="34" charset="0"/>
                <a:ea typeface="+mn-ea"/>
              </a:rPr>
              <a:t>的子集，而</a:t>
            </a:r>
            <a:r>
              <a:rPr lang="en-US" altLang="zh-CN" sz="2000" i="1" dirty="0">
                <a:latin typeface="Arial" panose="020B0604020202020204" pitchFamily="34" charset="0"/>
                <a:ea typeface="+mn-ea"/>
              </a:rPr>
              <a:t>W </a:t>
            </a:r>
            <a:r>
              <a:rPr lang="zh-CN" altLang="en-US" sz="2000" dirty="0">
                <a:latin typeface="Arial" panose="020B0604020202020204" pitchFamily="34" charset="0"/>
                <a:ea typeface="+mn-ea"/>
              </a:rPr>
              <a:t>不是</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 </a:t>
            </a:r>
            <a:r>
              <a:rPr lang="zh-CN" altLang="en-US" sz="2000" dirty="0">
                <a:latin typeface="Arial" panose="020B0604020202020204" pitchFamily="34" charset="0"/>
                <a:ea typeface="+mn-ea"/>
              </a:rPr>
              <a:t>的子集，可是由第（</a:t>
            </a:r>
            <a:r>
              <a:rPr lang="en-US" altLang="zh-CN" sz="2000" dirty="0">
                <a:latin typeface="Arial" panose="020B0604020202020204" pitchFamily="34" charset="0"/>
                <a:ea typeface="+mn-ea"/>
              </a:rPr>
              <a:t>1</a:t>
            </a:r>
            <a:r>
              <a:rPr lang="zh-CN" altLang="en-US" sz="2000" dirty="0">
                <a:latin typeface="Arial" panose="020B0604020202020204" pitchFamily="34" charset="0"/>
                <a:ea typeface="+mn-ea"/>
              </a:rPr>
              <a:t>）步，</a:t>
            </a:r>
            <a:r>
              <a:rPr lang="en-US" altLang="zh-CN" sz="2000" i="1" dirty="0">
                <a:latin typeface="Arial" panose="020B0604020202020204" pitchFamily="34" charset="0"/>
                <a:ea typeface="+mn-ea"/>
              </a:rPr>
              <a:t>W</a:t>
            </a:r>
            <a:r>
              <a:rPr lang="en-US" altLang="zh-CN" sz="2000" dirty="0">
                <a:latin typeface="Arial" panose="020B0604020202020204" pitchFamily="34" charset="0"/>
                <a:ea typeface="+mn-ea"/>
              </a:rPr>
              <a:t> </a:t>
            </a:r>
            <a:r>
              <a:rPr lang="en-US" altLang="zh-CN" sz="2000" dirty="0">
                <a:latin typeface="Arial" panose="020B0604020202020204" pitchFamily="34" charset="0"/>
                <a:ea typeface="+mn-ea"/>
                <a:sym typeface="Symbol" panose="05050102010706020507" pitchFamily="18" charset="2"/>
              </a:rPr>
              <a:t></a:t>
            </a:r>
            <a:r>
              <a:rPr lang="en-US" altLang="zh-CN" sz="2000" dirty="0">
                <a:latin typeface="Arial" panose="020B0604020202020204" pitchFamily="34" charset="0"/>
                <a:ea typeface="+mn-ea"/>
              </a:rPr>
              <a:t> </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a:t>
            </a:r>
            <a:r>
              <a:rPr lang="zh-CN" altLang="en-US" sz="2000" dirty="0">
                <a:latin typeface="Arial" panose="020B0604020202020204" pitchFamily="34" charset="0"/>
                <a:ea typeface="+mn-ea"/>
              </a:rPr>
              <a:t>，矛盾。所以</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必是</a:t>
            </a:r>
            <a:r>
              <a:rPr lang="en-US" altLang="zh-CN" sz="2000" i="1" dirty="0">
                <a:latin typeface="Arial" panose="020B0604020202020204" pitchFamily="34" charset="0"/>
                <a:ea typeface="+mn-ea"/>
              </a:rPr>
              <a:t>R</a:t>
            </a:r>
            <a:r>
              <a:rPr lang="en-US" altLang="zh-CN" sz="2000" i="1" dirty="0">
                <a:latin typeface="Arial" panose="020B0604020202020204" pitchFamily="34" charset="0"/>
              </a:rPr>
              <a:t>(</a:t>
            </a:r>
            <a:r>
              <a:rPr lang="en-US" altLang="zh-CN" sz="2000" i="1" dirty="0">
                <a:latin typeface="Arial" panose="020B0604020202020204" pitchFamily="34" charset="0"/>
                <a:ea typeface="+mn-ea"/>
              </a:rPr>
              <a:t>U</a:t>
            </a:r>
            <a:r>
              <a:rPr lang="zh-CN" altLang="en-US" sz="2000" dirty="0">
                <a:latin typeface="Arial" panose="020B0604020202020204" pitchFamily="34" charset="0"/>
                <a:ea typeface="+mn-ea"/>
              </a:rPr>
              <a:t>，</a:t>
            </a:r>
            <a:r>
              <a:rPr lang="en-US" altLang="zh-CN" sz="2000" i="1" dirty="0">
                <a:latin typeface="Arial" panose="020B0604020202020204" pitchFamily="34" charset="0"/>
                <a:ea typeface="+mn-ea"/>
              </a:rPr>
              <a:t>F</a:t>
            </a:r>
            <a:r>
              <a:rPr lang="en-US" altLang="zh-CN" sz="2000" i="1" dirty="0">
                <a:latin typeface="Arial" panose="020B0604020202020204" pitchFamily="34" charset="0"/>
              </a:rPr>
              <a:t>)</a:t>
            </a:r>
            <a:r>
              <a:rPr lang="zh-CN" altLang="en-US" sz="2000" dirty="0">
                <a:latin typeface="Arial" panose="020B0604020202020204" pitchFamily="34" charset="0"/>
                <a:ea typeface="+mn-ea"/>
              </a:rPr>
              <a:t>的一个关系。 </a:t>
            </a:r>
          </a:p>
        </p:txBody>
      </p:sp>
      <p:sp>
        <p:nvSpPr>
          <p:cNvPr id="151556" name="AutoShape 4"/>
          <p:cNvSpPr>
            <a:spLocks/>
          </p:cNvSpPr>
          <p:nvPr/>
        </p:nvSpPr>
        <p:spPr bwMode="auto">
          <a:xfrm rot="5400000">
            <a:off x="3257538" y="1625352"/>
            <a:ext cx="114300" cy="914400"/>
          </a:xfrm>
          <a:prstGeom prst="leftBrace">
            <a:avLst>
              <a:gd name="adj1" fmla="val 50000"/>
              <a:gd name="adj2" fmla="val 50000"/>
            </a:avLst>
          </a:pr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151557" name="AutoShape 5"/>
          <p:cNvSpPr>
            <a:spLocks/>
          </p:cNvSpPr>
          <p:nvPr/>
        </p:nvSpPr>
        <p:spPr bwMode="auto">
          <a:xfrm rot="5400000">
            <a:off x="5657826" y="1588490"/>
            <a:ext cx="114300" cy="914400"/>
          </a:xfrm>
          <a:prstGeom prst="leftBrace">
            <a:avLst>
              <a:gd name="adj1" fmla="val 50000"/>
              <a:gd name="adj2" fmla="val 50000"/>
            </a:avLst>
          </a:pr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Tree>
    <p:extLst>
      <p:ext uri="{BB962C8B-B14F-4D97-AF65-F5344CB8AC3E}">
        <p14:creationId xmlns:p14="http://schemas.microsoft.com/office/powerpoint/2010/main" val="706557456"/>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2579" name="Rectangle 3"/>
          <p:cNvSpPr>
            <a:spLocks noGrp="1" noChangeArrowheads="1"/>
          </p:cNvSpPr>
          <p:nvPr>
            <p:ph idx="1"/>
          </p:nvPr>
        </p:nvSpPr>
        <p:spPr>
          <a:xfrm>
            <a:off x="285720" y="1019051"/>
            <a:ext cx="8401080" cy="3640931"/>
          </a:xfrm>
        </p:spPr>
        <p:txBody>
          <a:bodyPr/>
          <a:lstStyle/>
          <a:p>
            <a:pPr eaLnBrk="1" hangingPunct="1">
              <a:lnSpc>
                <a:spcPct val="130000"/>
              </a:lnSpc>
              <a:buFont typeface="Monotype Sorts" pitchFamily="2" charset="2"/>
              <a:buNone/>
            </a:pPr>
            <a:r>
              <a:rPr lang="en-US" altLang="zh-CN" dirty="0"/>
              <a:t>(3)</a:t>
            </a:r>
            <a:r>
              <a:rPr lang="zh-CN" altLang="en-US" dirty="0"/>
              <a:t>若</a:t>
            </a:r>
            <a:r>
              <a:rPr lang="en-US" altLang="zh-CN" i="1" dirty="0"/>
              <a:t>X</a:t>
            </a:r>
            <a:r>
              <a:rPr lang="en-US" altLang="zh-CN" dirty="0"/>
              <a:t>→</a:t>
            </a:r>
            <a:r>
              <a:rPr lang="en-US" altLang="zh-CN" i="1" dirty="0"/>
              <a:t>Y</a:t>
            </a:r>
            <a:r>
              <a:rPr lang="zh-CN" altLang="en-US" dirty="0"/>
              <a:t>不能由</a:t>
            </a:r>
            <a:r>
              <a:rPr lang="en-US" altLang="zh-CN" i="1" dirty="0"/>
              <a:t>F</a:t>
            </a:r>
            <a:r>
              <a:rPr lang="zh-CN" altLang="en-US" dirty="0"/>
              <a:t>从</a:t>
            </a:r>
            <a:r>
              <a:rPr lang="en-US" altLang="zh-CN" dirty="0"/>
              <a:t>Armstrong</a:t>
            </a:r>
            <a:r>
              <a:rPr lang="zh-CN" altLang="en-US" dirty="0"/>
              <a:t>公理导出，则</a:t>
            </a:r>
            <a:r>
              <a:rPr lang="en-US" altLang="zh-CN" i="1" dirty="0"/>
              <a:t>Y</a:t>
            </a:r>
            <a:r>
              <a:rPr lang="zh-CN" altLang="en-US" dirty="0"/>
              <a:t>不是</a:t>
            </a:r>
            <a:r>
              <a:rPr lang="en-US" altLang="zh-CN" i="1" dirty="0"/>
              <a:t>X</a:t>
            </a:r>
            <a:r>
              <a:rPr lang="en-US" altLang="zh-CN" i="1" baseline="-30000" dirty="0"/>
              <a:t>F</a:t>
            </a:r>
            <a:r>
              <a:rPr lang="en-US" altLang="zh-CN" baseline="30000" dirty="0"/>
              <a:t>+</a:t>
            </a:r>
            <a:r>
              <a:rPr lang="zh-CN" altLang="en-US" dirty="0"/>
              <a:t>的子集。（引理</a:t>
            </a:r>
            <a:r>
              <a:rPr lang="en-US" altLang="zh-CN" dirty="0"/>
              <a:t>6.2</a:t>
            </a:r>
            <a:r>
              <a:rPr lang="zh-CN" altLang="en-US" dirty="0"/>
              <a:t>）</a:t>
            </a:r>
          </a:p>
          <a:p>
            <a:pPr eaLnBrk="1" hangingPunct="1">
              <a:lnSpc>
                <a:spcPct val="130000"/>
              </a:lnSpc>
              <a:buFont typeface="Monotype Sorts" pitchFamily="2" charset="2"/>
              <a:buNone/>
            </a:pPr>
            <a:r>
              <a:rPr lang="zh-CN" altLang="en-US" dirty="0"/>
              <a:t>   因此必有</a:t>
            </a:r>
            <a:r>
              <a:rPr lang="en-US" altLang="zh-CN" i="1" dirty="0"/>
              <a:t>Y</a:t>
            </a:r>
            <a:r>
              <a:rPr lang="zh-CN" altLang="en-US" dirty="0"/>
              <a:t>的子集</a:t>
            </a:r>
            <a:r>
              <a:rPr lang="en-US" altLang="zh-CN" i="1" dirty="0"/>
              <a:t>Y’ </a:t>
            </a:r>
            <a:r>
              <a:rPr lang="zh-CN" altLang="en-US" dirty="0"/>
              <a:t>满足</a:t>
            </a:r>
            <a:r>
              <a:rPr lang="en-US" altLang="zh-CN" i="1" dirty="0"/>
              <a:t>Y’</a:t>
            </a:r>
            <a:r>
              <a:rPr lang="en-US" altLang="zh-CN" dirty="0">
                <a:sym typeface="Symbol" panose="05050102010706020507" pitchFamily="18" charset="2"/>
              </a:rPr>
              <a:t></a:t>
            </a:r>
            <a:r>
              <a:rPr lang="en-US" altLang="zh-CN" i="1" dirty="0"/>
              <a:t>U</a:t>
            </a:r>
            <a:r>
              <a:rPr lang="en-US" altLang="zh-CN" dirty="0"/>
              <a:t>-</a:t>
            </a:r>
            <a:r>
              <a:rPr lang="en-US" altLang="zh-CN" i="1" dirty="0"/>
              <a:t>X</a:t>
            </a:r>
            <a:r>
              <a:rPr lang="en-US" altLang="zh-CN" i="1" baseline="-30000" dirty="0"/>
              <a:t>F</a:t>
            </a:r>
            <a:r>
              <a:rPr lang="en-US" altLang="zh-CN" baseline="30000" dirty="0"/>
              <a:t>+</a:t>
            </a:r>
            <a:r>
              <a:rPr lang="zh-CN" altLang="en-US" dirty="0"/>
              <a:t>，</a:t>
            </a:r>
            <a:endParaRPr lang="en-US" altLang="zh-CN" dirty="0"/>
          </a:p>
          <a:p>
            <a:pPr eaLnBrk="1" hangingPunct="1">
              <a:lnSpc>
                <a:spcPct val="130000"/>
              </a:lnSpc>
              <a:buFont typeface="Monotype Sorts" pitchFamily="2" charset="2"/>
              <a:buNone/>
            </a:pPr>
            <a:r>
              <a:rPr lang="en-US" altLang="zh-CN" dirty="0"/>
              <a:t>   </a:t>
            </a:r>
            <a:r>
              <a:rPr lang="zh-CN" altLang="en-US" dirty="0"/>
              <a:t>则</a:t>
            </a:r>
            <a:r>
              <a:rPr lang="en-US" altLang="zh-CN" i="1" dirty="0"/>
              <a:t>X</a:t>
            </a:r>
            <a:r>
              <a:rPr lang="en-US" altLang="zh-CN" dirty="0"/>
              <a:t>→</a:t>
            </a:r>
            <a:r>
              <a:rPr lang="en-US" altLang="zh-CN" i="1" dirty="0"/>
              <a:t>Y </a:t>
            </a:r>
            <a:r>
              <a:rPr lang="zh-CN" altLang="en-US" dirty="0"/>
              <a:t>在 </a:t>
            </a:r>
            <a:r>
              <a:rPr lang="en-US" altLang="zh-CN" i="1" dirty="0"/>
              <a:t>r </a:t>
            </a:r>
            <a:r>
              <a:rPr lang="zh-CN" altLang="en-US" dirty="0"/>
              <a:t>中不成立，</a:t>
            </a:r>
            <a:endParaRPr lang="en-US" altLang="zh-CN" dirty="0"/>
          </a:p>
          <a:p>
            <a:pPr eaLnBrk="1" hangingPunct="1">
              <a:lnSpc>
                <a:spcPct val="130000"/>
              </a:lnSpc>
              <a:buFont typeface="Monotype Sorts" pitchFamily="2" charset="2"/>
              <a:buNone/>
            </a:pPr>
            <a:r>
              <a:rPr lang="en-US" altLang="zh-CN" dirty="0"/>
              <a:t>   </a:t>
            </a:r>
            <a:r>
              <a:rPr lang="zh-CN" altLang="en-US" dirty="0"/>
              <a:t>即</a:t>
            </a:r>
            <a:r>
              <a:rPr lang="en-US" altLang="zh-CN" i="1" dirty="0"/>
              <a:t>X</a:t>
            </a:r>
            <a:r>
              <a:rPr lang="en-US" altLang="zh-CN" dirty="0"/>
              <a:t>→</a:t>
            </a:r>
            <a:r>
              <a:rPr lang="en-US" altLang="zh-CN" i="1" dirty="0"/>
              <a:t>Y </a:t>
            </a:r>
            <a:r>
              <a:rPr lang="zh-CN" altLang="en-US" dirty="0"/>
              <a:t>必不为</a:t>
            </a:r>
            <a:r>
              <a:rPr lang="en-US" altLang="zh-CN" i="1" dirty="0"/>
              <a:t>R(U</a:t>
            </a:r>
            <a:r>
              <a:rPr lang="zh-CN" altLang="en-US" dirty="0"/>
              <a:t>，</a:t>
            </a:r>
            <a:r>
              <a:rPr lang="en-US" altLang="zh-CN" i="1" dirty="0"/>
              <a:t>F)</a:t>
            </a:r>
            <a:r>
              <a:rPr lang="en-US" altLang="zh-CN" dirty="0"/>
              <a:t> </a:t>
            </a:r>
            <a:r>
              <a:rPr lang="zh-CN" altLang="en-US" dirty="0"/>
              <a:t>蕴含。</a:t>
            </a:r>
          </a:p>
        </p:txBody>
      </p:sp>
    </p:spTree>
    <p:extLst>
      <p:ext uri="{BB962C8B-B14F-4D97-AF65-F5344CB8AC3E}">
        <p14:creationId xmlns:p14="http://schemas.microsoft.com/office/powerpoint/2010/main" val="1179199895"/>
      </p:ext>
    </p:extLst>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619523" name="Rectangle 3"/>
          <p:cNvSpPr>
            <a:spLocks noGrp="1" noChangeArrowheads="1"/>
          </p:cNvSpPr>
          <p:nvPr>
            <p:ph idx="1"/>
          </p:nvPr>
        </p:nvSpPr>
        <p:spPr/>
        <p:txBody>
          <a:bodyPr/>
          <a:lstStyle/>
          <a:p>
            <a:pPr marL="609600" indent="-609600" eaLnBrk="1" hangingPunct="1">
              <a:lnSpc>
                <a:spcPct val="150000"/>
              </a:lnSpc>
              <a:buFont typeface="Monotype Sorts" pitchFamily="2" charset="2"/>
              <a:buNone/>
              <a:defRPr/>
            </a:pPr>
            <a:r>
              <a:rPr lang="en-US" altLang="zh-CN" sz="2800" dirty="0"/>
              <a:t>Armstrong</a:t>
            </a:r>
            <a:r>
              <a:rPr lang="zh-CN" altLang="en-US" sz="2800" dirty="0"/>
              <a:t>公理的完备性及有效性说明</a:t>
            </a:r>
            <a:r>
              <a:rPr lang="en-US" altLang="zh-CN" sz="2800" dirty="0"/>
              <a:t>:</a:t>
            </a:r>
          </a:p>
          <a:p>
            <a:pPr marL="609600" indent="-609600" eaLnBrk="1" hangingPunct="1">
              <a:lnSpc>
                <a:spcPct val="150000"/>
              </a:lnSpc>
              <a:buSzPct val="75000"/>
              <a:buFont typeface="Wingdings" pitchFamily="2" charset="2"/>
              <a:buAutoNum type="arabicPeriod"/>
              <a:defRPr/>
            </a:pPr>
            <a:r>
              <a:rPr lang="en-US" altLang="zh-CN" sz="2400" dirty="0">
                <a:solidFill>
                  <a:srgbClr val="CC0000"/>
                </a:solidFill>
                <a:effectLst>
                  <a:outerShdw blurRad="38100" dist="38100" dir="2700000" algn="tl">
                    <a:srgbClr val="000000"/>
                  </a:outerShdw>
                </a:effectLst>
                <a:latin typeface="Arial"/>
              </a:rPr>
              <a:t>“</a:t>
            </a:r>
            <a:r>
              <a:rPr lang="zh-CN" altLang="en-US" sz="2400" dirty="0">
                <a:solidFill>
                  <a:srgbClr val="CC0000"/>
                </a:solidFill>
                <a:effectLst>
                  <a:outerShdw blurRad="38100" dist="38100" dir="2700000" algn="tl">
                    <a:srgbClr val="000000"/>
                  </a:outerShdw>
                </a:effectLst>
              </a:rPr>
              <a:t>蕴含</a:t>
            </a:r>
            <a:r>
              <a:rPr lang="zh-CN" altLang="en-US" sz="2400" dirty="0">
                <a:solidFill>
                  <a:srgbClr val="CC0000"/>
                </a:solidFill>
                <a:effectLst>
                  <a:outerShdw blurRad="38100" dist="38100" dir="2700000" algn="tl">
                    <a:srgbClr val="000000"/>
                  </a:outerShdw>
                </a:effectLst>
                <a:latin typeface="Arial"/>
              </a:rPr>
              <a:t>”</a:t>
            </a:r>
            <a:r>
              <a:rPr lang="zh-CN" altLang="en-US" sz="2400" dirty="0">
                <a:solidFill>
                  <a:srgbClr val="CC0000"/>
                </a:solidFill>
                <a:effectLst>
                  <a:outerShdw blurRad="38100" dist="38100" dir="2700000" algn="tl">
                    <a:srgbClr val="000000"/>
                  </a:outerShdw>
                </a:effectLst>
              </a:rPr>
              <a:t> </a:t>
            </a:r>
            <a:r>
              <a:rPr lang="en-US" altLang="zh-CN" sz="2400" dirty="0">
                <a:solidFill>
                  <a:srgbClr val="CC0000"/>
                </a:solidFill>
                <a:effectLst>
                  <a:outerShdw blurRad="38100" dist="38100" dir="2700000" algn="tl">
                    <a:srgbClr val="000000"/>
                  </a:outerShdw>
                </a:effectLst>
              </a:rPr>
              <a:t>== </a:t>
            </a:r>
            <a:r>
              <a:rPr lang="en-US" altLang="zh-CN" sz="2400" dirty="0">
                <a:solidFill>
                  <a:srgbClr val="CC0000"/>
                </a:solidFill>
                <a:effectLst>
                  <a:outerShdw blurRad="38100" dist="38100" dir="2700000" algn="tl">
                    <a:srgbClr val="000000"/>
                  </a:outerShdw>
                </a:effectLst>
                <a:latin typeface="Arial"/>
              </a:rPr>
              <a:t>“</a:t>
            </a:r>
            <a:r>
              <a:rPr lang="zh-CN" altLang="en-US" sz="2400" dirty="0">
                <a:solidFill>
                  <a:srgbClr val="CC0000"/>
                </a:solidFill>
                <a:effectLst>
                  <a:outerShdw blurRad="38100" dist="38100" dir="2700000" algn="tl">
                    <a:srgbClr val="000000"/>
                  </a:outerShdw>
                </a:effectLst>
              </a:rPr>
              <a:t>导出</a:t>
            </a:r>
            <a:r>
              <a:rPr lang="zh-CN" altLang="en-US" sz="2400" dirty="0">
                <a:solidFill>
                  <a:srgbClr val="CC0000"/>
                </a:solidFill>
                <a:effectLst>
                  <a:outerShdw blurRad="38100" dist="38100" dir="2700000" algn="tl">
                    <a:srgbClr val="000000"/>
                  </a:outerShdw>
                </a:effectLst>
                <a:latin typeface="Arial"/>
              </a:rPr>
              <a:t>”</a:t>
            </a:r>
            <a:r>
              <a:rPr lang="zh-CN" altLang="en-US" sz="2400" dirty="0">
                <a:solidFill>
                  <a:srgbClr val="CC0000"/>
                </a:solidFill>
                <a:effectLst>
                  <a:outerShdw blurRad="38100" dist="38100" dir="2700000" algn="tl">
                    <a:srgbClr val="000000"/>
                  </a:outerShdw>
                </a:effectLst>
              </a:rPr>
              <a:t>    是等价的概念</a:t>
            </a:r>
          </a:p>
          <a:p>
            <a:pPr marL="609600" indent="-609600" eaLnBrk="1" hangingPunct="1">
              <a:lnSpc>
                <a:spcPct val="150000"/>
              </a:lnSpc>
              <a:buSzPct val="75000"/>
              <a:buFont typeface="Wingdings" pitchFamily="2" charset="2"/>
              <a:buAutoNum type="arabicPeriod"/>
              <a:defRPr/>
            </a:pPr>
            <a:r>
              <a:rPr lang="en-US" altLang="zh-CN" sz="2400" i="1" dirty="0"/>
              <a:t>F </a:t>
            </a:r>
            <a:r>
              <a:rPr lang="en-US" altLang="zh-CN" sz="2400" baseline="30000" dirty="0"/>
              <a:t>+ </a:t>
            </a:r>
            <a:r>
              <a:rPr lang="zh-CN" altLang="en-US" sz="2400" baseline="30000" dirty="0"/>
              <a:t>：</a:t>
            </a:r>
            <a:r>
              <a:rPr lang="zh-CN" altLang="en-US" sz="2400" dirty="0"/>
              <a:t>为</a:t>
            </a:r>
            <a:r>
              <a:rPr lang="en-US" altLang="zh-CN" sz="2400" i="1" dirty="0"/>
              <a:t>F</a:t>
            </a:r>
            <a:r>
              <a:rPr lang="zh-CN" altLang="en-US" sz="2400" dirty="0"/>
              <a:t>所逻辑</a:t>
            </a:r>
            <a:r>
              <a:rPr lang="zh-CN" altLang="en-US" sz="2400" dirty="0">
                <a:solidFill>
                  <a:srgbClr val="CC0000"/>
                </a:solidFill>
                <a:effectLst>
                  <a:outerShdw blurRad="38100" dist="38100" dir="2700000" algn="tl">
                    <a:srgbClr val="000000"/>
                  </a:outerShdw>
                </a:effectLst>
              </a:rPr>
              <a:t>蕴含的</a:t>
            </a:r>
            <a:r>
              <a:rPr lang="zh-CN" altLang="en-US" sz="2400" dirty="0"/>
              <a:t>函数依赖的全体（定义</a:t>
            </a:r>
            <a:r>
              <a:rPr lang="en-US" altLang="zh-CN" sz="2400" dirty="0"/>
              <a:t>6.12 </a:t>
            </a:r>
            <a:r>
              <a:rPr lang="zh-CN" altLang="en-US" sz="2400" dirty="0"/>
              <a:t>）</a:t>
            </a:r>
          </a:p>
          <a:p>
            <a:pPr marL="609600" indent="-609600" eaLnBrk="1" hangingPunct="1">
              <a:lnSpc>
                <a:spcPct val="150000"/>
              </a:lnSpc>
              <a:buSzPct val="75000"/>
              <a:buFont typeface="Wingdings" pitchFamily="2" charset="2"/>
              <a:buAutoNum type="arabicPeriod"/>
              <a:defRPr/>
            </a:pPr>
            <a:endParaRPr lang="zh-CN" altLang="en-US" sz="2400" i="1" dirty="0"/>
          </a:p>
          <a:p>
            <a:pPr marL="609600" indent="-609600" eaLnBrk="1" hangingPunct="1">
              <a:lnSpc>
                <a:spcPct val="150000"/>
              </a:lnSpc>
              <a:buSzPct val="75000"/>
              <a:buFont typeface="Wingdings" pitchFamily="2" charset="2"/>
              <a:buNone/>
              <a:defRPr/>
            </a:pPr>
            <a:r>
              <a:rPr lang="zh-CN" altLang="en-US" sz="2400" i="1" dirty="0"/>
              <a:t>        </a:t>
            </a:r>
            <a:r>
              <a:rPr lang="en-US" altLang="zh-CN" sz="2400" i="1" dirty="0"/>
              <a:t>F </a:t>
            </a:r>
            <a:r>
              <a:rPr lang="en-US" altLang="zh-CN" sz="2400" baseline="30000" dirty="0"/>
              <a:t>+ </a:t>
            </a:r>
            <a:r>
              <a:rPr lang="zh-CN" altLang="en-US" sz="2400" baseline="30000" dirty="0"/>
              <a:t>：</a:t>
            </a:r>
            <a:r>
              <a:rPr lang="zh-CN" altLang="en-US" sz="2400" dirty="0"/>
              <a:t>可以说成由</a:t>
            </a:r>
            <a:r>
              <a:rPr lang="en-US" altLang="zh-CN" sz="2400" i="1" dirty="0"/>
              <a:t>F</a:t>
            </a:r>
            <a:r>
              <a:rPr lang="zh-CN" altLang="en-US" sz="2400" dirty="0"/>
              <a:t>出发借助</a:t>
            </a:r>
            <a:r>
              <a:rPr lang="en-US" altLang="zh-CN" sz="2400" dirty="0"/>
              <a:t>Armstrong</a:t>
            </a:r>
            <a:r>
              <a:rPr lang="zh-CN" altLang="en-US" sz="2400" dirty="0"/>
              <a:t>公理</a:t>
            </a:r>
            <a:r>
              <a:rPr lang="zh-CN" altLang="en-US" sz="2400" dirty="0">
                <a:solidFill>
                  <a:srgbClr val="CC0000"/>
                </a:solidFill>
                <a:effectLst>
                  <a:outerShdw blurRad="38100" dist="38100" dir="2700000" algn="tl">
                    <a:srgbClr val="000000"/>
                  </a:outerShdw>
                </a:effectLst>
              </a:rPr>
              <a:t>导出的</a:t>
            </a:r>
            <a:r>
              <a:rPr lang="zh-CN" altLang="en-US" sz="2400" dirty="0"/>
              <a:t>函数依赖的集合</a:t>
            </a:r>
          </a:p>
        </p:txBody>
      </p:sp>
      <p:sp>
        <p:nvSpPr>
          <p:cNvPr id="153604" name="AutoShape 4"/>
          <p:cNvSpPr>
            <a:spLocks noChangeArrowheads="1"/>
          </p:cNvSpPr>
          <p:nvPr/>
        </p:nvSpPr>
        <p:spPr bwMode="auto">
          <a:xfrm>
            <a:off x="3851920" y="2211710"/>
            <a:ext cx="863600" cy="431006"/>
          </a:xfrm>
          <a:prstGeom prst="downArrow">
            <a:avLst>
              <a:gd name="adj1" fmla="val 50000"/>
              <a:gd name="adj2" fmla="val 25000"/>
            </a:avLst>
          </a:prstGeom>
          <a:ln>
            <a:headEnd/>
            <a:tailEn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Tree>
    <p:extLst>
      <p:ext uri="{BB962C8B-B14F-4D97-AF65-F5344CB8AC3E}">
        <p14:creationId xmlns:p14="http://schemas.microsoft.com/office/powerpoint/2010/main" val="4078884094"/>
      </p:ext>
    </p:extLst>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p>
        </p:txBody>
      </p:sp>
      <p:sp>
        <p:nvSpPr>
          <p:cNvPr id="154627" name="Rectangle 3"/>
          <p:cNvSpPr>
            <a:spLocks noGrp="1" noChangeArrowheads="1"/>
          </p:cNvSpPr>
          <p:nvPr>
            <p:ph idx="1"/>
          </p:nvPr>
        </p:nvSpPr>
        <p:spPr>
          <a:xfrm>
            <a:off x="285720" y="886880"/>
            <a:ext cx="8678768" cy="3758939"/>
          </a:xfrm>
        </p:spPr>
        <p:txBody>
          <a:bodyPr/>
          <a:lstStyle/>
          <a:p>
            <a:pPr eaLnBrk="1" hangingPunct="1">
              <a:lnSpc>
                <a:spcPct val="140000"/>
              </a:lnSpc>
            </a:pPr>
            <a:r>
              <a:rPr lang="zh-CN" altLang="en-US" dirty="0"/>
              <a:t>函数依赖集等价定义</a:t>
            </a:r>
          </a:p>
          <a:p>
            <a:pPr eaLnBrk="1" hangingPunct="1">
              <a:lnSpc>
                <a:spcPct val="140000"/>
              </a:lnSpc>
              <a:spcBef>
                <a:spcPct val="70000"/>
              </a:spcBef>
              <a:buFont typeface="Monotype Sorts" pitchFamily="2" charset="2"/>
              <a:buNone/>
            </a:pPr>
            <a:r>
              <a:rPr lang="zh-CN" altLang="en-US" dirty="0"/>
              <a:t>	定义</a:t>
            </a:r>
            <a:r>
              <a:rPr lang="en-US" altLang="zh-CN" dirty="0"/>
              <a:t>6.14  </a:t>
            </a:r>
            <a:r>
              <a:rPr lang="zh-CN" altLang="en-US" dirty="0"/>
              <a:t>如果</a:t>
            </a:r>
            <a:r>
              <a:rPr lang="en-US" altLang="zh-CN" i="1" dirty="0"/>
              <a:t>G</a:t>
            </a:r>
            <a:r>
              <a:rPr lang="en-US" altLang="zh-CN" baseline="30000" dirty="0"/>
              <a:t>+</a:t>
            </a:r>
            <a:r>
              <a:rPr lang="en-US" altLang="zh-CN" dirty="0"/>
              <a:t>=</a:t>
            </a:r>
            <a:r>
              <a:rPr lang="en-US" altLang="zh-CN" i="1" dirty="0"/>
              <a:t>F</a:t>
            </a:r>
            <a:r>
              <a:rPr lang="en-US" altLang="zh-CN" baseline="30000" dirty="0"/>
              <a:t>+</a:t>
            </a:r>
            <a:r>
              <a:rPr lang="zh-CN" altLang="en-US" dirty="0"/>
              <a:t>，就说函数依赖集</a:t>
            </a:r>
            <a:r>
              <a:rPr lang="en-US" altLang="zh-CN" i="1" dirty="0"/>
              <a:t>F</a:t>
            </a:r>
            <a:r>
              <a:rPr lang="zh-CN" altLang="en-US" dirty="0">
                <a:solidFill>
                  <a:schemeClr val="accent2"/>
                </a:solidFill>
              </a:rPr>
              <a:t>覆盖</a:t>
            </a:r>
            <a:r>
              <a:rPr lang="en-US" altLang="zh-CN" i="1" dirty="0"/>
              <a:t>G</a:t>
            </a:r>
            <a:r>
              <a:rPr lang="zh-CN" altLang="en-US" dirty="0"/>
              <a:t>（</a:t>
            </a:r>
            <a:r>
              <a:rPr lang="en-US" altLang="zh-CN" i="1" dirty="0"/>
              <a:t>F</a:t>
            </a:r>
            <a:r>
              <a:rPr lang="zh-CN" altLang="en-US" dirty="0"/>
              <a:t>是</a:t>
            </a:r>
            <a:r>
              <a:rPr lang="en-US" altLang="zh-CN" i="1" dirty="0"/>
              <a:t>G</a:t>
            </a:r>
            <a:r>
              <a:rPr lang="zh-CN" altLang="en-US" dirty="0"/>
              <a:t>的覆盖，或</a:t>
            </a:r>
            <a:r>
              <a:rPr lang="en-US" altLang="zh-CN" i="1" dirty="0"/>
              <a:t>G</a:t>
            </a:r>
            <a:r>
              <a:rPr lang="zh-CN" altLang="en-US" dirty="0"/>
              <a:t>是</a:t>
            </a:r>
            <a:r>
              <a:rPr lang="en-US" altLang="zh-CN" i="1" dirty="0"/>
              <a:t>F</a:t>
            </a:r>
            <a:r>
              <a:rPr lang="zh-CN" altLang="en-US" dirty="0"/>
              <a:t>的覆盖），或者</a:t>
            </a:r>
            <a:r>
              <a:rPr lang="en-US" altLang="zh-CN" i="1" dirty="0"/>
              <a:t>F</a:t>
            </a:r>
            <a:r>
              <a:rPr lang="zh-CN" altLang="en-US" dirty="0"/>
              <a:t>与</a:t>
            </a:r>
            <a:r>
              <a:rPr lang="en-US" altLang="zh-CN" i="1" dirty="0"/>
              <a:t>G</a:t>
            </a:r>
            <a:r>
              <a:rPr lang="zh-CN" altLang="en-US" dirty="0">
                <a:solidFill>
                  <a:schemeClr val="accent2"/>
                </a:solidFill>
              </a:rPr>
              <a:t>等价</a:t>
            </a:r>
            <a:r>
              <a:rPr lang="zh-CN" altLang="en-US" dirty="0"/>
              <a:t>。</a:t>
            </a:r>
          </a:p>
        </p:txBody>
      </p:sp>
      <p:sp>
        <p:nvSpPr>
          <p:cNvPr id="564228" name="Text Box 4"/>
          <p:cNvSpPr txBox="1">
            <a:spLocks noChangeArrowheads="1"/>
          </p:cNvSpPr>
          <p:nvPr/>
        </p:nvSpPr>
        <p:spPr bwMode="auto">
          <a:xfrm>
            <a:off x="1403648" y="3476758"/>
            <a:ext cx="7056784" cy="77986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lIns="90000" tIns="298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t>两个函数依赖集等价是指它们的闭包等价</a:t>
            </a:r>
          </a:p>
        </p:txBody>
      </p:sp>
    </p:spTree>
    <p:extLst>
      <p:ext uri="{BB962C8B-B14F-4D97-AF65-F5344CB8AC3E}">
        <p14:creationId xmlns:p14="http://schemas.microsoft.com/office/powerpoint/2010/main" val="31496802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box(in)">
                                      <p:cBhvr>
                                        <p:cTn id="7" dur="10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5720" y="-29766"/>
            <a:ext cx="8001056" cy="853679"/>
          </a:xfrm>
        </p:spPr>
        <p:txBody>
          <a:bodyPr/>
          <a:lstStyle/>
          <a:p>
            <a:pPr lvl="1"/>
            <a:r>
              <a:rPr lang="en-US" altLang="zh-CN" sz="3200" dirty="0"/>
              <a:t>2. </a:t>
            </a:r>
            <a:r>
              <a:rPr lang="zh-CN" altLang="en-US" sz="3200" dirty="0"/>
              <a:t>什么是数据依赖：一个例子</a:t>
            </a:r>
            <a:endParaRPr lang="en-US" altLang="zh-CN" sz="3200" dirty="0"/>
          </a:p>
        </p:txBody>
      </p:sp>
      <p:sp>
        <p:nvSpPr>
          <p:cNvPr id="24579" name="Rectangle 3"/>
          <p:cNvSpPr>
            <a:spLocks noGrp="1" noChangeArrowheads="1"/>
          </p:cNvSpPr>
          <p:nvPr>
            <p:ph idx="1"/>
          </p:nvPr>
        </p:nvSpPr>
        <p:spPr>
          <a:xfrm>
            <a:off x="285720" y="642924"/>
            <a:ext cx="8401080" cy="3931457"/>
          </a:xfrm>
        </p:spPr>
        <p:txBody>
          <a:bodyPr/>
          <a:lstStyle/>
          <a:p>
            <a:pPr marL="342900" lvl="1" indent="-342900">
              <a:buFont typeface="Wingdings" pitchFamily="2" charset="2"/>
              <a:buChar char="v"/>
            </a:pPr>
            <a:r>
              <a:rPr lang="en-US" altLang="zh-CN" sz="1600" dirty="0">
                <a:solidFill>
                  <a:srgbClr val="FF0000"/>
                </a:solidFill>
              </a:rPr>
              <a:t>STUDENT</a:t>
            </a:r>
            <a:r>
              <a:rPr lang="zh-CN" altLang="en-US" sz="1600" dirty="0">
                <a:solidFill>
                  <a:srgbClr val="FF0000"/>
                </a:solidFill>
              </a:rPr>
              <a:t>（</a:t>
            </a:r>
            <a:r>
              <a:rPr lang="en-US" altLang="zh-CN" sz="1600" dirty="0" err="1">
                <a:solidFill>
                  <a:srgbClr val="FF0000"/>
                </a:solidFill>
              </a:rPr>
              <a:t>Sno,School,Mname,Cno,Grade</a:t>
            </a:r>
            <a:r>
              <a:rPr lang="zh-CN" altLang="en-US" sz="1600" dirty="0">
                <a:solidFill>
                  <a:srgbClr val="FF0000"/>
                </a:solidFill>
              </a:rPr>
              <a:t>）</a:t>
            </a:r>
          </a:p>
          <a:p>
            <a:r>
              <a:rPr lang="zh-CN" altLang="en-US" sz="1600" dirty="0"/>
              <a:t>该关系模式的属性集合记为</a:t>
            </a:r>
            <a:r>
              <a:rPr lang="en-US" altLang="zh-CN" sz="1600" dirty="0"/>
              <a:t>U</a:t>
            </a:r>
            <a:r>
              <a:rPr lang="zh-CN" altLang="en-US" sz="1600" dirty="0"/>
              <a:t>：</a:t>
            </a:r>
          </a:p>
          <a:p>
            <a:pPr marL="0" indent="0">
              <a:buNone/>
            </a:pPr>
            <a:r>
              <a:rPr lang="zh-CN" altLang="en-US" sz="1600" dirty="0"/>
              <a:t>　　</a:t>
            </a:r>
            <a:r>
              <a:rPr lang="en-US" altLang="zh-CN" sz="1600" dirty="0"/>
              <a:t>U </a:t>
            </a:r>
            <a:r>
              <a:rPr lang="zh-CN" altLang="en-US" sz="1600" dirty="0"/>
              <a:t>＝｛ </a:t>
            </a:r>
            <a:r>
              <a:rPr lang="en-US" altLang="zh-CN" sz="1600" dirty="0" err="1"/>
              <a:t>Sno</a:t>
            </a:r>
            <a:r>
              <a:rPr lang="en-US" altLang="zh-CN" sz="1600" dirty="0"/>
              <a:t>, School, </a:t>
            </a:r>
            <a:r>
              <a:rPr lang="en-US" altLang="zh-CN" sz="1600" dirty="0" err="1"/>
              <a:t>Mname</a:t>
            </a:r>
            <a:r>
              <a:rPr lang="en-US" altLang="zh-CN" sz="1600" dirty="0"/>
              <a:t>, </a:t>
            </a:r>
            <a:r>
              <a:rPr lang="en-US" altLang="zh-CN" sz="1600" dirty="0" err="1"/>
              <a:t>Cno</a:t>
            </a:r>
            <a:r>
              <a:rPr lang="en-US" altLang="zh-CN" sz="1600" dirty="0"/>
              <a:t>, Grade </a:t>
            </a:r>
            <a:r>
              <a:rPr lang="zh-CN" altLang="en-US" sz="1600" dirty="0"/>
              <a:t>｝</a:t>
            </a:r>
            <a:endParaRPr lang="en-US" altLang="zh-CN" sz="1600" dirty="0"/>
          </a:p>
          <a:p>
            <a:pPr marL="0" indent="0">
              <a:buNone/>
            </a:pPr>
            <a:endParaRPr lang="en-US" altLang="zh-CN" sz="1600" dirty="0"/>
          </a:p>
          <a:p>
            <a:pPr marL="0" indent="0">
              <a:buNone/>
            </a:pPr>
            <a:endParaRPr lang="en-US" altLang="zh-CN" sz="1600" dirty="0"/>
          </a:p>
          <a:p>
            <a:pPr>
              <a:buNone/>
            </a:pPr>
            <a:endParaRPr lang="en-US" altLang="zh-CN" sz="1600" dirty="0"/>
          </a:p>
          <a:p>
            <a:endParaRPr lang="en-US" altLang="zh-CN" sz="1600" dirty="0"/>
          </a:p>
          <a:p>
            <a:endParaRPr lang="en-US" altLang="zh-CN" sz="1600" dirty="0"/>
          </a:p>
          <a:p>
            <a:endParaRPr lang="en-US" altLang="zh-CN" sz="1000" dirty="0"/>
          </a:p>
          <a:p>
            <a:r>
              <a:rPr lang="zh-CN" altLang="en-US" sz="1600" dirty="0"/>
              <a:t>属性组</a:t>
            </a:r>
            <a:r>
              <a:rPr lang="en-US" altLang="zh-CN" sz="1600" dirty="0"/>
              <a:t>U</a:t>
            </a:r>
            <a:r>
              <a:rPr lang="zh-CN" altLang="en-US" sz="1600" dirty="0"/>
              <a:t>上的函数依赖集合，记为</a:t>
            </a:r>
            <a:r>
              <a:rPr lang="en-US" altLang="zh-CN" sz="1600" dirty="0"/>
              <a:t>F</a:t>
            </a:r>
            <a:r>
              <a:rPr lang="zh-CN" altLang="en-US" sz="1600" dirty="0"/>
              <a:t>：</a:t>
            </a:r>
          </a:p>
          <a:p>
            <a:pPr marL="0" indent="0">
              <a:buNone/>
            </a:pPr>
            <a:r>
              <a:rPr lang="zh-CN" altLang="en-US" sz="1600" dirty="0"/>
              <a:t>    </a:t>
            </a:r>
            <a:r>
              <a:rPr lang="en-US" altLang="zh-CN" sz="1600" dirty="0"/>
              <a:t>F </a:t>
            </a:r>
            <a:r>
              <a:rPr lang="zh-CN" altLang="en-US" sz="1600" dirty="0"/>
              <a:t>＝｛ </a:t>
            </a:r>
            <a:r>
              <a:rPr lang="en-US" altLang="zh-CN" sz="1600" dirty="0" err="1"/>
              <a:t>Sno→School</a:t>
            </a:r>
            <a:r>
              <a:rPr lang="en-US" altLang="zh-CN" sz="1600" dirty="0"/>
              <a:t>, </a:t>
            </a:r>
            <a:r>
              <a:rPr lang="en-US" altLang="zh-CN" sz="1600" dirty="0" err="1"/>
              <a:t>School→Mname</a:t>
            </a:r>
            <a:r>
              <a:rPr lang="en-US" altLang="zh-CN" sz="1600" dirty="0"/>
              <a:t>, (</a:t>
            </a:r>
            <a:r>
              <a:rPr lang="en-US" altLang="zh-CN" sz="1600" dirty="0" err="1"/>
              <a:t>Sno</a:t>
            </a:r>
            <a:r>
              <a:rPr lang="en-US" altLang="zh-CN" sz="1600" dirty="0"/>
              <a:t>, </a:t>
            </a:r>
            <a:r>
              <a:rPr lang="en-US" altLang="zh-CN" sz="1600" dirty="0" err="1"/>
              <a:t>Cnno</a:t>
            </a:r>
            <a:r>
              <a:rPr lang="en-US" altLang="zh-CN" sz="1600" dirty="0"/>
              <a:t>)→Grade</a:t>
            </a:r>
            <a:r>
              <a:rPr lang="zh-CN" altLang="en-US" sz="1600" dirty="0"/>
              <a:t>｝</a:t>
            </a:r>
          </a:p>
          <a:p>
            <a:pPr marL="0" indent="0">
              <a:buNone/>
            </a:pPr>
            <a:r>
              <a:rPr lang="zh-CN" altLang="en-US" sz="1400" dirty="0">
                <a:solidFill>
                  <a:srgbClr val="0070C0"/>
                </a:solidFill>
              </a:rPr>
              <a:t>用一个图来形象地表示函数依赖：</a:t>
            </a:r>
          </a:p>
        </p:txBody>
      </p:sp>
      <p:sp>
        <p:nvSpPr>
          <p:cNvPr id="5" name="矩形 4"/>
          <p:cNvSpPr/>
          <p:nvPr/>
        </p:nvSpPr>
        <p:spPr>
          <a:xfrm>
            <a:off x="142844" y="1571618"/>
            <a:ext cx="7643866" cy="1244828"/>
          </a:xfrm>
          <a:prstGeom prst="rect">
            <a:avLst/>
          </a:prstGeom>
          <a:ln w="28575">
            <a:solidFill>
              <a:schemeClr val="accent1"/>
            </a:solidFill>
          </a:ln>
        </p:spPr>
        <p:txBody>
          <a:bodyPr wrap="square">
            <a:spAutoFit/>
          </a:bodyPr>
          <a:lstStyle/>
          <a:p>
            <a:pPr marL="342900" indent="-342900">
              <a:lnSpc>
                <a:spcPct val="120000"/>
              </a:lnSpc>
              <a:buSzPct val="87000"/>
              <a:buFont typeface="Wingdings" pitchFamily="2" charset="2"/>
              <a:buChar char="n"/>
            </a:pPr>
            <a:r>
              <a:rPr lang="zh-CN" altLang="en-US" sz="1600" b="1" dirty="0"/>
              <a:t>数学中的函数</a:t>
            </a:r>
            <a:r>
              <a:rPr lang="en-US" sz="1600" b="1" i="1" dirty="0"/>
              <a:t>y</a:t>
            </a:r>
            <a:r>
              <a:rPr lang="en-US" sz="1600" b="1" dirty="0"/>
              <a:t>=</a:t>
            </a:r>
            <a:r>
              <a:rPr lang="en-US" sz="1600" b="1" i="1" dirty="0"/>
              <a:t>f</a:t>
            </a:r>
            <a:r>
              <a:rPr lang="en-US" sz="1600" b="1" dirty="0"/>
              <a:t>(</a:t>
            </a:r>
            <a:r>
              <a:rPr lang="en-US" sz="1600" b="1" i="1" dirty="0"/>
              <a:t>x</a:t>
            </a:r>
            <a:r>
              <a:rPr lang="en-US" sz="1600" b="1" dirty="0"/>
              <a:t>)</a:t>
            </a:r>
            <a:r>
              <a:rPr lang="zh-CN" altLang="en-US" sz="1600" b="1" dirty="0"/>
              <a:t>，自变量</a:t>
            </a:r>
            <a:r>
              <a:rPr lang="en-US" sz="1600" b="1" i="1" dirty="0"/>
              <a:t>x</a:t>
            </a:r>
            <a:r>
              <a:rPr lang="zh-CN" altLang="en-US" sz="1600" b="1" dirty="0"/>
              <a:t>确定之后，相应的函数值</a:t>
            </a:r>
            <a:r>
              <a:rPr lang="en-US" sz="1600" b="1" i="1" dirty="0"/>
              <a:t>y</a:t>
            </a:r>
            <a:r>
              <a:rPr lang="zh-CN" altLang="en-US" sz="1600" b="1" dirty="0"/>
              <a:t>也就唯一地确定了。</a:t>
            </a:r>
            <a:endParaRPr lang="en-US" altLang="zh-CN" sz="1600" b="1" dirty="0"/>
          </a:p>
          <a:p>
            <a:pPr marL="342900" indent="-342900">
              <a:lnSpc>
                <a:spcPct val="120000"/>
              </a:lnSpc>
              <a:buSzPct val="87000"/>
              <a:buFont typeface="Wingdings" pitchFamily="2" charset="2"/>
              <a:buChar char="n"/>
            </a:pPr>
            <a:r>
              <a:rPr lang="en-US" altLang="zh-CN" sz="1600" b="1" dirty="0"/>
              <a:t>School=f(</a:t>
            </a:r>
            <a:r>
              <a:rPr lang="en-US" altLang="zh-CN" sz="1600" b="1" dirty="0" err="1"/>
              <a:t>Sno</a:t>
            </a:r>
            <a:r>
              <a:rPr lang="en-US" altLang="zh-CN" sz="1600" b="1" dirty="0"/>
              <a:t>), </a:t>
            </a:r>
            <a:r>
              <a:rPr lang="en-US" altLang="zh-CN" sz="1600" b="1" dirty="0" err="1"/>
              <a:t>Sno</a:t>
            </a:r>
            <a:r>
              <a:rPr lang="zh-CN" altLang="en-US" sz="1600" b="1" dirty="0"/>
              <a:t>函数确定</a:t>
            </a:r>
            <a:r>
              <a:rPr lang="en-US" altLang="zh-CN" sz="1600" b="1" dirty="0"/>
              <a:t>School</a:t>
            </a:r>
            <a:r>
              <a:rPr lang="zh-CN" altLang="en-US" sz="1600" b="1" dirty="0"/>
              <a:t>，记为</a:t>
            </a:r>
            <a:r>
              <a:rPr lang="en-US" altLang="zh-CN" sz="1600" b="1" dirty="0" err="1"/>
              <a:t>Sno→School</a:t>
            </a:r>
            <a:r>
              <a:rPr lang="en-US" altLang="zh-CN" sz="1600" b="1" dirty="0"/>
              <a:t>, </a:t>
            </a:r>
          </a:p>
          <a:p>
            <a:pPr marL="342900" indent="-342900">
              <a:lnSpc>
                <a:spcPct val="120000"/>
              </a:lnSpc>
              <a:buSzPct val="87000"/>
              <a:buFont typeface="Wingdings" pitchFamily="2" charset="2"/>
              <a:buChar char="n"/>
            </a:pPr>
            <a:r>
              <a:rPr lang="en-US" altLang="zh-CN" sz="1600" b="1" dirty="0" err="1"/>
              <a:t>Mname</a:t>
            </a:r>
            <a:r>
              <a:rPr lang="en-US" altLang="zh-CN" sz="1600" b="1" dirty="0"/>
              <a:t>=f(School), School</a:t>
            </a:r>
            <a:r>
              <a:rPr lang="zh-CN" altLang="en-US" sz="1600" b="1" dirty="0"/>
              <a:t>函数确定</a:t>
            </a:r>
            <a:r>
              <a:rPr lang="en-US" altLang="zh-CN" sz="1600" b="1" dirty="0" err="1"/>
              <a:t>Mname</a:t>
            </a:r>
            <a:r>
              <a:rPr lang="zh-CN" altLang="en-US" sz="1600" b="1" dirty="0"/>
              <a:t>，记为</a:t>
            </a:r>
            <a:r>
              <a:rPr lang="en-US" altLang="zh-CN" sz="1600" b="1" dirty="0" err="1"/>
              <a:t>School→Mname</a:t>
            </a:r>
            <a:endParaRPr lang="en-US" altLang="zh-CN" sz="1600" b="1" dirty="0"/>
          </a:p>
          <a:p>
            <a:pPr marL="342900" indent="-342900">
              <a:lnSpc>
                <a:spcPct val="120000"/>
              </a:lnSpc>
              <a:buSzPct val="87000"/>
              <a:buFont typeface="Wingdings" pitchFamily="2" charset="2"/>
              <a:buChar char="n"/>
            </a:pPr>
            <a:r>
              <a:rPr lang="en-US" altLang="zh-CN" sz="1600" b="1" dirty="0"/>
              <a:t>Grade=f((</a:t>
            </a:r>
            <a:r>
              <a:rPr lang="en-US" altLang="zh-CN" sz="1600" b="1" dirty="0" err="1"/>
              <a:t>Sno</a:t>
            </a:r>
            <a:r>
              <a:rPr lang="en-US" altLang="zh-CN" sz="1600" b="1" dirty="0"/>
              <a:t>, </a:t>
            </a:r>
            <a:r>
              <a:rPr lang="en-US" altLang="zh-CN" sz="1600" b="1" dirty="0" err="1"/>
              <a:t>Cno</a:t>
            </a:r>
            <a:r>
              <a:rPr lang="en-US" altLang="zh-CN" sz="1600" b="1" dirty="0"/>
              <a:t>)) , (</a:t>
            </a:r>
            <a:r>
              <a:rPr lang="en-US" altLang="zh-CN" sz="1600" b="1" dirty="0" err="1"/>
              <a:t>Sno</a:t>
            </a:r>
            <a:r>
              <a:rPr lang="en-US" altLang="zh-CN" sz="1600" b="1" dirty="0"/>
              <a:t>, </a:t>
            </a:r>
            <a:r>
              <a:rPr lang="en-US" altLang="zh-CN" sz="1600" b="1" dirty="0" err="1"/>
              <a:t>Cno</a:t>
            </a:r>
            <a:r>
              <a:rPr lang="en-US" altLang="zh-CN" sz="1600" b="1" dirty="0"/>
              <a:t>)</a:t>
            </a:r>
            <a:r>
              <a:rPr lang="zh-CN" altLang="en-US" sz="1600" b="1" dirty="0"/>
              <a:t>函数确定</a:t>
            </a:r>
            <a:r>
              <a:rPr lang="en-US" altLang="zh-CN" sz="1600" b="1" dirty="0"/>
              <a:t>Grade</a:t>
            </a:r>
            <a:r>
              <a:rPr lang="zh-CN" altLang="en-US" sz="1600" b="1" dirty="0"/>
              <a:t>，记为</a:t>
            </a:r>
            <a:r>
              <a:rPr lang="en-US" altLang="zh-CN" sz="1600" b="1" dirty="0"/>
              <a:t>(</a:t>
            </a:r>
            <a:r>
              <a:rPr lang="en-US" altLang="zh-CN" sz="1600" b="1" dirty="0" err="1"/>
              <a:t>Sno,Cno</a:t>
            </a:r>
            <a:r>
              <a:rPr lang="en-US" altLang="zh-CN" sz="1600" b="1" dirty="0"/>
              <a:t>)→ Grade</a:t>
            </a:r>
            <a:endParaRPr lang="zh-CN" altLang="en-US" sz="1600" b="1" dirty="0">
              <a:sym typeface="Calibri" pitchFamily="34" charset="0"/>
            </a:endParaRPr>
          </a:p>
        </p:txBody>
      </p:sp>
      <p:pic>
        <p:nvPicPr>
          <p:cNvPr id="3" name="图片 2">
            <a:extLst>
              <a:ext uri="{FF2B5EF4-FFF2-40B4-BE49-F238E27FC236}">
                <a16:creationId xmlns:a16="http://schemas.microsoft.com/office/drawing/2014/main" xmlns="" id="{DAB48B93-5647-77E2-4428-257B90924F60}"/>
              </a:ext>
            </a:extLst>
          </p:cNvPr>
          <p:cNvPicPr>
            <a:picLocks noChangeAspect="1"/>
          </p:cNvPicPr>
          <p:nvPr/>
        </p:nvPicPr>
        <p:blipFill>
          <a:blip r:embed="rId2"/>
          <a:stretch>
            <a:fillRect/>
          </a:stretch>
        </p:blipFill>
        <p:spPr>
          <a:xfrm>
            <a:off x="3203848" y="3760866"/>
            <a:ext cx="2293587" cy="1034802"/>
          </a:xfrm>
          <a:prstGeom prst="rect">
            <a:avLst/>
          </a:prstGeom>
        </p:spPr>
      </p:pic>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026"/>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p>
        </p:txBody>
      </p:sp>
      <p:sp>
        <p:nvSpPr>
          <p:cNvPr id="155651" name="Rectangle 1027"/>
          <p:cNvSpPr>
            <a:spLocks noGrp="1" noChangeArrowheads="1"/>
          </p:cNvSpPr>
          <p:nvPr>
            <p:ph idx="1"/>
          </p:nvPr>
        </p:nvSpPr>
        <p:spPr>
          <a:xfrm>
            <a:off x="256341" y="823913"/>
            <a:ext cx="8401080" cy="3640931"/>
          </a:xfrm>
        </p:spPr>
        <p:txBody>
          <a:bodyPr/>
          <a:lstStyle/>
          <a:p>
            <a:pPr algn="just" eaLnBrk="1" hangingPunct="1">
              <a:lnSpc>
                <a:spcPct val="110000"/>
              </a:lnSpc>
            </a:pPr>
            <a:r>
              <a:rPr lang="zh-CN" altLang="en-US" dirty="0"/>
              <a:t>函数依赖集等价的充要条件</a:t>
            </a:r>
          </a:p>
          <a:p>
            <a:pPr algn="just" eaLnBrk="1" hangingPunct="1">
              <a:lnSpc>
                <a:spcPct val="110000"/>
              </a:lnSpc>
              <a:spcBef>
                <a:spcPct val="30000"/>
              </a:spcBef>
              <a:buFont typeface="Monotype Sorts" pitchFamily="2" charset="2"/>
              <a:buNone/>
            </a:pPr>
            <a:r>
              <a:rPr lang="zh-CN" altLang="en-US" sz="2400" dirty="0"/>
              <a:t>  引理</a:t>
            </a:r>
            <a:r>
              <a:rPr lang="en-US" altLang="zh-CN" sz="2400" dirty="0"/>
              <a:t>6.3 </a:t>
            </a:r>
            <a:r>
              <a:rPr lang="en-US" altLang="zh-CN" sz="2400" i="1" dirty="0"/>
              <a:t>F </a:t>
            </a:r>
            <a:r>
              <a:rPr lang="en-US" altLang="zh-CN" sz="2400" baseline="30000" dirty="0"/>
              <a:t>+ </a:t>
            </a:r>
            <a:r>
              <a:rPr lang="en-US" altLang="zh-CN" sz="2400" dirty="0"/>
              <a:t>= </a:t>
            </a:r>
            <a:r>
              <a:rPr lang="en-US" altLang="zh-CN" sz="2400" i="1" dirty="0"/>
              <a:t>G </a:t>
            </a:r>
            <a:r>
              <a:rPr lang="en-US" altLang="zh-CN" sz="2400" baseline="30000" dirty="0"/>
              <a:t>+ </a:t>
            </a:r>
            <a:r>
              <a:rPr lang="zh-CN" altLang="en-US" sz="2400" dirty="0"/>
              <a:t>的充分必要条件是</a:t>
            </a:r>
            <a:r>
              <a:rPr lang="en-US" altLang="zh-CN" sz="2400" i="1" dirty="0"/>
              <a:t>F </a:t>
            </a:r>
            <a:r>
              <a:rPr lang="en-US" altLang="zh-CN" sz="2400" baseline="30000" dirty="0"/>
              <a:t>+</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G </a:t>
            </a:r>
            <a:r>
              <a:rPr lang="en-US" altLang="zh-CN" sz="2400" baseline="30000" dirty="0"/>
              <a:t>+ </a:t>
            </a:r>
            <a:r>
              <a:rPr lang="en-US" altLang="zh-CN" sz="2400" dirty="0"/>
              <a:t>, </a:t>
            </a:r>
            <a:r>
              <a:rPr lang="zh-CN" altLang="en-US" sz="2400" dirty="0"/>
              <a:t>和</a:t>
            </a:r>
            <a:r>
              <a:rPr lang="en-US" altLang="zh-CN" sz="2400" i="1" dirty="0"/>
              <a:t>G </a:t>
            </a:r>
            <a:r>
              <a:rPr lang="en-US" altLang="zh-CN" sz="2400" baseline="30000" dirty="0"/>
              <a:t>+</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F </a:t>
            </a:r>
            <a:r>
              <a:rPr lang="en-US" altLang="zh-CN" sz="2400" baseline="30000" dirty="0"/>
              <a:t>+ </a:t>
            </a:r>
            <a:r>
              <a:rPr lang="zh-CN" altLang="en-US" sz="2400" dirty="0"/>
              <a:t>。</a:t>
            </a:r>
          </a:p>
          <a:p>
            <a:pPr lvl="1" eaLnBrk="1" hangingPunct="1">
              <a:buFontTx/>
              <a:buNone/>
            </a:pPr>
            <a:r>
              <a:rPr lang="zh-CN" altLang="en-US" sz="2000" dirty="0">
                <a:ea typeface="黑体" panose="02010609060101010101" pitchFamily="49" charset="-122"/>
              </a:rPr>
              <a:t>证</a:t>
            </a:r>
            <a:r>
              <a:rPr lang="en-US" altLang="zh-CN" sz="2000" dirty="0">
                <a:ea typeface="黑体" panose="02010609060101010101" pitchFamily="49" charset="-122"/>
              </a:rPr>
              <a:t>:  </a:t>
            </a:r>
            <a:r>
              <a:rPr lang="zh-CN" altLang="en-US" sz="2000" dirty="0"/>
              <a:t>必要性显然，只证充分性。</a:t>
            </a:r>
          </a:p>
          <a:p>
            <a:pPr lvl="1" eaLnBrk="1" hangingPunct="1">
              <a:buFontTx/>
              <a:buNone/>
            </a:pPr>
            <a:r>
              <a:rPr lang="zh-CN" altLang="en-US" sz="2000" dirty="0"/>
              <a:t>（</a:t>
            </a:r>
            <a:r>
              <a:rPr lang="en-US" altLang="zh-CN" sz="2000" dirty="0"/>
              <a:t>1</a:t>
            </a:r>
            <a:r>
              <a:rPr lang="zh-CN" altLang="en-US" sz="2000" dirty="0"/>
              <a:t>）若</a:t>
            </a:r>
            <a:r>
              <a:rPr lang="en-US" altLang="zh-CN" sz="2000" i="1" dirty="0"/>
              <a:t>F</a:t>
            </a:r>
            <a:r>
              <a:rPr lang="en-US" altLang="zh-CN" sz="2000" dirty="0">
                <a:sym typeface="Symbol" panose="05050102010706020507" pitchFamily="18" charset="2"/>
              </a:rPr>
              <a:t></a:t>
            </a:r>
            <a:r>
              <a:rPr lang="en-US" altLang="zh-CN" sz="2000" i="1" dirty="0"/>
              <a:t>G </a:t>
            </a:r>
            <a:r>
              <a:rPr lang="en-US" altLang="zh-CN" sz="2000" baseline="30000" dirty="0"/>
              <a:t>+ </a:t>
            </a:r>
            <a:r>
              <a:rPr lang="zh-CN" altLang="en-US" sz="2000" dirty="0"/>
              <a:t>，则</a:t>
            </a:r>
            <a:r>
              <a:rPr lang="en-US" altLang="zh-CN" sz="2000" i="1" dirty="0"/>
              <a:t>X</a:t>
            </a:r>
            <a:r>
              <a:rPr lang="en-US" altLang="zh-CN" sz="2000" i="1" baseline="-30000" dirty="0"/>
              <a:t>F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X</a:t>
            </a:r>
            <a:r>
              <a:rPr lang="en-US" altLang="zh-CN" sz="2000" i="1" baseline="-30000" dirty="0"/>
              <a:t>G</a:t>
            </a:r>
            <a:r>
              <a:rPr lang="en-US" altLang="zh-CN" sz="2000" baseline="-30000" dirty="0"/>
              <a:t>+</a:t>
            </a:r>
            <a:r>
              <a:rPr lang="en-US" altLang="zh-CN" sz="2000" baseline="30000" dirty="0"/>
              <a:t>+ </a:t>
            </a:r>
            <a:r>
              <a:rPr lang="zh-CN" altLang="en-US" sz="2000" dirty="0"/>
              <a:t>。</a:t>
            </a:r>
          </a:p>
          <a:p>
            <a:pPr lvl="1" eaLnBrk="1" hangingPunct="1">
              <a:buFontTx/>
              <a:buNone/>
            </a:pPr>
            <a:r>
              <a:rPr lang="zh-CN" altLang="en-US" sz="2000" dirty="0"/>
              <a:t>（</a:t>
            </a:r>
            <a:r>
              <a:rPr lang="en-US" altLang="zh-CN" sz="2000" dirty="0"/>
              <a:t>2</a:t>
            </a:r>
            <a:r>
              <a:rPr lang="zh-CN" altLang="en-US" sz="2000" dirty="0"/>
              <a:t>）任取</a:t>
            </a:r>
            <a:r>
              <a:rPr lang="en-US" altLang="zh-CN" sz="2000" i="1" dirty="0"/>
              <a:t>X</a:t>
            </a:r>
            <a:r>
              <a:rPr lang="en-US" altLang="zh-CN" sz="2000" dirty="0"/>
              <a:t>→</a:t>
            </a:r>
            <a:r>
              <a:rPr lang="en-US" altLang="zh-CN" sz="2000" i="1" dirty="0"/>
              <a:t>Y</a:t>
            </a:r>
            <a:r>
              <a:rPr lang="en-US" altLang="zh-CN" sz="2000" dirty="0">
                <a:sym typeface="Symbol" panose="05050102010706020507" pitchFamily="18" charset="2"/>
              </a:rPr>
              <a:t></a:t>
            </a:r>
            <a:r>
              <a:rPr lang="en-US" altLang="zh-CN" sz="2000" i="1" dirty="0"/>
              <a:t>F </a:t>
            </a:r>
            <a:r>
              <a:rPr lang="en-US" altLang="zh-CN" sz="2000" baseline="30000" dirty="0"/>
              <a:t>+  </a:t>
            </a:r>
            <a:r>
              <a:rPr lang="zh-CN" altLang="en-US" sz="2000" dirty="0"/>
              <a:t>则有 </a:t>
            </a:r>
            <a:r>
              <a:rPr lang="en-US" altLang="zh-CN" sz="2000" i="1" dirty="0"/>
              <a:t>Y</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X</a:t>
            </a:r>
            <a:r>
              <a:rPr lang="en-US" altLang="zh-CN" sz="2000" i="1" baseline="-30000" dirty="0"/>
              <a:t>F</a:t>
            </a:r>
            <a:r>
              <a:rPr lang="en-US" altLang="zh-CN" sz="2000" baseline="30000" dirty="0"/>
              <a:t>+ </a:t>
            </a:r>
            <a:r>
              <a:rPr lang="en-US" altLang="zh-CN" sz="2000" dirty="0"/>
              <a:t> </a:t>
            </a:r>
            <a:r>
              <a:rPr lang="en-US" altLang="zh-CN" sz="2000" dirty="0">
                <a:sym typeface="Symbol" panose="05050102010706020507" pitchFamily="18" charset="2"/>
              </a:rPr>
              <a:t> </a:t>
            </a:r>
            <a:r>
              <a:rPr lang="en-US" altLang="zh-CN" sz="2000" i="1" dirty="0"/>
              <a:t>X</a:t>
            </a:r>
            <a:r>
              <a:rPr lang="en-US" altLang="zh-CN" sz="2000" i="1" baseline="-30000" dirty="0"/>
              <a:t>G</a:t>
            </a:r>
            <a:r>
              <a:rPr lang="en-US" altLang="zh-CN" sz="2000" baseline="-30000" dirty="0"/>
              <a:t>+</a:t>
            </a:r>
            <a:r>
              <a:rPr lang="en-US" altLang="zh-CN" sz="2000" baseline="30000" dirty="0"/>
              <a:t>+ </a:t>
            </a:r>
            <a:r>
              <a:rPr lang="zh-CN" altLang="en-US" sz="2000" dirty="0"/>
              <a:t>。</a:t>
            </a:r>
          </a:p>
          <a:p>
            <a:pPr lvl="1" eaLnBrk="1" hangingPunct="1">
              <a:buFontTx/>
              <a:buNone/>
            </a:pPr>
            <a:r>
              <a:rPr lang="zh-CN" altLang="en-US" sz="2000" dirty="0"/>
              <a:t>		     所以</a:t>
            </a:r>
            <a:r>
              <a:rPr lang="en-US" altLang="zh-CN" sz="2000" i="1" dirty="0"/>
              <a:t>X</a:t>
            </a:r>
            <a:r>
              <a:rPr lang="en-US" altLang="zh-CN" sz="2000" dirty="0"/>
              <a:t>→</a:t>
            </a:r>
            <a:r>
              <a:rPr lang="en-US" altLang="zh-CN" sz="2000" i="1" dirty="0"/>
              <a:t>Y </a:t>
            </a:r>
            <a:r>
              <a:rPr lang="en-US" altLang="zh-CN" sz="2000" dirty="0">
                <a:sym typeface="Symbol" panose="05050102010706020507" pitchFamily="18" charset="2"/>
              </a:rPr>
              <a:t></a:t>
            </a:r>
            <a:r>
              <a:rPr lang="en-US" altLang="zh-CN" sz="2000" dirty="0"/>
              <a:t> (</a:t>
            </a:r>
            <a:r>
              <a:rPr lang="en-US" altLang="zh-CN" sz="2000" i="1" dirty="0"/>
              <a:t>G</a:t>
            </a:r>
            <a:r>
              <a:rPr lang="en-US" altLang="zh-CN" sz="1200" i="1" dirty="0"/>
              <a:t> </a:t>
            </a:r>
            <a:r>
              <a:rPr lang="en-US" altLang="zh-CN" sz="2000" baseline="30000" dirty="0"/>
              <a:t>+</a:t>
            </a:r>
            <a:r>
              <a:rPr lang="en-US" altLang="zh-CN" sz="2000" dirty="0"/>
              <a:t>)</a:t>
            </a:r>
            <a:r>
              <a:rPr lang="en-US" altLang="zh-CN" sz="2000" baseline="30000" dirty="0"/>
              <a:t>+</a:t>
            </a:r>
            <a:r>
              <a:rPr lang="en-US" altLang="zh-CN" sz="2000" dirty="0"/>
              <a:t>= </a:t>
            </a:r>
            <a:r>
              <a:rPr lang="en-US" altLang="zh-CN" sz="2000" i="1" dirty="0"/>
              <a:t>G</a:t>
            </a:r>
            <a:r>
              <a:rPr lang="en-US" altLang="zh-CN" sz="1000" i="1" dirty="0"/>
              <a:t> </a:t>
            </a:r>
            <a:r>
              <a:rPr lang="en-US" altLang="zh-CN" sz="2000" baseline="30000" dirty="0"/>
              <a:t>+</a:t>
            </a:r>
            <a:r>
              <a:rPr lang="zh-CN" altLang="en-US" sz="2000" dirty="0"/>
              <a:t>。即</a:t>
            </a:r>
            <a:r>
              <a:rPr lang="en-US" altLang="zh-CN" sz="2000" i="1" dirty="0"/>
              <a:t>F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G </a:t>
            </a:r>
            <a:r>
              <a:rPr lang="en-US" altLang="zh-CN" sz="2000" baseline="30000" dirty="0"/>
              <a:t>+</a:t>
            </a:r>
            <a:r>
              <a:rPr lang="zh-CN" altLang="en-US" sz="2000" dirty="0"/>
              <a:t>。</a:t>
            </a:r>
          </a:p>
          <a:p>
            <a:pPr lvl="1" eaLnBrk="1" hangingPunct="1">
              <a:buFontTx/>
              <a:buNone/>
            </a:pPr>
            <a:r>
              <a:rPr lang="zh-CN" altLang="en-US" sz="2000" dirty="0"/>
              <a:t>（</a:t>
            </a:r>
            <a:r>
              <a:rPr lang="en-US" altLang="zh-CN" sz="2000" dirty="0"/>
              <a:t>3</a:t>
            </a:r>
            <a:r>
              <a:rPr lang="zh-CN" altLang="en-US" sz="2000" dirty="0"/>
              <a:t>）同理可证</a:t>
            </a:r>
            <a:r>
              <a:rPr lang="en-US" altLang="zh-CN" sz="2000" i="1" dirty="0"/>
              <a:t>G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F </a:t>
            </a:r>
            <a:r>
              <a:rPr lang="en-US" altLang="zh-CN" sz="2000" baseline="30000" dirty="0"/>
              <a:t>+ </a:t>
            </a:r>
            <a:r>
              <a:rPr lang="zh-CN" altLang="en-US" sz="2000" dirty="0"/>
              <a:t>，所以</a:t>
            </a:r>
            <a:r>
              <a:rPr lang="en-US" altLang="zh-CN" sz="2000" i="1" dirty="0"/>
              <a:t>F </a:t>
            </a:r>
            <a:r>
              <a:rPr lang="en-US" altLang="zh-CN" sz="2000" baseline="30000" dirty="0"/>
              <a:t>+ </a:t>
            </a:r>
            <a:r>
              <a:rPr lang="en-US" altLang="zh-CN" sz="2000" dirty="0"/>
              <a:t>= </a:t>
            </a:r>
            <a:r>
              <a:rPr lang="en-US" altLang="zh-CN" sz="2000" i="1" dirty="0"/>
              <a:t>G </a:t>
            </a:r>
            <a:r>
              <a:rPr lang="en-US" altLang="zh-CN" sz="2000" baseline="30000" dirty="0"/>
              <a:t>+</a:t>
            </a:r>
            <a:r>
              <a:rPr lang="zh-CN" altLang="en-US" sz="2000" dirty="0"/>
              <a:t>。</a:t>
            </a:r>
          </a:p>
          <a:p>
            <a:pPr algn="just" eaLnBrk="1" hangingPunct="1">
              <a:lnSpc>
                <a:spcPct val="130000"/>
              </a:lnSpc>
              <a:spcBef>
                <a:spcPct val="70000"/>
              </a:spcBef>
              <a:buFont typeface="Monotype Sorts" pitchFamily="2" charset="2"/>
              <a:buNone/>
            </a:pPr>
            <a:endParaRPr lang="en-US" altLang="zh-CN" sz="2400" dirty="0"/>
          </a:p>
        </p:txBody>
      </p:sp>
      <p:sp>
        <p:nvSpPr>
          <p:cNvPr id="4" name="Text Box 4"/>
          <p:cNvSpPr txBox="1">
            <a:spLocks noChangeArrowheads="1"/>
          </p:cNvSpPr>
          <p:nvPr/>
        </p:nvSpPr>
        <p:spPr bwMode="auto">
          <a:xfrm>
            <a:off x="888567" y="2230772"/>
            <a:ext cx="7056438" cy="681955"/>
          </a:xfrm>
          <a:prstGeom prst="rect">
            <a:avLst/>
          </a:prstGeom>
          <a:ln>
            <a:headEnd/>
            <a:tailEnd/>
          </a:ln>
        </p:spPr>
        <p:style>
          <a:lnRef idx="1">
            <a:schemeClr val="dk1"/>
          </a:lnRef>
          <a:fillRef idx="2">
            <a:schemeClr val="dk1"/>
          </a:fillRef>
          <a:effectRef idx="1">
            <a:schemeClr val="dk1"/>
          </a:effectRef>
          <a:fontRef idx="minor">
            <a:schemeClr val="dk1"/>
          </a:fontRef>
        </p:style>
        <p:txBody>
          <a:bodyPr lIns="90000" tIns="262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dirty="0"/>
              <a:t>引理</a:t>
            </a:r>
            <a:r>
              <a:rPr lang="en-US" altLang="zh-CN" sz="2400" dirty="0"/>
              <a:t>6.3</a:t>
            </a:r>
            <a:r>
              <a:rPr lang="zh-CN" altLang="en-US" sz="2400" dirty="0"/>
              <a:t>给出了判断两个函数依赖集等价的可行算法</a:t>
            </a:r>
          </a:p>
        </p:txBody>
      </p:sp>
      <p:sp>
        <p:nvSpPr>
          <p:cNvPr id="5" name="Text Box 5"/>
          <p:cNvSpPr txBox="1">
            <a:spLocks noChangeArrowheads="1"/>
          </p:cNvSpPr>
          <p:nvPr/>
        </p:nvSpPr>
        <p:spPr bwMode="auto">
          <a:xfrm>
            <a:off x="896535" y="3627429"/>
            <a:ext cx="7775575" cy="1051287"/>
          </a:xfrm>
          <a:prstGeom prst="rect">
            <a:avLst/>
          </a:prstGeom>
          <a:ln>
            <a:headEnd/>
            <a:tailEnd/>
          </a:ln>
        </p:spPr>
        <p:style>
          <a:lnRef idx="1">
            <a:schemeClr val="dk1"/>
          </a:lnRef>
          <a:fillRef idx="2">
            <a:schemeClr val="dk1"/>
          </a:fillRef>
          <a:effectRef idx="1">
            <a:schemeClr val="dk1"/>
          </a:effectRef>
          <a:fontRef idx="minor">
            <a:schemeClr val="dk1"/>
          </a:fontRef>
        </p:style>
        <p:txBody>
          <a:bodyPr lIns="90000" tIns="262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dirty="0">
                <a:solidFill>
                  <a:schemeClr val="accent2"/>
                </a:solidFill>
              </a:rPr>
              <a:t>如何判定</a:t>
            </a:r>
            <a:r>
              <a:rPr lang="en-US" altLang="zh-CN" sz="2400" i="1" dirty="0">
                <a:solidFill>
                  <a:schemeClr val="accent2"/>
                </a:solidFill>
              </a:rPr>
              <a:t>F</a:t>
            </a:r>
            <a:r>
              <a:rPr lang="en-US" altLang="zh-CN" sz="2400" dirty="0">
                <a:solidFill>
                  <a:schemeClr val="accent2"/>
                </a:solidFill>
              </a:rPr>
              <a:t> </a:t>
            </a:r>
            <a:r>
              <a:rPr lang="en-US" altLang="zh-CN" sz="2400" dirty="0">
                <a:solidFill>
                  <a:schemeClr val="accent2"/>
                </a:solidFill>
                <a:sym typeface="Symbol" panose="05050102010706020507" pitchFamily="18" charset="2"/>
              </a:rPr>
              <a:t></a:t>
            </a:r>
            <a:r>
              <a:rPr lang="en-US" altLang="zh-CN" sz="2400" dirty="0">
                <a:solidFill>
                  <a:schemeClr val="accent2"/>
                </a:solidFill>
              </a:rPr>
              <a:t> </a:t>
            </a:r>
            <a:r>
              <a:rPr lang="en-US" altLang="zh-CN" sz="2400" i="1" dirty="0">
                <a:solidFill>
                  <a:schemeClr val="accent2"/>
                </a:solidFill>
              </a:rPr>
              <a:t>G </a:t>
            </a:r>
            <a:r>
              <a:rPr lang="en-US" altLang="zh-CN" sz="2400" baseline="50000" dirty="0">
                <a:solidFill>
                  <a:schemeClr val="accent2"/>
                </a:solidFill>
              </a:rPr>
              <a:t>+</a:t>
            </a:r>
            <a:r>
              <a:rPr lang="zh-CN" altLang="en-US" sz="2400" dirty="0">
                <a:solidFill>
                  <a:schemeClr val="accent2"/>
                </a:solidFill>
              </a:rPr>
              <a:t>？</a:t>
            </a:r>
          </a:p>
          <a:p>
            <a:pPr eaLnBrk="1" hangingPunct="1">
              <a:spcBef>
                <a:spcPct val="0"/>
              </a:spcBef>
              <a:buClrTx/>
              <a:buSzTx/>
              <a:buFontTx/>
              <a:buNone/>
            </a:pPr>
            <a:r>
              <a:rPr lang="zh-CN" altLang="en-US" sz="2400" dirty="0"/>
              <a:t>只须逐一对</a:t>
            </a:r>
            <a:r>
              <a:rPr lang="en-US" altLang="zh-CN" sz="2400" i="1" dirty="0"/>
              <a:t>F</a:t>
            </a:r>
            <a:r>
              <a:rPr lang="zh-CN" altLang="en-US" sz="2400" dirty="0"/>
              <a:t>中的函数依赖</a:t>
            </a:r>
            <a:r>
              <a:rPr lang="en-US" altLang="zh-CN" sz="2400" i="1" dirty="0"/>
              <a:t>X</a:t>
            </a:r>
            <a:r>
              <a:rPr lang="en-US" altLang="zh-CN" sz="2400" dirty="0"/>
              <a:t>→</a:t>
            </a:r>
            <a:r>
              <a:rPr lang="en-US" altLang="zh-CN" sz="2400" i="1" dirty="0"/>
              <a:t>Y</a:t>
            </a:r>
            <a:r>
              <a:rPr lang="zh-CN" altLang="en-US" sz="2400" dirty="0"/>
              <a:t>，考察 </a:t>
            </a:r>
            <a:r>
              <a:rPr lang="en-US" altLang="zh-CN" sz="2400" i="1" dirty="0"/>
              <a:t>Y </a:t>
            </a:r>
            <a:r>
              <a:rPr lang="zh-CN" altLang="en-US" sz="2400" dirty="0"/>
              <a:t>是否属于</a:t>
            </a:r>
            <a:r>
              <a:rPr lang="en-US" altLang="zh-CN" sz="2400" i="1" dirty="0"/>
              <a:t>X</a:t>
            </a:r>
            <a:r>
              <a:rPr lang="en-US" altLang="zh-CN" sz="2400" i="1" baseline="-12000" dirty="0"/>
              <a:t>G</a:t>
            </a:r>
            <a:r>
              <a:rPr lang="en-US" altLang="zh-CN" sz="2400" baseline="-4000" dirty="0"/>
              <a:t>+</a:t>
            </a:r>
            <a:r>
              <a:rPr lang="en-US" altLang="zh-CN" sz="2400" baseline="50000" dirty="0"/>
              <a:t>+</a:t>
            </a:r>
            <a:r>
              <a:rPr lang="en-US" altLang="zh-CN" sz="2400" dirty="0"/>
              <a:t> </a:t>
            </a:r>
          </a:p>
        </p:txBody>
      </p:sp>
    </p:spTree>
    <p:extLst>
      <p:ext uri="{BB962C8B-B14F-4D97-AF65-F5344CB8AC3E}">
        <p14:creationId xmlns:p14="http://schemas.microsoft.com/office/powerpoint/2010/main" val="3603342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p>
        </p:txBody>
      </p:sp>
      <p:sp>
        <p:nvSpPr>
          <p:cNvPr id="159747" name="Rectangle 3"/>
          <p:cNvSpPr>
            <a:spLocks noGrp="1" noChangeArrowheads="1"/>
          </p:cNvSpPr>
          <p:nvPr>
            <p:ph idx="1"/>
          </p:nvPr>
        </p:nvSpPr>
        <p:spPr/>
        <p:txBody>
          <a:bodyPr/>
          <a:lstStyle/>
          <a:p>
            <a:pPr eaLnBrk="1" hangingPunct="1">
              <a:lnSpc>
                <a:spcPct val="140000"/>
              </a:lnSpc>
            </a:pPr>
            <a:r>
              <a:rPr lang="zh-CN" altLang="en-US" dirty="0"/>
              <a:t>在</a:t>
            </a:r>
            <a:r>
              <a:rPr lang="en-US" altLang="zh-CN" i="1" dirty="0"/>
              <a:t>R(U</a:t>
            </a:r>
            <a:r>
              <a:rPr lang="zh-CN" altLang="en-US" dirty="0"/>
              <a:t>，</a:t>
            </a:r>
            <a:r>
              <a:rPr lang="en-US" altLang="zh-CN" i="1" dirty="0"/>
              <a:t>F)</a:t>
            </a:r>
            <a:r>
              <a:rPr lang="zh-CN" altLang="en-US" dirty="0"/>
              <a:t>中可以用与</a:t>
            </a:r>
            <a:r>
              <a:rPr lang="en-US" altLang="zh-CN" i="1" dirty="0"/>
              <a:t>F</a:t>
            </a:r>
            <a:r>
              <a:rPr lang="zh-CN" altLang="en-US" dirty="0"/>
              <a:t>等价的依赖集</a:t>
            </a:r>
            <a:r>
              <a:rPr lang="en-US" altLang="zh-CN" i="1" dirty="0"/>
              <a:t>G</a:t>
            </a:r>
            <a:r>
              <a:rPr lang="zh-CN" altLang="en-US" dirty="0"/>
              <a:t>来取代</a:t>
            </a:r>
            <a:r>
              <a:rPr lang="en-US" altLang="zh-CN" i="1" dirty="0"/>
              <a:t>F</a:t>
            </a:r>
            <a:endParaRPr lang="en-US" altLang="zh-CN" dirty="0"/>
          </a:p>
          <a:p>
            <a:pPr lvl="1" eaLnBrk="1" hangingPunct="1">
              <a:lnSpc>
                <a:spcPct val="140000"/>
              </a:lnSpc>
            </a:pPr>
            <a:r>
              <a:rPr lang="zh-CN" altLang="en-US" dirty="0"/>
              <a:t>原因：两个关系模式</a:t>
            </a:r>
            <a:r>
              <a:rPr lang="en-US" altLang="zh-CN" i="1" dirty="0"/>
              <a:t>R</a:t>
            </a:r>
            <a:r>
              <a:rPr lang="en-US" altLang="zh-CN" baseline="-30000" dirty="0"/>
              <a:t>1 </a:t>
            </a:r>
            <a:r>
              <a:rPr lang="en-US" altLang="zh-CN" dirty="0"/>
              <a:t>(</a:t>
            </a:r>
            <a:r>
              <a:rPr lang="en-US" altLang="zh-CN" i="1" dirty="0"/>
              <a:t>U</a:t>
            </a:r>
            <a:r>
              <a:rPr lang="zh-CN" altLang="en-US" dirty="0"/>
              <a:t>，</a:t>
            </a:r>
            <a:r>
              <a:rPr lang="en-US" altLang="zh-CN" i="1" dirty="0"/>
              <a:t>F)</a:t>
            </a:r>
            <a:r>
              <a:rPr lang="zh-CN" altLang="en-US" dirty="0"/>
              <a:t>，</a:t>
            </a:r>
            <a:r>
              <a:rPr lang="en-US" altLang="zh-CN" i="1" dirty="0"/>
              <a:t>R</a:t>
            </a:r>
            <a:r>
              <a:rPr lang="en-US" altLang="zh-CN" baseline="-30000" dirty="0"/>
              <a:t>2</a:t>
            </a:r>
            <a:r>
              <a:rPr lang="en-US" altLang="zh-CN" dirty="0"/>
              <a:t>(</a:t>
            </a:r>
            <a:r>
              <a:rPr lang="en-US" altLang="zh-CN" i="1" dirty="0"/>
              <a:t>U</a:t>
            </a:r>
            <a:r>
              <a:rPr lang="zh-CN" altLang="en-US" dirty="0"/>
              <a:t>，</a:t>
            </a:r>
            <a:r>
              <a:rPr lang="en-US" altLang="zh-CN" i="1" dirty="0"/>
              <a:t>G)</a:t>
            </a:r>
            <a:r>
              <a:rPr lang="zh-CN" altLang="en-US" dirty="0"/>
              <a:t>，如果</a:t>
            </a:r>
            <a:r>
              <a:rPr lang="en-US" altLang="zh-CN" i="1" dirty="0"/>
              <a:t>F</a:t>
            </a:r>
            <a:r>
              <a:rPr lang="zh-CN" altLang="en-US" dirty="0"/>
              <a:t>与</a:t>
            </a:r>
            <a:r>
              <a:rPr lang="en-US" altLang="zh-CN" i="1" dirty="0"/>
              <a:t>G</a:t>
            </a:r>
            <a:r>
              <a:rPr lang="zh-CN" altLang="en-US" dirty="0"/>
              <a:t>等价，那么</a:t>
            </a:r>
            <a:r>
              <a:rPr lang="en-US" altLang="zh-CN" i="1" dirty="0"/>
              <a:t>R</a:t>
            </a:r>
            <a:r>
              <a:rPr lang="en-US" altLang="zh-CN" baseline="-30000" dirty="0"/>
              <a:t>1</a:t>
            </a:r>
            <a:r>
              <a:rPr lang="zh-CN" altLang="en-US" dirty="0"/>
              <a:t>的关系一定是</a:t>
            </a:r>
            <a:r>
              <a:rPr lang="en-US" altLang="zh-CN" i="1" dirty="0"/>
              <a:t>R</a:t>
            </a:r>
            <a:r>
              <a:rPr lang="en-US" altLang="zh-CN" baseline="-30000" dirty="0"/>
              <a:t>2</a:t>
            </a:r>
            <a:r>
              <a:rPr lang="zh-CN" altLang="en-US" dirty="0"/>
              <a:t>的关系。反过来，</a:t>
            </a:r>
            <a:r>
              <a:rPr lang="en-US" altLang="zh-CN" i="1" dirty="0"/>
              <a:t>R</a:t>
            </a:r>
            <a:r>
              <a:rPr lang="en-US" altLang="zh-CN" baseline="-30000" dirty="0"/>
              <a:t>2</a:t>
            </a:r>
            <a:r>
              <a:rPr lang="zh-CN" altLang="en-US" dirty="0"/>
              <a:t>的关系也一定是</a:t>
            </a:r>
            <a:r>
              <a:rPr lang="en-US" altLang="zh-CN" i="1" dirty="0"/>
              <a:t>R</a:t>
            </a:r>
            <a:r>
              <a:rPr lang="en-US" altLang="zh-CN" baseline="-30000" dirty="0"/>
              <a:t>1</a:t>
            </a:r>
            <a:r>
              <a:rPr lang="zh-CN" altLang="en-US" dirty="0"/>
              <a:t>的关系。  </a:t>
            </a:r>
          </a:p>
        </p:txBody>
      </p:sp>
    </p:spTree>
    <p:extLst>
      <p:ext uri="{BB962C8B-B14F-4D97-AF65-F5344CB8AC3E}">
        <p14:creationId xmlns:p14="http://schemas.microsoft.com/office/powerpoint/2010/main" val="484848038"/>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pPr eaLnBrk="1" hangingPunct="1"/>
            <a:r>
              <a:rPr lang="en-US" altLang="zh-CN" dirty="0"/>
              <a:t>6. </a:t>
            </a:r>
            <a:r>
              <a:rPr lang="zh-CN" altLang="en-US" dirty="0"/>
              <a:t>最小依赖集</a:t>
            </a:r>
          </a:p>
        </p:txBody>
      </p:sp>
      <p:sp>
        <p:nvSpPr>
          <p:cNvPr id="160771" name="Rectangle 3"/>
          <p:cNvSpPr>
            <a:spLocks noGrp="1" noChangeArrowheads="1"/>
          </p:cNvSpPr>
          <p:nvPr>
            <p:ph idx="1"/>
          </p:nvPr>
        </p:nvSpPr>
        <p:spPr/>
        <p:txBody>
          <a:bodyPr/>
          <a:lstStyle/>
          <a:p>
            <a:pPr algn="just" eaLnBrk="1" hangingPunct="1"/>
            <a:r>
              <a:rPr lang="zh-CN" altLang="en-US" dirty="0"/>
              <a:t>极小函数依赖集</a:t>
            </a:r>
            <a:endParaRPr lang="zh-CN" altLang="en-US" sz="2800" dirty="0"/>
          </a:p>
          <a:p>
            <a:pPr algn="just" eaLnBrk="1" hangingPunct="1">
              <a:buFont typeface="Monotype Sorts" pitchFamily="2" charset="2"/>
              <a:buNone/>
            </a:pPr>
            <a:r>
              <a:rPr lang="zh-CN" altLang="en-US" sz="2800" dirty="0"/>
              <a:t>	</a:t>
            </a:r>
            <a:r>
              <a:rPr lang="zh-CN" altLang="en-US" sz="2400" dirty="0"/>
              <a:t>定义</a:t>
            </a:r>
            <a:r>
              <a:rPr lang="en-US" altLang="zh-CN" sz="2400" dirty="0"/>
              <a:t>6.15  </a:t>
            </a:r>
            <a:r>
              <a:rPr lang="zh-CN" altLang="en-US" sz="2400" dirty="0"/>
              <a:t>如果函数依赖集</a:t>
            </a:r>
            <a:r>
              <a:rPr lang="en-US" altLang="zh-CN" sz="2400" dirty="0"/>
              <a:t>F</a:t>
            </a:r>
            <a:r>
              <a:rPr lang="zh-CN" altLang="en-US" sz="2400" dirty="0"/>
              <a:t>满足下列条件，则称</a:t>
            </a:r>
            <a:r>
              <a:rPr lang="en-US" altLang="zh-CN" sz="2400" dirty="0"/>
              <a:t>F</a:t>
            </a:r>
            <a:r>
              <a:rPr lang="zh-CN" altLang="en-US" sz="2400" dirty="0"/>
              <a:t>为一个</a:t>
            </a:r>
            <a:r>
              <a:rPr lang="zh-CN" altLang="en-US" sz="2400" dirty="0">
                <a:solidFill>
                  <a:schemeClr val="accent2"/>
                </a:solidFill>
              </a:rPr>
              <a:t>极小函数依赖集</a:t>
            </a:r>
            <a:r>
              <a:rPr lang="zh-CN" altLang="en-US" sz="2400" dirty="0"/>
              <a:t>。亦称为</a:t>
            </a:r>
            <a:r>
              <a:rPr lang="zh-CN" altLang="en-US" sz="2400" dirty="0">
                <a:solidFill>
                  <a:schemeClr val="accent2"/>
                </a:solidFill>
              </a:rPr>
              <a:t>最小依赖集</a:t>
            </a:r>
            <a:r>
              <a:rPr lang="zh-CN" altLang="en-US" sz="2400" dirty="0"/>
              <a:t>或</a:t>
            </a:r>
            <a:r>
              <a:rPr lang="zh-CN" altLang="en-US" sz="2400" dirty="0">
                <a:solidFill>
                  <a:schemeClr val="accent2"/>
                </a:solidFill>
              </a:rPr>
              <a:t>最小覆盖</a:t>
            </a:r>
            <a:r>
              <a:rPr lang="zh-CN" altLang="en-US" sz="2400" dirty="0"/>
              <a:t>。</a:t>
            </a:r>
          </a:p>
          <a:p>
            <a:pPr algn="just" eaLnBrk="1" hangingPunct="1">
              <a:buFont typeface="Monotype Sorts" pitchFamily="2" charset="2"/>
              <a:buNone/>
            </a:pPr>
            <a:r>
              <a:rPr lang="zh-CN" altLang="en-US" sz="2400" dirty="0"/>
              <a:t>     </a:t>
            </a:r>
            <a:r>
              <a:rPr lang="en-US" altLang="zh-CN" sz="2400" dirty="0"/>
              <a:t>(1) F</a:t>
            </a:r>
            <a:r>
              <a:rPr lang="zh-CN" altLang="en-US" sz="2400" dirty="0"/>
              <a:t>中任一函数依赖的右部仅含有一个属性。</a:t>
            </a:r>
          </a:p>
          <a:p>
            <a:pPr algn="just" eaLnBrk="1" hangingPunct="1">
              <a:buFont typeface="Monotype Sorts" pitchFamily="2" charset="2"/>
              <a:buNone/>
            </a:pPr>
            <a:r>
              <a:rPr lang="zh-CN" altLang="en-US" sz="2400" dirty="0"/>
              <a:t>    </a:t>
            </a:r>
            <a:r>
              <a:rPr lang="en-US" altLang="zh-CN" sz="2400" dirty="0"/>
              <a:t>(2) F</a:t>
            </a:r>
            <a:r>
              <a:rPr lang="zh-CN" altLang="en-US" sz="2400" dirty="0"/>
              <a:t>中不存在这样的函数依赖</a:t>
            </a:r>
            <a:r>
              <a:rPr lang="en-US" altLang="zh-CN" sz="2400" dirty="0"/>
              <a:t>X→A</a:t>
            </a:r>
            <a:r>
              <a:rPr lang="zh-CN" altLang="en-US" sz="2400" dirty="0"/>
              <a:t>，使得</a:t>
            </a:r>
            <a:r>
              <a:rPr lang="en-US" altLang="zh-CN" sz="2400" dirty="0"/>
              <a:t>F</a:t>
            </a:r>
            <a:r>
              <a:rPr lang="zh-CN" altLang="en-US" sz="2400" dirty="0"/>
              <a:t>与</a:t>
            </a:r>
          </a:p>
          <a:p>
            <a:pPr algn="just" eaLnBrk="1" hangingPunct="1">
              <a:buFont typeface="Monotype Sorts" pitchFamily="2" charset="2"/>
              <a:buNone/>
            </a:pPr>
            <a:r>
              <a:rPr lang="zh-CN" altLang="en-US" sz="2400" dirty="0"/>
              <a:t>		</a:t>
            </a:r>
            <a:r>
              <a:rPr lang="en-US" altLang="zh-CN" sz="2400" dirty="0"/>
              <a:t>F-{X→A}</a:t>
            </a:r>
            <a:r>
              <a:rPr lang="zh-CN" altLang="en-US" sz="2400" dirty="0"/>
              <a:t>等价。</a:t>
            </a:r>
          </a:p>
          <a:p>
            <a:pPr algn="just" eaLnBrk="1" hangingPunct="1">
              <a:buFont typeface="Monotype Sorts" pitchFamily="2" charset="2"/>
              <a:buNone/>
            </a:pPr>
            <a:r>
              <a:rPr lang="zh-CN" altLang="en-US" sz="2400" dirty="0"/>
              <a:t>    </a:t>
            </a:r>
            <a:r>
              <a:rPr lang="en-US" altLang="zh-CN" sz="2400" dirty="0"/>
              <a:t>(3) F</a:t>
            </a:r>
            <a:r>
              <a:rPr lang="zh-CN" altLang="en-US" sz="2400" dirty="0"/>
              <a:t>中不存在这样的函数依赖</a:t>
            </a:r>
            <a:r>
              <a:rPr lang="en-US" altLang="zh-CN" sz="2400" dirty="0"/>
              <a:t>X→A</a:t>
            </a:r>
            <a:r>
              <a:rPr lang="zh-CN" altLang="en-US" sz="2400" dirty="0"/>
              <a:t>， </a:t>
            </a:r>
            <a:r>
              <a:rPr lang="en-US" altLang="zh-CN" sz="2400" dirty="0"/>
              <a:t>X</a:t>
            </a:r>
            <a:r>
              <a:rPr lang="zh-CN" altLang="en-US" sz="2400" dirty="0"/>
              <a:t>有真</a:t>
            </a:r>
          </a:p>
          <a:p>
            <a:pPr algn="just" eaLnBrk="1" hangingPunct="1">
              <a:buFont typeface="Monotype Sorts" pitchFamily="2" charset="2"/>
              <a:buNone/>
            </a:pPr>
            <a:r>
              <a:rPr lang="zh-CN" altLang="en-US" sz="2400" dirty="0"/>
              <a:t>         子集</a:t>
            </a:r>
            <a:r>
              <a:rPr lang="en-US" altLang="zh-CN" sz="2400" dirty="0"/>
              <a:t>Z</a:t>
            </a:r>
            <a:r>
              <a:rPr lang="zh-CN" altLang="en-US" sz="2400" dirty="0"/>
              <a:t>使得</a:t>
            </a:r>
            <a:r>
              <a:rPr lang="en-US" altLang="zh-CN" sz="2400" dirty="0"/>
              <a:t>F-{X→A}∪{Z→A}</a:t>
            </a:r>
            <a:r>
              <a:rPr lang="zh-CN" altLang="en-US" sz="2400" dirty="0"/>
              <a:t>与</a:t>
            </a:r>
            <a:r>
              <a:rPr lang="en-US" altLang="zh-CN" sz="2400" dirty="0"/>
              <a:t>F</a:t>
            </a:r>
            <a:r>
              <a:rPr lang="zh-CN" altLang="en-US" sz="2400" dirty="0"/>
              <a:t>等价。 </a:t>
            </a:r>
          </a:p>
        </p:txBody>
      </p:sp>
      <p:sp>
        <p:nvSpPr>
          <p:cNvPr id="566278" name="AutoShape 6"/>
          <p:cNvSpPr>
            <a:spLocks noChangeArrowheads="1"/>
          </p:cNvSpPr>
          <p:nvPr/>
        </p:nvSpPr>
        <p:spPr bwMode="auto">
          <a:xfrm>
            <a:off x="3203848" y="2030413"/>
            <a:ext cx="3168650" cy="972741"/>
          </a:xfrm>
          <a:prstGeom prst="wedgeRoundRectCallout">
            <a:avLst>
              <a:gd name="adj1" fmla="val -38329"/>
              <a:gd name="adj2" fmla="val 7998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90000" tIns="442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dirty="0"/>
              <a:t>即</a:t>
            </a:r>
            <a:r>
              <a:rPr lang="en-US" altLang="zh-CN" sz="2400" dirty="0"/>
              <a:t>F</a:t>
            </a:r>
            <a:r>
              <a:rPr lang="zh-CN" altLang="en-US" sz="2400" dirty="0"/>
              <a:t>中的函数依赖均不能由</a:t>
            </a:r>
            <a:r>
              <a:rPr lang="en-US" altLang="zh-CN" sz="2400" dirty="0"/>
              <a:t>F</a:t>
            </a:r>
            <a:r>
              <a:rPr lang="zh-CN" altLang="en-US" sz="2400" dirty="0"/>
              <a:t>中其他函数依赖导出</a:t>
            </a:r>
          </a:p>
          <a:p>
            <a:pPr algn="ctr" eaLnBrk="1" hangingPunct="1">
              <a:spcBef>
                <a:spcPct val="0"/>
              </a:spcBef>
              <a:buClrTx/>
              <a:buSzTx/>
              <a:buFontTx/>
              <a:buNone/>
            </a:pPr>
            <a:endParaRPr lang="en-US" altLang="zh-CN" sz="2400" dirty="0"/>
          </a:p>
        </p:txBody>
      </p:sp>
      <p:sp>
        <p:nvSpPr>
          <p:cNvPr id="566279" name="AutoShape 7"/>
          <p:cNvSpPr>
            <a:spLocks noChangeArrowheads="1"/>
          </p:cNvSpPr>
          <p:nvPr/>
        </p:nvSpPr>
        <p:spPr bwMode="auto">
          <a:xfrm>
            <a:off x="5005388" y="2787774"/>
            <a:ext cx="3311525" cy="972741"/>
          </a:xfrm>
          <a:prstGeom prst="wedgeRoundRectCallout">
            <a:avLst>
              <a:gd name="adj1" fmla="val -38829"/>
              <a:gd name="adj2" fmla="val 7998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lIns="90000" tIns="442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dirty="0"/>
              <a:t>F</a:t>
            </a:r>
            <a:r>
              <a:rPr lang="zh-CN" altLang="en-US" sz="2400" dirty="0"/>
              <a:t>中各函数依赖左部均为最小属性集</a:t>
            </a:r>
            <a:r>
              <a:rPr lang="en-US" altLang="zh-CN" sz="2400" dirty="0"/>
              <a:t>(</a:t>
            </a:r>
            <a:r>
              <a:rPr lang="zh-CN" altLang="en-US" sz="2400" dirty="0"/>
              <a:t>不存在冗余属性</a:t>
            </a:r>
            <a:r>
              <a:rPr lang="en-US" altLang="zh-CN" sz="2400" dirty="0"/>
              <a:t>)</a:t>
            </a:r>
          </a:p>
          <a:p>
            <a:pPr algn="ctr" eaLnBrk="1" hangingPunct="1">
              <a:spcBef>
                <a:spcPct val="0"/>
              </a:spcBef>
              <a:buClrTx/>
              <a:buSzTx/>
              <a:buFontTx/>
              <a:buNone/>
            </a:pPr>
            <a:endParaRPr lang="en-US" altLang="zh-CN" sz="2400" dirty="0"/>
          </a:p>
        </p:txBody>
      </p:sp>
    </p:spTree>
    <p:extLst>
      <p:ext uri="{BB962C8B-B14F-4D97-AF65-F5344CB8AC3E}">
        <p14:creationId xmlns:p14="http://schemas.microsoft.com/office/powerpoint/2010/main" val="21379059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iterate type="lt">
                                    <p:tmPct val="0"/>
                                  </p:iterate>
                                  <p:childTnLst>
                                    <p:set>
                                      <p:cBhvr>
                                        <p:cTn id="6" dur="1" fill="hold">
                                          <p:stCondLst>
                                            <p:cond delay="0"/>
                                          </p:stCondLst>
                                        </p:cTn>
                                        <p:tgtEl>
                                          <p:spTgt spid="566278"/>
                                        </p:tgtEl>
                                        <p:attrNameLst>
                                          <p:attrName>style.visibility</p:attrName>
                                        </p:attrNameLst>
                                      </p:cBhvr>
                                      <p:to>
                                        <p:strVal val="visible"/>
                                      </p:to>
                                    </p:set>
                                    <p:animEffect transition="in" filter="box(in)">
                                      <p:cBhvr>
                                        <p:cTn id="7" dur="1000"/>
                                        <p:tgtEl>
                                          <p:spTgt spid="5662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66279"/>
                                        </p:tgtEl>
                                        <p:attrNameLst>
                                          <p:attrName>style.visibility</p:attrName>
                                        </p:attrNameLst>
                                      </p:cBhvr>
                                      <p:to>
                                        <p:strVal val="visible"/>
                                      </p:to>
                                    </p:set>
                                    <p:animEffect transition="in" filter="box(in)">
                                      <p:cBhvr>
                                        <p:cTn id="12" dur="1000"/>
                                        <p:tgtEl>
                                          <p:spTgt spid="566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8" grpId="0" animBg="1"/>
      <p:bldP spid="56627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pPr eaLnBrk="1" hangingPunct="1"/>
            <a:r>
              <a:rPr lang="en-US" altLang="zh-CN" dirty="0"/>
              <a:t>6. </a:t>
            </a:r>
            <a:r>
              <a:rPr lang="zh-CN" altLang="en-US" dirty="0"/>
              <a:t>最小依赖集</a:t>
            </a:r>
          </a:p>
        </p:txBody>
      </p:sp>
      <p:sp>
        <p:nvSpPr>
          <p:cNvPr id="161795" name="Rectangle 3"/>
          <p:cNvSpPr>
            <a:spLocks noGrp="1" noChangeArrowheads="1"/>
          </p:cNvSpPr>
          <p:nvPr>
            <p:ph idx="1"/>
          </p:nvPr>
        </p:nvSpPr>
        <p:spPr>
          <a:xfrm>
            <a:off x="457200" y="844153"/>
            <a:ext cx="8401080" cy="3643313"/>
          </a:xfrm>
        </p:spPr>
        <p:txBody>
          <a:bodyPr/>
          <a:lstStyle/>
          <a:p>
            <a:pPr algn="just" eaLnBrk="1" hangingPunct="1">
              <a:lnSpc>
                <a:spcPct val="90000"/>
              </a:lnSpc>
              <a:buFont typeface="Monotype Sorts" pitchFamily="2" charset="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6.1</a:t>
            </a:r>
            <a:r>
              <a:rPr lang="en-US" altLang="zh-CN" sz="2400" dirty="0"/>
              <a:t>2] </a:t>
            </a:r>
            <a:r>
              <a:rPr lang="zh-CN" altLang="en-US" sz="2400" dirty="0"/>
              <a:t>对于</a:t>
            </a:r>
            <a:r>
              <a:rPr lang="en-US" altLang="zh-CN" sz="2400" dirty="0"/>
              <a:t>6.1</a:t>
            </a:r>
            <a:r>
              <a:rPr lang="zh-CN" altLang="en-US" sz="2400" dirty="0"/>
              <a:t>节中的关系模式</a:t>
            </a:r>
            <a:r>
              <a:rPr lang="en-US" altLang="zh-CN" sz="2400" i="1" dirty="0"/>
              <a:t>Student(U</a:t>
            </a:r>
            <a:r>
              <a:rPr lang="zh-CN" altLang="en-US" sz="2400" dirty="0"/>
              <a:t>，</a:t>
            </a:r>
            <a:r>
              <a:rPr lang="en-US" altLang="zh-CN" sz="2400" i="1" dirty="0"/>
              <a:t>F)</a:t>
            </a:r>
            <a:r>
              <a:rPr lang="zh-CN" altLang="en-US" sz="2400" dirty="0"/>
              <a:t>，其中：</a:t>
            </a:r>
          </a:p>
          <a:p>
            <a:pPr algn="just" eaLnBrk="1" hangingPunct="1">
              <a:lnSpc>
                <a:spcPct val="90000"/>
              </a:lnSpc>
              <a:buFont typeface="Monotype Sorts" pitchFamily="2" charset="2"/>
              <a:buNone/>
            </a:pPr>
            <a:r>
              <a:rPr lang="zh-CN" altLang="en-US" sz="2400" dirty="0"/>
              <a:t>          </a:t>
            </a:r>
            <a:r>
              <a:rPr lang="en-US" altLang="zh-CN" sz="2400" i="1" dirty="0"/>
              <a:t>U</a:t>
            </a:r>
            <a:r>
              <a:rPr lang="en-US" altLang="zh-CN" sz="2400" dirty="0"/>
              <a:t>={ </a:t>
            </a:r>
            <a:r>
              <a:rPr lang="en-US" altLang="zh-CN" sz="2400" dirty="0" err="1"/>
              <a:t>Sno</a:t>
            </a:r>
            <a:r>
              <a:rPr lang="zh-CN" altLang="en-US" sz="2400" dirty="0"/>
              <a:t>，</a:t>
            </a:r>
            <a:r>
              <a:rPr lang="en-US" altLang="zh-CN" sz="2400" dirty="0"/>
              <a:t>School</a:t>
            </a:r>
            <a:r>
              <a:rPr lang="zh-CN" altLang="en-US" sz="2400" dirty="0"/>
              <a:t>，</a:t>
            </a:r>
            <a:r>
              <a:rPr lang="en-US" altLang="zh-CN" sz="2400" dirty="0" err="1"/>
              <a:t>Mname</a:t>
            </a:r>
            <a:r>
              <a:rPr lang="zh-CN" altLang="en-US" sz="2400" dirty="0"/>
              <a:t>，</a:t>
            </a:r>
            <a:r>
              <a:rPr lang="en-US" altLang="zh-CN" sz="2400" dirty="0" err="1"/>
              <a:t>Cno</a:t>
            </a:r>
            <a:r>
              <a:rPr lang="zh-CN" altLang="en-US" sz="2400" dirty="0"/>
              <a:t>，</a:t>
            </a:r>
            <a:r>
              <a:rPr lang="en-US" altLang="zh-CN" sz="2400" dirty="0"/>
              <a:t>Grade }</a:t>
            </a:r>
            <a:r>
              <a:rPr lang="zh-CN" altLang="en-US" sz="2400" dirty="0"/>
              <a:t>，</a:t>
            </a:r>
          </a:p>
          <a:p>
            <a:pPr eaLnBrk="1" hangingPunct="1">
              <a:lnSpc>
                <a:spcPct val="90000"/>
              </a:lnSpc>
              <a:spcBef>
                <a:spcPct val="40000"/>
              </a:spcBef>
              <a:buFont typeface="Monotype Sorts" pitchFamily="2" charset="2"/>
              <a:buNone/>
            </a:pPr>
            <a:r>
              <a:rPr lang="en-US" altLang="zh-CN" sz="2400" dirty="0"/>
              <a:t>(1)  </a:t>
            </a:r>
            <a:r>
              <a:rPr lang="en-US" altLang="zh-CN" sz="2000" i="1" dirty="0"/>
              <a:t>F</a:t>
            </a:r>
            <a:r>
              <a:rPr lang="en-US" altLang="zh-CN" sz="2000" dirty="0"/>
              <a:t>={ </a:t>
            </a:r>
            <a:r>
              <a:rPr lang="en-US" altLang="zh-CN" sz="2000" dirty="0" err="1"/>
              <a:t>Sno→School</a:t>
            </a:r>
            <a:r>
              <a:rPr lang="zh-CN" altLang="en-US" sz="2000" dirty="0"/>
              <a:t>，</a:t>
            </a:r>
            <a:r>
              <a:rPr lang="en-US" altLang="zh-CN" sz="2000" dirty="0"/>
              <a:t> </a:t>
            </a:r>
            <a:r>
              <a:rPr lang="en-US" altLang="zh-CN" sz="2000" dirty="0" err="1"/>
              <a:t>School→Mname</a:t>
            </a:r>
            <a:r>
              <a:rPr lang="zh-CN" altLang="en-US" sz="2000" dirty="0"/>
              <a:t>，</a:t>
            </a:r>
            <a:r>
              <a:rPr lang="en-US" altLang="zh-CN" sz="2000" dirty="0"/>
              <a:t>(</a:t>
            </a:r>
            <a:r>
              <a:rPr lang="en-US" altLang="zh-CN" sz="2000" dirty="0" err="1"/>
              <a:t>Sno</a:t>
            </a:r>
            <a:r>
              <a:rPr lang="zh-CN" altLang="en-US" sz="2000" dirty="0"/>
              <a:t>，</a:t>
            </a:r>
            <a:r>
              <a:rPr lang="en-US" altLang="zh-CN" sz="2000" dirty="0" err="1"/>
              <a:t>Cno</a:t>
            </a:r>
            <a:r>
              <a:rPr lang="en-US" altLang="zh-CN" sz="2000" dirty="0"/>
              <a:t>)</a:t>
            </a:r>
            <a:r>
              <a:rPr lang="zh-CN" altLang="en-US" sz="2000" dirty="0"/>
              <a:t>→</a:t>
            </a:r>
            <a:r>
              <a:rPr lang="en-US" altLang="zh-CN" sz="2000" dirty="0"/>
              <a:t>Grade }</a:t>
            </a:r>
          </a:p>
          <a:p>
            <a:pPr eaLnBrk="1" hangingPunct="1">
              <a:lnSpc>
                <a:spcPct val="90000"/>
              </a:lnSpc>
              <a:spcBef>
                <a:spcPct val="40000"/>
              </a:spcBef>
              <a:buFont typeface="Monotype Sorts" pitchFamily="2" charset="2"/>
              <a:buNone/>
            </a:pPr>
            <a:r>
              <a:rPr lang="en-US" altLang="zh-CN" sz="2000" i="1" dirty="0"/>
              <a:t>          F</a:t>
            </a:r>
            <a:r>
              <a:rPr lang="zh-CN" altLang="en-US" sz="2000" dirty="0"/>
              <a:t>是最小覆盖</a:t>
            </a:r>
          </a:p>
          <a:p>
            <a:pPr eaLnBrk="1" hangingPunct="1">
              <a:lnSpc>
                <a:spcPct val="90000"/>
              </a:lnSpc>
              <a:spcBef>
                <a:spcPct val="40000"/>
              </a:spcBef>
              <a:buFont typeface="Monotype Sorts" pitchFamily="2" charset="2"/>
              <a:buNone/>
            </a:pPr>
            <a:r>
              <a:rPr lang="en-US" altLang="zh-CN" sz="2000" dirty="0"/>
              <a:t>(2)  </a:t>
            </a:r>
            <a:r>
              <a:rPr lang="en-US" altLang="zh-CN" sz="2000" i="1" dirty="0"/>
              <a:t>F’ </a:t>
            </a:r>
            <a:r>
              <a:rPr lang="en-US" altLang="zh-CN" sz="2000" dirty="0"/>
              <a:t>={</a:t>
            </a:r>
            <a:r>
              <a:rPr lang="en-US" altLang="zh-CN" sz="2000" dirty="0" err="1"/>
              <a:t>Sno→School</a:t>
            </a:r>
            <a:r>
              <a:rPr lang="zh-CN" altLang="en-US" sz="2000" dirty="0"/>
              <a:t>，</a:t>
            </a:r>
            <a:r>
              <a:rPr lang="en-US" altLang="zh-CN" sz="2000" dirty="0" err="1">
                <a:solidFill>
                  <a:srgbClr val="6600FF"/>
                </a:solidFill>
              </a:rPr>
              <a:t>Sno→Mname</a:t>
            </a:r>
            <a:r>
              <a:rPr lang="zh-CN" altLang="en-US" sz="2000" dirty="0"/>
              <a:t>，</a:t>
            </a:r>
            <a:r>
              <a:rPr lang="en-US" altLang="zh-CN" sz="2000" dirty="0" err="1"/>
              <a:t>School→Mname</a:t>
            </a:r>
            <a:r>
              <a:rPr lang="zh-CN" altLang="en-US" sz="2000" dirty="0"/>
              <a:t>，</a:t>
            </a:r>
          </a:p>
          <a:p>
            <a:pPr eaLnBrk="1" hangingPunct="1">
              <a:lnSpc>
                <a:spcPct val="90000"/>
              </a:lnSpc>
              <a:spcBef>
                <a:spcPct val="40000"/>
              </a:spcBef>
              <a:buFont typeface="Monotype Sorts" pitchFamily="2" charset="2"/>
              <a:buNone/>
            </a:pPr>
            <a:r>
              <a:rPr lang="zh-CN" altLang="en-US" sz="2000" dirty="0"/>
              <a:t>                  </a:t>
            </a:r>
            <a:r>
              <a:rPr lang="en-US" altLang="zh-CN" sz="2000" dirty="0"/>
              <a:t>(</a:t>
            </a:r>
            <a:r>
              <a:rPr lang="en-US" altLang="zh-CN" sz="2000" dirty="0" err="1"/>
              <a:t>Sno</a:t>
            </a:r>
            <a:r>
              <a:rPr lang="zh-CN" altLang="en-US" sz="2000" dirty="0"/>
              <a:t>，</a:t>
            </a:r>
            <a:r>
              <a:rPr lang="en-US" altLang="zh-CN" sz="2000" dirty="0" err="1"/>
              <a:t>Cno</a:t>
            </a:r>
            <a:r>
              <a:rPr lang="en-US" altLang="zh-CN" sz="2000" dirty="0"/>
              <a:t>)→Grade</a:t>
            </a:r>
            <a:r>
              <a:rPr lang="zh-CN" altLang="en-US" sz="2000" dirty="0"/>
              <a:t>， </a:t>
            </a:r>
            <a:r>
              <a:rPr lang="en-US" altLang="zh-CN" sz="2000" dirty="0">
                <a:solidFill>
                  <a:srgbClr val="6600FF"/>
                </a:solidFill>
              </a:rPr>
              <a:t>(</a:t>
            </a:r>
            <a:r>
              <a:rPr lang="en-US" altLang="zh-CN" sz="2000" dirty="0" err="1">
                <a:solidFill>
                  <a:srgbClr val="6600FF"/>
                </a:solidFill>
              </a:rPr>
              <a:t>Sno</a:t>
            </a:r>
            <a:r>
              <a:rPr lang="zh-CN" altLang="en-US" sz="2000" dirty="0">
                <a:solidFill>
                  <a:srgbClr val="6600FF"/>
                </a:solidFill>
              </a:rPr>
              <a:t>，</a:t>
            </a:r>
            <a:r>
              <a:rPr lang="en-US" altLang="zh-CN" sz="2000" dirty="0">
                <a:solidFill>
                  <a:srgbClr val="6600FF"/>
                </a:solidFill>
              </a:rPr>
              <a:t>School)→School</a:t>
            </a:r>
            <a:r>
              <a:rPr lang="en-US" altLang="zh-CN" sz="2000" dirty="0"/>
              <a:t>}</a:t>
            </a:r>
          </a:p>
          <a:p>
            <a:pPr eaLnBrk="1" hangingPunct="1">
              <a:lnSpc>
                <a:spcPct val="90000"/>
              </a:lnSpc>
              <a:spcBef>
                <a:spcPct val="40000"/>
              </a:spcBef>
              <a:buFont typeface="Monotype Sorts" pitchFamily="2" charset="2"/>
              <a:buNone/>
            </a:pPr>
            <a:r>
              <a:rPr lang="en-US" altLang="zh-CN" sz="2000" i="1" dirty="0"/>
              <a:t>           F‘  </a:t>
            </a:r>
            <a:r>
              <a:rPr lang="zh-CN" altLang="en-US" sz="2000" dirty="0"/>
              <a:t>不是最小覆盖</a:t>
            </a:r>
          </a:p>
          <a:p>
            <a:pPr algn="just" eaLnBrk="1" hangingPunct="1">
              <a:lnSpc>
                <a:spcPct val="90000"/>
              </a:lnSpc>
              <a:buFont typeface="Monotype Sorts" pitchFamily="2" charset="2"/>
              <a:buNone/>
            </a:pPr>
            <a:r>
              <a:rPr lang="zh-CN" altLang="en-US" sz="2000" dirty="0"/>
              <a:t>	      因为：</a:t>
            </a:r>
            <a:r>
              <a:rPr lang="en-US" altLang="zh-CN" sz="2000" i="1" dirty="0"/>
              <a:t>F’ </a:t>
            </a:r>
            <a:r>
              <a:rPr lang="en-US" altLang="zh-CN" sz="2000" dirty="0"/>
              <a:t>- {</a:t>
            </a:r>
            <a:r>
              <a:rPr lang="en-US" altLang="zh-CN" sz="2000" dirty="0" err="1"/>
              <a:t>Sno→Mname</a:t>
            </a:r>
            <a:r>
              <a:rPr lang="en-US" altLang="zh-CN" sz="2000" dirty="0"/>
              <a:t>}  </a:t>
            </a:r>
            <a:r>
              <a:rPr lang="zh-CN" altLang="en-US" sz="2000" dirty="0"/>
              <a:t>与 </a:t>
            </a:r>
            <a:r>
              <a:rPr lang="en-US" altLang="zh-CN" sz="2000" i="1" dirty="0"/>
              <a:t>F </a:t>
            </a:r>
            <a:r>
              <a:rPr lang="en-US" altLang="zh-CN" sz="2000" dirty="0"/>
              <a:t>’ </a:t>
            </a:r>
            <a:r>
              <a:rPr lang="zh-CN" altLang="en-US" sz="2000" dirty="0"/>
              <a:t>等价</a:t>
            </a:r>
          </a:p>
          <a:p>
            <a:pPr algn="just" eaLnBrk="1" hangingPunct="1">
              <a:lnSpc>
                <a:spcPct val="90000"/>
              </a:lnSpc>
              <a:buFont typeface="Monotype Sorts" pitchFamily="2" charset="2"/>
              <a:buNone/>
            </a:pPr>
            <a:r>
              <a:rPr lang="zh-CN" altLang="en-US" sz="2000" i="1" dirty="0"/>
              <a:t>          	         </a:t>
            </a:r>
            <a:r>
              <a:rPr lang="en-US" altLang="zh-CN" sz="2000" i="1" dirty="0"/>
              <a:t>F’ </a:t>
            </a:r>
            <a:r>
              <a:rPr lang="en-US" altLang="zh-CN" sz="2000" dirty="0"/>
              <a:t>- {(</a:t>
            </a:r>
            <a:r>
              <a:rPr lang="en-US" altLang="zh-CN" sz="2000" dirty="0" err="1"/>
              <a:t>Sno</a:t>
            </a:r>
            <a:r>
              <a:rPr lang="zh-CN" altLang="en-US" sz="2000" dirty="0"/>
              <a:t>，</a:t>
            </a:r>
            <a:r>
              <a:rPr lang="en-US" altLang="zh-CN" sz="2000" dirty="0"/>
              <a:t>School)→School} </a:t>
            </a:r>
            <a:r>
              <a:rPr lang="zh-CN" altLang="en-US" sz="2000" dirty="0"/>
              <a:t>也与</a:t>
            </a:r>
            <a:r>
              <a:rPr lang="en-US" altLang="zh-CN" sz="2000" i="1" dirty="0"/>
              <a:t>F </a:t>
            </a:r>
            <a:r>
              <a:rPr lang="en-US" altLang="zh-CN" sz="2000" dirty="0"/>
              <a:t>’</a:t>
            </a:r>
            <a:r>
              <a:rPr lang="zh-CN" altLang="en-US" sz="2000" dirty="0"/>
              <a:t>等价</a:t>
            </a:r>
          </a:p>
          <a:p>
            <a:pPr algn="just" eaLnBrk="1" hangingPunct="1">
              <a:lnSpc>
                <a:spcPct val="90000"/>
              </a:lnSpc>
              <a:buFont typeface="Monotype Sorts" pitchFamily="2" charset="2"/>
              <a:buNone/>
            </a:pPr>
            <a:endParaRPr lang="en-US" altLang="zh-CN" sz="2400" dirty="0"/>
          </a:p>
        </p:txBody>
      </p:sp>
    </p:spTree>
    <p:extLst>
      <p:ext uri="{BB962C8B-B14F-4D97-AF65-F5344CB8AC3E}">
        <p14:creationId xmlns:p14="http://schemas.microsoft.com/office/powerpoint/2010/main" val="705157050"/>
      </p:ext>
    </p:extLst>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p>
        </p:txBody>
      </p:sp>
      <p:sp>
        <p:nvSpPr>
          <p:cNvPr id="162819" name="Rectangle 3"/>
          <p:cNvSpPr>
            <a:spLocks noGrp="1" noChangeArrowheads="1"/>
          </p:cNvSpPr>
          <p:nvPr>
            <p:ph idx="1"/>
          </p:nvPr>
        </p:nvSpPr>
        <p:spPr>
          <a:xfrm>
            <a:off x="457200" y="699542"/>
            <a:ext cx="8472518" cy="4031472"/>
          </a:xfrm>
        </p:spPr>
        <p:txBody>
          <a:bodyPr/>
          <a:lstStyle/>
          <a:p>
            <a:pPr algn="just" eaLnBrk="1" hangingPunct="1">
              <a:lnSpc>
                <a:spcPct val="110000"/>
              </a:lnSpc>
              <a:buFont typeface="Monotype Sorts" pitchFamily="2" charset="2"/>
              <a:buNone/>
            </a:pPr>
            <a:r>
              <a:rPr lang="zh-CN" altLang="en-US" sz="2400" dirty="0"/>
              <a:t>定理</a:t>
            </a:r>
            <a:r>
              <a:rPr lang="en-US" altLang="zh-CN" sz="2400" dirty="0"/>
              <a:t>6.3  </a:t>
            </a:r>
            <a:r>
              <a:rPr lang="zh-CN" altLang="en-US" sz="2400" dirty="0"/>
              <a:t>每一个函数依赖集</a:t>
            </a:r>
            <a:r>
              <a:rPr lang="en-US" altLang="zh-CN" sz="2400" dirty="0"/>
              <a:t>F</a:t>
            </a:r>
            <a:r>
              <a:rPr lang="zh-CN" altLang="en-US" sz="2400" dirty="0"/>
              <a:t>均等价于一个极小函数依赖集</a:t>
            </a:r>
            <a:r>
              <a:rPr lang="en-US" altLang="zh-CN" sz="2400" dirty="0"/>
              <a:t>F</a:t>
            </a:r>
            <a:r>
              <a:rPr lang="en-US" altLang="zh-CN" sz="2400" baseline="-30000" dirty="0"/>
              <a:t>m</a:t>
            </a:r>
            <a:r>
              <a:rPr lang="zh-CN" altLang="en-US" sz="2400" dirty="0"/>
              <a:t>。此</a:t>
            </a:r>
            <a:r>
              <a:rPr lang="en-US" altLang="zh-CN" sz="2400" dirty="0"/>
              <a:t>F</a:t>
            </a:r>
            <a:r>
              <a:rPr lang="en-US" altLang="zh-CN" sz="2400" baseline="-30000" dirty="0"/>
              <a:t>m</a:t>
            </a:r>
            <a:r>
              <a:rPr lang="zh-CN" altLang="en-US" sz="2400" dirty="0"/>
              <a:t>称为</a:t>
            </a:r>
            <a:r>
              <a:rPr lang="en-US" altLang="zh-CN" sz="2400" dirty="0"/>
              <a:t>F</a:t>
            </a:r>
            <a:r>
              <a:rPr lang="zh-CN" altLang="en-US" sz="2400" dirty="0"/>
              <a:t>的最小依赖集。</a:t>
            </a:r>
          </a:p>
          <a:p>
            <a:pPr algn="just" eaLnBrk="1" hangingPunct="1">
              <a:spcBef>
                <a:spcPct val="70000"/>
              </a:spcBef>
              <a:buFont typeface="Monotype Sorts" pitchFamily="2" charset="2"/>
              <a:buNone/>
            </a:pPr>
            <a:r>
              <a:rPr lang="zh-CN" altLang="en-US" sz="2400" dirty="0"/>
              <a:t>证  构造性证明，依据定义分三步对</a:t>
            </a:r>
            <a:r>
              <a:rPr lang="en-US" altLang="zh-CN" sz="2400" dirty="0"/>
              <a:t>F</a:t>
            </a:r>
            <a:r>
              <a:rPr lang="zh-CN" altLang="en-US" sz="2400" dirty="0"/>
              <a:t>进行“极小化处理”，找出</a:t>
            </a:r>
            <a:r>
              <a:rPr lang="en-US" altLang="zh-CN" sz="2400" dirty="0"/>
              <a:t>F</a:t>
            </a:r>
            <a:r>
              <a:rPr lang="zh-CN" altLang="en-US" sz="2400" dirty="0"/>
              <a:t>的一个最小依赖集。</a:t>
            </a:r>
          </a:p>
          <a:p>
            <a:pPr algn="just" eaLnBrk="1" hangingPunct="1">
              <a:buFont typeface="Monotype Sorts" pitchFamily="2" charset="2"/>
              <a:buNone/>
            </a:pPr>
            <a:r>
              <a:rPr lang="en-US" altLang="zh-CN" sz="2400" dirty="0"/>
              <a:t>(1)</a:t>
            </a:r>
            <a:r>
              <a:rPr lang="zh-CN" altLang="en-US" sz="2400" dirty="0"/>
              <a:t>逐一检查</a:t>
            </a:r>
            <a:r>
              <a:rPr lang="en-US" altLang="zh-CN" sz="2400" dirty="0"/>
              <a:t>F</a:t>
            </a:r>
            <a:r>
              <a:rPr lang="zh-CN" altLang="en-US" sz="2400" dirty="0"/>
              <a:t>中各函数依赖</a:t>
            </a:r>
            <a:r>
              <a:rPr lang="en-US" altLang="zh-CN" sz="2400" dirty="0" err="1"/>
              <a:t>FD</a:t>
            </a:r>
            <a:r>
              <a:rPr lang="en-US" altLang="zh-CN" sz="2400" baseline="-30000" dirty="0" err="1"/>
              <a:t>i</a:t>
            </a:r>
            <a:r>
              <a:rPr lang="zh-CN" altLang="en-US" sz="2400" dirty="0"/>
              <a:t>：</a:t>
            </a:r>
            <a:r>
              <a:rPr lang="en-US" altLang="zh-CN" sz="2400" dirty="0"/>
              <a:t>X→Y</a:t>
            </a:r>
            <a:r>
              <a:rPr lang="zh-CN" altLang="en-US" sz="2400" dirty="0"/>
              <a:t>，</a:t>
            </a:r>
          </a:p>
          <a:p>
            <a:pPr algn="just" eaLnBrk="1" hangingPunct="1">
              <a:buFont typeface="Monotype Sorts" pitchFamily="2" charset="2"/>
              <a:buNone/>
            </a:pPr>
            <a:r>
              <a:rPr lang="zh-CN" altLang="en-US" sz="2400" dirty="0"/>
              <a:t>    若</a:t>
            </a:r>
            <a:r>
              <a:rPr lang="en-US" altLang="zh-CN" sz="2400" dirty="0"/>
              <a:t>Y=A</a:t>
            </a:r>
            <a:r>
              <a:rPr lang="en-US" altLang="zh-CN" sz="2400" baseline="-30000" dirty="0"/>
              <a:t>1</a:t>
            </a:r>
            <a:r>
              <a:rPr lang="en-US" altLang="zh-CN" sz="2400" dirty="0"/>
              <a:t>A</a:t>
            </a:r>
            <a:r>
              <a:rPr lang="en-US" altLang="zh-CN" sz="2400" baseline="-30000" dirty="0"/>
              <a:t>2</a:t>
            </a:r>
            <a:r>
              <a:rPr lang="en-US" altLang="zh-CN" sz="2400" dirty="0"/>
              <a:t> …</a:t>
            </a:r>
            <a:r>
              <a:rPr lang="en-US" altLang="zh-CN" sz="2400" dirty="0" err="1"/>
              <a:t>A</a:t>
            </a:r>
            <a:r>
              <a:rPr lang="en-US" altLang="zh-CN" sz="2400" baseline="-30000" dirty="0" err="1"/>
              <a:t>k</a:t>
            </a:r>
            <a:r>
              <a:rPr lang="zh-CN" altLang="en-US" sz="2400" dirty="0"/>
              <a:t>，</a:t>
            </a:r>
            <a:r>
              <a:rPr lang="en-US" altLang="zh-CN" sz="2400" dirty="0"/>
              <a:t>k&gt;2</a:t>
            </a:r>
            <a:r>
              <a:rPr lang="zh-CN" altLang="en-US" sz="2400" dirty="0"/>
              <a:t>，</a:t>
            </a:r>
          </a:p>
          <a:p>
            <a:pPr algn="just" eaLnBrk="1" hangingPunct="1">
              <a:buFont typeface="Monotype Sorts" pitchFamily="2" charset="2"/>
              <a:buNone/>
            </a:pPr>
            <a:r>
              <a:rPr lang="zh-CN" altLang="en-US" sz="2400" dirty="0"/>
              <a:t>    则用</a:t>
            </a:r>
            <a:r>
              <a:rPr lang="en-US" altLang="zh-CN" sz="2400" dirty="0"/>
              <a:t>{</a:t>
            </a:r>
            <a:r>
              <a:rPr lang="en-US" altLang="zh-CN" sz="2400" dirty="0" err="1"/>
              <a:t>X→A</a:t>
            </a:r>
            <a:r>
              <a:rPr lang="en-US" altLang="zh-CN" sz="2400" baseline="-30000" dirty="0" err="1"/>
              <a:t>j</a:t>
            </a:r>
            <a:r>
              <a:rPr lang="en-US" altLang="zh-CN" sz="2400" baseline="-30000" dirty="0"/>
              <a:t> </a:t>
            </a:r>
            <a:r>
              <a:rPr lang="en-US" altLang="zh-CN" sz="2400" dirty="0"/>
              <a:t>|j=1</a:t>
            </a:r>
            <a:r>
              <a:rPr lang="zh-CN" altLang="en-US" sz="2400" dirty="0"/>
              <a:t>，</a:t>
            </a:r>
            <a:r>
              <a:rPr lang="en-US" altLang="zh-CN" sz="2400" dirty="0"/>
              <a:t>2</a:t>
            </a:r>
            <a:r>
              <a:rPr lang="zh-CN" altLang="en-US" sz="2400" dirty="0"/>
              <a:t>，</a:t>
            </a:r>
            <a:r>
              <a:rPr lang="en-US" altLang="zh-CN" sz="2400" dirty="0"/>
              <a:t>…</a:t>
            </a:r>
            <a:r>
              <a:rPr lang="zh-CN" altLang="en-US" sz="2400" dirty="0"/>
              <a:t>， </a:t>
            </a:r>
            <a:r>
              <a:rPr lang="en-US" altLang="zh-CN" sz="2400" dirty="0"/>
              <a:t>k}</a:t>
            </a:r>
            <a:r>
              <a:rPr lang="zh-CN" altLang="en-US" sz="2400" dirty="0"/>
              <a:t>来取代</a:t>
            </a:r>
            <a:r>
              <a:rPr lang="en-US" altLang="zh-CN" sz="2400" dirty="0"/>
              <a:t>X→Y</a:t>
            </a:r>
            <a:r>
              <a:rPr lang="zh-CN" altLang="en-US" sz="2400" dirty="0"/>
              <a:t>。</a:t>
            </a:r>
          </a:p>
          <a:p>
            <a:pPr lvl="3" algn="just" eaLnBrk="1" hangingPunct="1">
              <a:buFontTx/>
              <a:buNone/>
            </a:pPr>
            <a:r>
              <a:rPr lang="zh-CN" altLang="en-US" sz="2400" dirty="0"/>
              <a:t>    </a:t>
            </a:r>
          </a:p>
          <a:p>
            <a:pPr algn="just" eaLnBrk="1" hangingPunct="1">
              <a:buFont typeface="Monotype Sorts" pitchFamily="2" charset="2"/>
              <a:buNone/>
            </a:pPr>
            <a:r>
              <a:rPr lang="zh-CN" altLang="en-US" sz="2400" dirty="0"/>
              <a:t>    引理</a:t>
            </a:r>
            <a:r>
              <a:rPr lang="en-US" altLang="zh-CN" sz="2400" dirty="0"/>
              <a:t>6.1</a:t>
            </a:r>
            <a:r>
              <a:rPr lang="zh-CN" altLang="en-US" sz="2400" dirty="0"/>
              <a:t>保证了</a:t>
            </a:r>
            <a:r>
              <a:rPr lang="en-US" altLang="zh-CN" sz="2400" dirty="0"/>
              <a:t>F</a:t>
            </a:r>
            <a:r>
              <a:rPr lang="zh-CN" altLang="en-US" sz="2400" dirty="0"/>
              <a:t>变换前后的等价性。</a:t>
            </a:r>
          </a:p>
        </p:txBody>
      </p:sp>
    </p:spTree>
    <p:extLst>
      <p:ext uri="{BB962C8B-B14F-4D97-AF65-F5344CB8AC3E}">
        <p14:creationId xmlns:p14="http://schemas.microsoft.com/office/powerpoint/2010/main" val="1448951035"/>
      </p:ext>
    </p:extLst>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p:txBody>
          <a:bodyPr>
            <a:normAutofit/>
          </a:bodyPr>
          <a:lstStyle/>
          <a:p>
            <a:pPr eaLnBrk="1" hangingPunct="1"/>
            <a:r>
              <a:rPr lang="en-US" altLang="zh-CN" dirty="0"/>
              <a:t>7. </a:t>
            </a:r>
            <a:r>
              <a:rPr lang="zh-CN" altLang="en-US" dirty="0"/>
              <a:t>极小化过程</a:t>
            </a:r>
          </a:p>
        </p:txBody>
      </p:sp>
      <p:sp>
        <p:nvSpPr>
          <p:cNvPr id="163843" name="Rectangle 1027"/>
          <p:cNvSpPr>
            <a:spLocks noGrp="1" noChangeArrowheads="1"/>
          </p:cNvSpPr>
          <p:nvPr>
            <p:ph idx="1"/>
          </p:nvPr>
        </p:nvSpPr>
        <p:spPr>
          <a:xfrm>
            <a:off x="285720" y="823914"/>
            <a:ext cx="8401080" cy="3821906"/>
          </a:xfrm>
        </p:spPr>
        <p:txBody>
          <a:bodyPr/>
          <a:lstStyle/>
          <a:p>
            <a:pPr eaLnBrk="1" hangingPunct="1">
              <a:lnSpc>
                <a:spcPct val="130000"/>
              </a:lnSpc>
              <a:buFont typeface="Monotype Sorts" pitchFamily="2" charset="2"/>
              <a:buNone/>
            </a:pPr>
            <a:r>
              <a:rPr lang="en-US" altLang="zh-CN" sz="2800" dirty="0"/>
              <a:t>(2)</a:t>
            </a:r>
            <a:r>
              <a:rPr lang="zh-CN" altLang="en-US" sz="2800" dirty="0"/>
              <a:t>逐一检查</a:t>
            </a:r>
            <a:r>
              <a:rPr lang="en-US" altLang="zh-CN" sz="2800" dirty="0"/>
              <a:t>F</a:t>
            </a:r>
            <a:r>
              <a:rPr lang="zh-CN" altLang="en-US" sz="2800" dirty="0"/>
              <a:t>中各函数依赖</a:t>
            </a:r>
            <a:r>
              <a:rPr lang="en-US" altLang="zh-CN" sz="2800" dirty="0" err="1"/>
              <a:t>FD</a:t>
            </a:r>
            <a:r>
              <a:rPr lang="en-US" altLang="zh-CN" sz="2800" baseline="-30000" dirty="0" err="1"/>
              <a:t>i</a:t>
            </a:r>
            <a:r>
              <a:rPr lang="zh-CN" altLang="en-US" sz="2800" dirty="0"/>
              <a:t>：</a:t>
            </a:r>
            <a:r>
              <a:rPr lang="en-US" altLang="zh-CN" sz="2800" dirty="0"/>
              <a:t>X→A</a:t>
            </a:r>
            <a:r>
              <a:rPr lang="zh-CN" altLang="en-US" sz="2800" dirty="0"/>
              <a:t>，</a:t>
            </a:r>
          </a:p>
          <a:p>
            <a:pPr eaLnBrk="1" hangingPunct="1">
              <a:lnSpc>
                <a:spcPct val="130000"/>
              </a:lnSpc>
              <a:buFont typeface="Monotype Sorts" pitchFamily="2" charset="2"/>
              <a:buNone/>
            </a:pPr>
            <a:r>
              <a:rPr lang="zh-CN" altLang="en-US" sz="2800" dirty="0"/>
              <a:t>    令</a:t>
            </a:r>
            <a:r>
              <a:rPr lang="en-US" altLang="zh-CN" sz="2800" dirty="0"/>
              <a:t>G=F-{X→A}</a:t>
            </a:r>
            <a:r>
              <a:rPr lang="zh-CN" altLang="en-US" sz="2800" dirty="0"/>
              <a:t>，</a:t>
            </a:r>
          </a:p>
          <a:p>
            <a:pPr eaLnBrk="1" hangingPunct="1">
              <a:lnSpc>
                <a:spcPct val="130000"/>
              </a:lnSpc>
              <a:buFont typeface="Monotype Sorts" pitchFamily="2" charset="2"/>
              <a:buNone/>
            </a:pPr>
            <a:r>
              <a:rPr lang="zh-CN" altLang="en-US" sz="2800" dirty="0"/>
              <a:t>    若</a:t>
            </a:r>
            <a:r>
              <a:rPr lang="en-US" altLang="zh-CN" sz="2800" dirty="0"/>
              <a:t>A</a:t>
            </a:r>
            <a:r>
              <a:rPr lang="en-US" altLang="zh-CN" sz="2800" dirty="0">
                <a:sym typeface="Symbol" panose="05050102010706020507" pitchFamily="18" charset="2"/>
              </a:rPr>
              <a:t></a:t>
            </a:r>
            <a:r>
              <a:rPr lang="en-US" altLang="zh-CN" sz="2800" dirty="0"/>
              <a:t>X</a:t>
            </a:r>
            <a:r>
              <a:rPr lang="en-US" altLang="zh-CN" sz="2800" baseline="-30000" dirty="0"/>
              <a:t>G</a:t>
            </a:r>
            <a:r>
              <a:rPr lang="en-US" altLang="zh-CN" sz="2800" baseline="30000" dirty="0"/>
              <a:t>+</a:t>
            </a:r>
            <a:r>
              <a:rPr lang="zh-CN" altLang="en-US" sz="2800" dirty="0"/>
              <a:t>， 则从</a:t>
            </a:r>
            <a:r>
              <a:rPr lang="en-US" altLang="zh-CN" sz="2800" dirty="0"/>
              <a:t>F</a:t>
            </a:r>
            <a:r>
              <a:rPr lang="zh-CN" altLang="en-US" sz="2800" dirty="0"/>
              <a:t>中去掉此函数依赖。</a:t>
            </a:r>
          </a:p>
          <a:p>
            <a:pPr eaLnBrk="1" hangingPunct="1">
              <a:lnSpc>
                <a:spcPct val="130000"/>
              </a:lnSpc>
              <a:buFont typeface="Monotype Sorts" pitchFamily="2" charset="2"/>
              <a:buNone/>
            </a:pPr>
            <a:endParaRPr lang="zh-CN" altLang="en-US" sz="2800" dirty="0"/>
          </a:p>
          <a:p>
            <a:pPr eaLnBrk="1" hangingPunct="1">
              <a:lnSpc>
                <a:spcPct val="130000"/>
              </a:lnSpc>
              <a:buFont typeface="Monotype Sorts" pitchFamily="2" charset="2"/>
              <a:buNone/>
            </a:pPr>
            <a:r>
              <a:rPr lang="zh-CN" altLang="en-US" sz="2800" dirty="0"/>
              <a:t>    由于</a:t>
            </a:r>
            <a:r>
              <a:rPr lang="en-US" altLang="zh-CN" sz="2800" dirty="0"/>
              <a:t>F</a:t>
            </a:r>
            <a:r>
              <a:rPr lang="zh-CN" altLang="en-US" sz="2800" dirty="0"/>
              <a:t>与</a:t>
            </a:r>
            <a:r>
              <a:rPr lang="en-US" altLang="zh-CN" sz="2800" dirty="0"/>
              <a:t>G =F-{X→A}</a:t>
            </a:r>
            <a:r>
              <a:rPr lang="zh-CN" altLang="en-US" sz="2800" dirty="0"/>
              <a:t>等价的充要条件是</a:t>
            </a:r>
            <a:r>
              <a:rPr lang="en-US" altLang="zh-CN" sz="2800" dirty="0"/>
              <a:t>A</a:t>
            </a:r>
            <a:r>
              <a:rPr lang="en-US" altLang="zh-CN" sz="2800" dirty="0">
                <a:sym typeface="Symbol" panose="05050102010706020507" pitchFamily="18" charset="2"/>
              </a:rPr>
              <a:t></a:t>
            </a:r>
            <a:r>
              <a:rPr lang="en-US" altLang="zh-CN" sz="2800" dirty="0"/>
              <a:t>X</a:t>
            </a:r>
            <a:r>
              <a:rPr lang="en-US" altLang="zh-CN" sz="2800" baseline="-30000" dirty="0"/>
              <a:t>G</a:t>
            </a:r>
            <a:r>
              <a:rPr lang="en-US" altLang="zh-CN" sz="2800" baseline="30000" dirty="0"/>
              <a:t>+ </a:t>
            </a:r>
            <a:endParaRPr lang="en-US" altLang="zh-CN" sz="2800" dirty="0"/>
          </a:p>
          <a:p>
            <a:pPr eaLnBrk="1" hangingPunct="1">
              <a:lnSpc>
                <a:spcPct val="130000"/>
              </a:lnSpc>
              <a:buFont typeface="Monotype Sorts" pitchFamily="2" charset="2"/>
              <a:buNone/>
            </a:pPr>
            <a:r>
              <a:rPr lang="en-US" altLang="zh-CN" sz="2800" dirty="0"/>
              <a:t>    </a:t>
            </a:r>
            <a:r>
              <a:rPr lang="zh-CN" altLang="en-US" sz="2800" dirty="0"/>
              <a:t>因此</a:t>
            </a:r>
            <a:r>
              <a:rPr lang="en-US" altLang="zh-CN" sz="2800" dirty="0"/>
              <a:t>F</a:t>
            </a:r>
            <a:r>
              <a:rPr lang="zh-CN" altLang="en-US" sz="2800" dirty="0"/>
              <a:t>变换前后是等价的。</a:t>
            </a:r>
          </a:p>
        </p:txBody>
      </p:sp>
    </p:spTree>
    <p:extLst>
      <p:ext uri="{BB962C8B-B14F-4D97-AF65-F5344CB8AC3E}">
        <p14:creationId xmlns:p14="http://schemas.microsoft.com/office/powerpoint/2010/main" val="4272016360"/>
      </p:ext>
    </p:extLst>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p>
        </p:txBody>
      </p:sp>
      <p:sp>
        <p:nvSpPr>
          <p:cNvPr id="164867" name="Rectangle 3"/>
          <p:cNvSpPr>
            <a:spLocks noGrp="1" noChangeArrowheads="1"/>
          </p:cNvSpPr>
          <p:nvPr>
            <p:ph idx="1"/>
          </p:nvPr>
        </p:nvSpPr>
        <p:spPr>
          <a:xfrm>
            <a:off x="283066" y="823913"/>
            <a:ext cx="8401080" cy="3692053"/>
          </a:xfrm>
        </p:spPr>
        <p:txBody>
          <a:bodyPr/>
          <a:lstStyle/>
          <a:p>
            <a:pPr algn="just" eaLnBrk="1" hangingPunct="1">
              <a:buFont typeface="Monotype Sorts" pitchFamily="2" charset="2"/>
              <a:buNone/>
            </a:pPr>
            <a:r>
              <a:rPr lang="en-US" altLang="zh-CN" sz="2800" dirty="0"/>
              <a:t>(3)</a:t>
            </a:r>
            <a:r>
              <a:rPr lang="zh-CN" altLang="en-US" dirty="0"/>
              <a:t>逐一取出</a:t>
            </a:r>
            <a:r>
              <a:rPr lang="en-US" altLang="zh-CN" dirty="0"/>
              <a:t>F</a:t>
            </a:r>
            <a:r>
              <a:rPr lang="zh-CN" altLang="en-US" dirty="0"/>
              <a:t>中各函数依赖</a:t>
            </a:r>
            <a:r>
              <a:rPr lang="en-US" altLang="zh-CN" dirty="0" err="1"/>
              <a:t>FD</a:t>
            </a:r>
            <a:r>
              <a:rPr lang="en-US" altLang="zh-CN" baseline="-30000" dirty="0" err="1"/>
              <a:t>i</a:t>
            </a:r>
            <a:r>
              <a:rPr lang="zh-CN" altLang="en-US" dirty="0"/>
              <a:t>：</a:t>
            </a:r>
            <a:r>
              <a:rPr lang="en-US" altLang="zh-CN" dirty="0"/>
              <a:t>X→A</a:t>
            </a:r>
            <a:r>
              <a:rPr lang="zh-CN" altLang="en-US" dirty="0"/>
              <a:t>，</a:t>
            </a:r>
          </a:p>
          <a:p>
            <a:pPr algn="just" eaLnBrk="1" hangingPunct="1">
              <a:buFont typeface="Monotype Sorts" pitchFamily="2" charset="2"/>
              <a:buNone/>
            </a:pPr>
            <a:r>
              <a:rPr lang="zh-CN" altLang="en-US" dirty="0"/>
              <a:t>    设</a:t>
            </a:r>
            <a:r>
              <a:rPr lang="en-US" altLang="zh-CN" dirty="0"/>
              <a:t>X=B</a:t>
            </a:r>
            <a:r>
              <a:rPr lang="en-US" altLang="zh-CN" baseline="-30000" dirty="0"/>
              <a:t>1</a:t>
            </a:r>
            <a:r>
              <a:rPr lang="en-US" altLang="zh-CN" dirty="0"/>
              <a:t>B</a:t>
            </a:r>
            <a:r>
              <a:rPr lang="en-US" altLang="zh-CN" baseline="-30000" dirty="0"/>
              <a:t>2</a:t>
            </a:r>
            <a:r>
              <a:rPr lang="en-US" altLang="zh-CN" dirty="0"/>
              <a:t>…</a:t>
            </a:r>
            <a:r>
              <a:rPr lang="en-US" altLang="zh-CN" dirty="0" err="1"/>
              <a:t>B</a:t>
            </a:r>
            <a:r>
              <a:rPr lang="en-US" altLang="zh-CN" baseline="-30000" dirty="0" err="1"/>
              <a:t>m</a:t>
            </a:r>
            <a:r>
              <a:rPr lang="zh-CN" altLang="en-US" dirty="0"/>
              <a:t>，</a:t>
            </a:r>
          </a:p>
          <a:p>
            <a:pPr algn="just" eaLnBrk="1" hangingPunct="1">
              <a:buFont typeface="Monotype Sorts" pitchFamily="2" charset="2"/>
              <a:buNone/>
            </a:pPr>
            <a:r>
              <a:rPr lang="zh-CN" altLang="en-US" dirty="0"/>
              <a:t>    逐一考查</a:t>
            </a:r>
            <a:r>
              <a:rPr lang="en-US" altLang="zh-CN" dirty="0"/>
              <a:t>B</a:t>
            </a:r>
            <a:r>
              <a:rPr lang="en-US" altLang="zh-CN" baseline="-30000" dirty="0"/>
              <a:t>i </a:t>
            </a:r>
            <a:r>
              <a:rPr lang="zh-CN" altLang="en-US" dirty="0"/>
              <a:t>（</a:t>
            </a:r>
            <a:r>
              <a:rPr lang="en-US" altLang="zh-CN" dirty="0" err="1"/>
              <a:t>i</a:t>
            </a:r>
            <a:r>
              <a:rPr lang="en-US" altLang="zh-CN" dirty="0"/>
              <a:t>=l</a:t>
            </a:r>
            <a:r>
              <a:rPr lang="zh-CN" altLang="en-US" dirty="0"/>
              <a:t>，</a:t>
            </a:r>
            <a:r>
              <a:rPr lang="en-US" altLang="zh-CN" dirty="0"/>
              <a:t>2</a:t>
            </a:r>
            <a:r>
              <a:rPr lang="zh-CN" altLang="en-US" dirty="0"/>
              <a:t>，</a:t>
            </a:r>
            <a:r>
              <a:rPr lang="en-US" altLang="zh-CN" dirty="0"/>
              <a:t>…</a:t>
            </a:r>
            <a:r>
              <a:rPr lang="zh-CN" altLang="en-US" dirty="0"/>
              <a:t>，</a:t>
            </a:r>
            <a:r>
              <a:rPr lang="en-US" altLang="zh-CN" dirty="0"/>
              <a:t>m</a:t>
            </a:r>
            <a:r>
              <a:rPr lang="zh-CN" altLang="en-US" dirty="0"/>
              <a:t>），</a:t>
            </a:r>
          </a:p>
          <a:p>
            <a:pPr algn="just" eaLnBrk="1" hangingPunct="1">
              <a:buFont typeface="Monotype Sorts" pitchFamily="2" charset="2"/>
              <a:buNone/>
            </a:pPr>
            <a:r>
              <a:rPr lang="zh-CN" altLang="en-US" dirty="0"/>
              <a:t>    若</a:t>
            </a:r>
            <a:r>
              <a:rPr lang="en-US" altLang="zh-CN" dirty="0"/>
              <a:t>A </a:t>
            </a:r>
            <a:r>
              <a:rPr lang="en-US" altLang="zh-CN" dirty="0">
                <a:sym typeface="Symbol" panose="05050102010706020507" pitchFamily="18" charset="2"/>
              </a:rPr>
              <a:t></a:t>
            </a:r>
            <a:r>
              <a:rPr lang="zh-CN" altLang="en-US" dirty="0"/>
              <a:t>（</a:t>
            </a:r>
            <a:r>
              <a:rPr lang="en-US" altLang="zh-CN" dirty="0"/>
              <a:t>X-B</a:t>
            </a:r>
            <a:r>
              <a:rPr lang="en-US" altLang="zh-CN" baseline="-30000" dirty="0"/>
              <a:t>i </a:t>
            </a:r>
            <a:r>
              <a:rPr lang="zh-CN" altLang="en-US" dirty="0"/>
              <a:t>）</a:t>
            </a:r>
            <a:r>
              <a:rPr lang="en-US" altLang="zh-CN" baseline="-30000" dirty="0"/>
              <a:t>F</a:t>
            </a:r>
            <a:r>
              <a:rPr lang="en-US" altLang="zh-CN" baseline="30000" dirty="0"/>
              <a:t>+ </a:t>
            </a:r>
            <a:r>
              <a:rPr lang="zh-CN" altLang="en-US" dirty="0"/>
              <a:t>，</a:t>
            </a:r>
          </a:p>
          <a:p>
            <a:pPr algn="just" eaLnBrk="1" hangingPunct="1">
              <a:buFont typeface="Monotype Sorts" pitchFamily="2" charset="2"/>
              <a:buNone/>
            </a:pPr>
            <a:r>
              <a:rPr lang="zh-CN" altLang="en-US" dirty="0"/>
              <a:t>    则以</a:t>
            </a:r>
            <a:r>
              <a:rPr lang="en-US" altLang="zh-CN" dirty="0"/>
              <a:t>X-B</a:t>
            </a:r>
            <a:r>
              <a:rPr lang="en-US" altLang="zh-CN" baseline="-30000" dirty="0"/>
              <a:t>i </a:t>
            </a:r>
            <a:r>
              <a:rPr lang="zh-CN" altLang="en-US" dirty="0"/>
              <a:t>取代</a:t>
            </a:r>
            <a:r>
              <a:rPr lang="en-US" altLang="zh-CN" dirty="0"/>
              <a:t>X</a:t>
            </a:r>
            <a:r>
              <a:rPr lang="zh-CN" altLang="en-US" dirty="0"/>
              <a:t>。</a:t>
            </a:r>
          </a:p>
          <a:p>
            <a:pPr algn="just" eaLnBrk="1" hangingPunct="1">
              <a:buFont typeface="Monotype Sorts" pitchFamily="2" charset="2"/>
              <a:buNone/>
            </a:pPr>
            <a:r>
              <a:rPr lang="zh-CN" altLang="en-US" dirty="0"/>
              <a:t>  因为</a:t>
            </a:r>
            <a:r>
              <a:rPr lang="en-US" altLang="zh-CN" dirty="0"/>
              <a:t>F</a:t>
            </a:r>
            <a:r>
              <a:rPr lang="zh-CN" altLang="en-US" dirty="0"/>
              <a:t>与</a:t>
            </a:r>
            <a:r>
              <a:rPr lang="en-US" altLang="zh-CN" dirty="0"/>
              <a:t>F-{X→A}∪{Z→A}</a:t>
            </a:r>
            <a:r>
              <a:rPr lang="zh-CN" altLang="en-US" dirty="0"/>
              <a:t>等价的充要条件是</a:t>
            </a:r>
            <a:r>
              <a:rPr lang="en-US" altLang="zh-CN" dirty="0"/>
              <a:t>A</a:t>
            </a:r>
            <a:r>
              <a:rPr lang="en-US" altLang="zh-CN" dirty="0">
                <a:sym typeface="Symbol" panose="05050102010706020507" pitchFamily="18" charset="2"/>
              </a:rPr>
              <a:t></a:t>
            </a:r>
            <a:r>
              <a:rPr lang="en-US" altLang="zh-CN" dirty="0"/>
              <a:t>Z</a:t>
            </a:r>
            <a:r>
              <a:rPr lang="en-US" altLang="zh-CN" baseline="-30000" dirty="0"/>
              <a:t>F</a:t>
            </a:r>
            <a:r>
              <a:rPr lang="en-US" altLang="zh-CN" baseline="30000" dirty="0"/>
              <a:t>+ </a:t>
            </a:r>
            <a:r>
              <a:rPr lang="zh-CN" altLang="en-US" dirty="0"/>
              <a:t>，其中</a:t>
            </a:r>
            <a:r>
              <a:rPr lang="en-US" altLang="zh-CN" dirty="0"/>
              <a:t>Z=X-B</a:t>
            </a:r>
            <a:r>
              <a:rPr lang="en-US" altLang="zh-CN" baseline="-30000" dirty="0"/>
              <a:t>i </a:t>
            </a:r>
            <a:endParaRPr lang="en-US" altLang="zh-CN" dirty="0"/>
          </a:p>
          <a:p>
            <a:pPr eaLnBrk="1" hangingPunct="1">
              <a:buFont typeface="Monotype Sorts" pitchFamily="2" charset="2"/>
              <a:buNone/>
            </a:pPr>
            <a:r>
              <a:rPr lang="en-US" altLang="zh-CN" dirty="0"/>
              <a:t>    </a:t>
            </a:r>
            <a:r>
              <a:rPr lang="zh-CN" altLang="en-US" dirty="0"/>
              <a:t>因此</a:t>
            </a:r>
            <a:r>
              <a:rPr lang="en-US" altLang="zh-CN" dirty="0"/>
              <a:t>F</a:t>
            </a:r>
            <a:r>
              <a:rPr lang="zh-CN" altLang="en-US" dirty="0"/>
              <a:t>变换前后是等价的。</a:t>
            </a:r>
          </a:p>
        </p:txBody>
      </p:sp>
    </p:spTree>
    <p:extLst>
      <p:ext uri="{BB962C8B-B14F-4D97-AF65-F5344CB8AC3E}">
        <p14:creationId xmlns:p14="http://schemas.microsoft.com/office/powerpoint/2010/main" val="2017650825"/>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noChangeArrowheads="1"/>
          </p:cNvSpPr>
          <p:nvPr>
            <p:ph type="title"/>
          </p:nvPr>
        </p:nvSpPr>
        <p:spPr/>
        <p:txBody>
          <a:bodyPr>
            <a:normAutofit/>
          </a:bodyPr>
          <a:lstStyle/>
          <a:p>
            <a:pPr eaLnBrk="1" hangingPunct="1"/>
            <a:r>
              <a:rPr lang="en-US" altLang="zh-CN" dirty="0"/>
              <a:t>7. </a:t>
            </a:r>
            <a:r>
              <a:rPr lang="zh-CN" altLang="en-US" dirty="0"/>
              <a:t>极小化过程</a:t>
            </a:r>
          </a:p>
        </p:txBody>
      </p:sp>
      <p:sp>
        <p:nvSpPr>
          <p:cNvPr id="165891" name="Rectangle 1027"/>
          <p:cNvSpPr>
            <a:spLocks noGrp="1" noChangeArrowheads="1"/>
          </p:cNvSpPr>
          <p:nvPr>
            <p:ph idx="1"/>
          </p:nvPr>
        </p:nvSpPr>
        <p:spPr/>
        <p:txBody>
          <a:bodyPr/>
          <a:lstStyle/>
          <a:p>
            <a:pPr eaLnBrk="1" hangingPunct="1">
              <a:lnSpc>
                <a:spcPct val="150000"/>
              </a:lnSpc>
              <a:buFont typeface="Monotype Sorts" pitchFamily="2" charset="2"/>
              <a:buNone/>
            </a:pPr>
            <a:r>
              <a:rPr lang="en-US" altLang="zh-CN" sz="2800" dirty="0"/>
              <a:t>	</a:t>
            </a:r>
            <a:r>
              <a:rPr lang="zh-CN" altLang="en-US" sz="2800" dirty="0"/>
              <a:t>由定义，最后剩下的</a:t>
            </a:r>
            <a:r>
              <a:rPr lang="en-US" altLang="zh-CN" sz="2800" i="1" dirty="0"/>
              <a:t>F</a:t>
            </a:r>
            <a:r>
              <a:rPr lang="zh-CN" altLang="en-US" sz="2800" dirty="0"/>
              <a:t>就一定是极小依赖集。</a:t>
            </a:r>
          </a:p>
          <a:p>
            <a:pPr eaLnBrk="1" hangingPunct="1">
              <a:lnSpc>
                <a:spcPct val="150000"/>
              </a:lnSpc>
              <a:buFont typeface="Monotype Sorts" pitchFamily="2" charset="2"/>
              <a:buNone/>
            </a:pPr>
            <a:r>
              <a:rPr lang="zh-CN" altLang="en-US" sz="2800" dirty="0"/>
              <a:t>    因为对</a:t>
            </a:r>
            <a:r>
              <a:rPr lang="en-US" altLang="zh-CN" sz="2800" i="1" dirty="0"/>
              <a:t>F</a:t>
            </a:r>
            <a:r>
              <a:rPr lang="zh-CN" altLang="en-US" sz="2800" dirty="0"/>
              <a:t>的每一次“改造”都保证了改造前后的两个函数依赖集等价，因此剩下的</a:t>
            </a:r>
            <a:r>
              <a:rPr lang="en-US" altLang="zh-CN" sz="2800" i="1" dirty="0"/>
              <a:t>F</a:t>
            </a:r>
            <a:r>
              <a:rPr lang="zh-CN" altLang="en-US" sz="2800" dirty="0"/>
              <a:t>与原来的</a:t>
            </a:r>
            <a:r>
              <a:rPr lang="en-US" altLang="zh-CN" sz="2800" i="1" dirty="0"/>
              <a:t>F</a:t>
            </a:r>
            <a:r>
              <a:rPr lang="zh-CN" altLang="en-US" sz="2800" dirty="0"/>
              <a:t>等价。</a:t>
            </a:r>
          </a:p>
          <a:p>
            <a:pPr eaLnBrk="1" hangingPunct="1">
              <a:lnSpc>
                <a:spcPct val="150000"/>
              </a:lnSpc>
              <a:buFont typeface="Monotype Sorts" pitchFamily="2" charset="2"/>
              <a:buNone/>
            </a:pPr>
            <a:r>
              <a:rPr lang="zh-CN" altLang="en-US" sz="2800" dirty="0"/>
              <a:t>    证毕</a:t>
            </a:r>
          </a:p>
        </p:txBody>
      </p:sp>
    </p:spTree>
    <p:extLst>
      <p:ext uri="{BB962C8B-B14F-4D97-AF65-F5344CB8AC3E}">
        <p14:creationId xmlns:p14="http://schemas.microsoft.com/office/powerpoint/2010/main" val="1064216245"/>
      </p:ext>
    </p:extLst>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p>
        </p:txBody>
      </p:sp>
      <p:sp>
        <p:nvSpPr>
          <p:cNvPr id="166915" name="Rectangle 3"/>
          <p:cNvSpPr>
            <a:spLocks noGrp="1" noChangeArrowheads="1"/>
          </p:cNvSpPr>
          <p:nvPr>
            <p:ph idx="1"/>
          </p:nvPr>
        </p:nvSpPr>
        <p:spPr>
          <a:xfrm>
            <a:off x="285720" y="915566"/>
            <a:ext cx="8401080" cy="3730253"/>
          </a:xfrm>
        </p:spPr>
        <p:txBody>
          <a:bodyPr/>
          <a:lstStyle/>
          <a:p>
            <a:pPr algn="just" eaLnBrk="1" hangingPunct="1">
              <a:lnSpc>
                <a:spcPct val="150000"/>
              </a:lnSpc>
            </a:pPr>
            <a:r>
              <a:rPr lang="zh-CN" altLang="en-US" dirty="0"/>
              <a:t>定理</a:t>
            </a:r>
            <a:r>
              <a:rPr lang="en-US" altLang="zh-CN" dirty="0"/>
              <a:t>6.3</a:t>
            </a:r>
            <a:r>
              <a:rPr lang="zh-CN" altLang="en-US" dirty="0"/>
              <a:t>的证明过程</a:t>
            </a:r>
          </a:p>
          <a:p>
            <a:pPr lvl="1" algn="just" eaLnBrk="1" hangingPunct="1">
              <a:lnSpc>
                <a:spcPct val="150000"/>
              </a:lnSpc>
            </a:pPr>
            <a:r>
              <a:rPr lang="zh-CN" altLang="en-US" dirty="0"/>
              <a:t>是</a:t>
            </a:r>
            <a:r>
              <a:rPr lang="zh-CN" altLang="en-US" dirty="0">
                <a:solidFill>
                  <a:schemeClr val="accent2"/>
                </a:solidFill>
              </a:rPr>
              <a:t>求</a:t>
            </a:r>
            <a:r>
              <a:rPr lang="en-US" altLang="zh-CN" i="1" dirty="0">
                <a:solidFill>
                  <a:schemeClr val="accent2"/>
                </a:solidFill>
              </a:rPr>
              <a:t>F</a:t>
            </a:r>
            <a:r>
              <a:rPr lang="zh-CN" altLang="en-US" dirty="0">
                <a:solidFill>
                  <a:schemeClr val="accent2"/>
                </a:solidFill>
              </a:rPr>
              <a:t>极小依赖集</a:t>
            </a:r>
            <a:r>
              <a:rPr lang="zh-CN" altLang="en-US" dirty="0"/>
              <a:t>的过程</a:t>
            </a:r>
          </a:p>
          <a:p>
            <a:pPr lvl="1" algn="just" eaLnBrk="1" hangingPunct="1">
              <a:lnSpc>
                <a:spcPct val="150000"/>
              </a:lnSpc>
            </a:pPr>
            <a:r>
              <a:rPr lang="zh-CN" altLang="en-US" dirty="0"/>
              <a:t>也是检验</a:t>
            </a:r>
            <a:r>
              <a:rPr lang="en-US" altLang="zh-CN" i="1" dirty="0"/>
              <a:t>F</a:t>
            </a:r>
            <a:r>
              <a:rPr lang="zh-CN" altLang="en-US" dirty="0"/>
              <a:t>是否为极小依赖集的一个算法</a:t>
            </a:r>
          </a:p>
          <a:p>
            <a:pPr lvl="2" eaLnBrk="1" hangingPunct="1">
              <a:lnSpc>
                <a:spcPct val="150000"/>
              </a:lnSpc>
              <a:buFont typeface="Wingdings" panose="05000000000000000000" pitchFamily="2" charset="2"/>
              <a:buChar char="l"/>
            </a:pPr>
            <a:r>
              <a:rPr lang="zh-CN" altLang="en-US" sz="2200" dirty="0"/>
              <a:t>若改造后的</a:t>
            </a:r>
            <a:r>
              <a:rPr lang="en-US" altLang="zh-CN" sz="2200" i="1" dirty="0"/>
              <a:t>F</a:t>
            </a:r>
            <a:r>
              <a:rPr lang="zh-CN" altLang="en-US" sz="2200" dirty="0"/>
              <a:t>与原来的</a:t>
            </a:r>
            <a:r>
              <a:rPr lang="en-US" altLang="zh-CN" sz="2200" i="1" dirty="0"/>
              <a:t>F</a:t>
            </a:r>
            <a:r>
              <a:rPr lang="zh-CN" altLang="en-US" sz="2200" dirty="0"/>
              <a:t>相同，说明</a:t>
            </a:r>
            <a:r>
              <a:rPr lang="en-US" altLang="zh-CN" sz="2200" i="1" dirty="0"/>
              <a:t>F</a:t>
            </a:r>
            <a:r>
              <a:rPr lang="zh-CN" altLang="en-US" sz="2200" dirty="0"/>
              <a:t>本身就是一个最小依赖集</a:t>
            </a:r>
          </a:p>
          <a:p>
            <a:pPr lvl="1" eaLnBrk="1" hangingPunct="1"/>
            <a:endParaRPr lang="en-US" altLang="zh-CN" dirty="0">
              <a:solidFill>
                <a:srgbClr val="C0C0C0"/>
              </a:solidFill>
            </a:endParaRPr>
          </a:p>
        </p:txBody>
      </p:sp>
    </p:spTree>
    <p:extLst>
      <p:ext uri="{BB962C8B-B14F-4D97-AF65-F5344CB8AC3E}">
        <p14:creationId xmlns:p14="http://schemas.microsoft.com/office/powerpoint/2010/main" val="3868752146"/>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a:t>求最小函数依赖集</a:t>
            </a:r>
          </a:p>
        </p:txBody>
      </p:sp>
      <p:sp>
        <p:nvSpPr>
          <p:cNvPr id="167939" name="Rectangle 3"/>
          <p:cNvSpPr>
            <a:spLocks noGrp="1" noChangeArrowheads="1"/>
          </p:cNvSpPr>
          <p:nvPr>
            <p:ph idx="1"/>
          </p:nvPr>
        </p:nvSpPr>
        <p:spPr/>
        <p:txBody>
          <a:bodyPr/>
          <a:lstStyle/>
          <a:p>
            <a:pPr algn="just" eaLnBrk="1" hangingPunct="1">
              <a:buFont typeface="Monotype Sorts" pitchFamily="2" charset="2"/>
              <a:buNone/>
            </a:pPr>
            <a:r>
              <a:rPr lang="en-US" altLang="zh-CN" dirty="0"/>
              <a:t>[</a:t>
            </a:r>
            <a:r>
              <a:rPr lang="zh-CN" altLang="en-US" dirty="0">
                <a:ea typeface="黑体" panose="02010609060101010101" pitchFamily="49" charset="-122"/>
              </a:rPr>
              <a:t>例</a:t>
            </a:r>
            <a:r>
              <a:rPr lang="en-US" altLang="zh-CN" dirty="0">
                <a:ea typeface="黑体" panose="02010609060101010101" pitchFamily="49" charset="-122"/>
              </a:rPr>
              <a:t>6.1</a:t>
            </a:r>
            <a:r>
              <a:rPr lang="en-US" altLang="zh-CN" dirty="0"/>
              <a:t>3]  F = {A→B</a:t>
            </a:r>
            <a:r>
              <a:rPr lang="zh-CN" altLang="en-US" dirty="0"/>
              <a:t>，</a:t>
            </a:r>
            <a:r>
              <a:rPr lang="en-US" altLang="zh-CN" dirty="0"/>
              <a:t>B→A</a:t>
            </a:r>
            <a:r>
              <a:rPr lang="zh-CN" altLang="en-US" dirty="0"/>
              <a:t>，</a:t>
            </a:r>
            <a:r>
              <a:rPr lang="en-US" altLang="zh-CN" dirty="0"/>
              <a:t>B→C</a:t>
            </a:r>
            <a:r>
              <a:rPr lang="zh-CN" altLang="en-US" dirty="0"/>
              <a:t>，</a:t>
            </a:r>
          </a:p>
          <a:p>
            <a:pPr algn="just" eaLnBrk="1" hangingPunct="1">
              <a:buFont typeface="Monotype Sorts" pitchFamily="2" charset="2"/>
              <a:buNone/>
            </a:pPr>
            <a:r>
              <a:rPr lang="zh-CN" altLang="en-US" dirty="0"/>
              <a:t>                   </a:t>
            </a:r>
            <a:r>
              <a:rPr lang="en-US" altLang="zh-CN" dirty="0"/>
              <a:t>A→C</a:t>
            </a:r>
            <a:r>
              <a:rPr lang="zh-CN" altLang="en-US" dirty="0"/>
              <a:t>，</a:t>
            </a:r>
            <a:r>
              <a:rPr lang="en-US" altLang="zh-CN" dirty="0"/>
              <a:t>C→A}</a:t>
            </a:r>
          </a:p>
          <a:p>
            <a:pPr algn="just" eaLnBrk="1" hangingPunct="1">
              <a:buFont typeface="Monotype Sorts" pitchFamily="2" charset="2"/>
              <a:buNone/>
            </a:pPr>
            <a:r>
              <a:rPr lang="en-US" altLang="zh-CN" dirty="0"/>
              <a:t>    </a:t>
            </a:r>
          </a:p>
          <a:p>
            <a:pPr algn="just" eaLnBrk="1" hangingPunct="1">
              <a:buFont typeface="Monotype Sorts" pitchFamily="2" charset="2"/>
              <a:buNone/>
            </a:pPr>
            <a:r>
              <a:rPr lang="en-US" altLang="zh-CN" dirty="0"/>
              <a:t>       F</a:t>
            </a:r>
            <a:r>
              <a:rPr lang="zh-CN" altLang="en-US" dirty="0"/>
              <a:t>的最小依赖集：</a:t>
            </a:r>
          </a:p>
          <a:p>
            <a:pPr algn="just" eaLnBrk="1" hangingPunct="1">
              <a:buFont typeface="Monotype Sorts" pitchFamily="2" charset="2"/>
              <a:buNone/>
            </a:pPr>
            <a:r>
              <a:rPr lang="zh-CN" altLang="en-US" dirty="0"/>
              <a:t>          </a:t>
            </a:r>
            <a:r>
              <a:rPr lang="en-US" altLang="zh-CN" dirty="0"/>
              <a:t>F</a:t>
            </a:r>
            <a:r>
              <a:rPr lang="en-US" altLang="zh-CN" baseline="-30000" dirty="0"/>
              <a:t>m1</a:t>
            </a:r>
            <a:r>
              <a:rPr lang="en-US" altLang="zh-CN" dirty="0"/>
              <a:t>= {A→B</a:t>
            </a:r>
            <a:r>
              <a:rPr lang="zh-CN" altLang="en-US" dirty="0"/>
              <a:t>，</a:t>
            </a:r>
            <a:r>
              <a:rPr lang="en-US" altLang="zh-CN" dirty="0"/>
              <a:t>B→C</a:t>
            </a:r>
            <a:r>
              <a:rPr lang="zh-CN" altLang="en-US" dirty="0"/>
              <a:t>，</a:t>
            </a:r>
            <a:r>
              <a:rPr lang="en-US" altLang="zh-CN" dirty="0"/>
              <a:t>C→A}  </a:t>
            </a:r>
          </a:p>
        </p:txBody>
      </p:sp>
    </p:spTree>
    <p:extLst>
      <p:ext uri="{BB962C8B-B14F-4D97-AF65-F5344CB8AC3E}">
        <p14:creationId xmlns:p14="http://schemas.microsoft.com/office/powerpoint/2010/main" val="960749305"/>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2. </a:t>
            </a:r>
            <a:r>
              <a:rPr lang="zh-CN" altLang="en-US" dirty="0"/>
              <a:t>什么是数据依赖</a:t>
            </a:r>
          </a:p>
        </p:txBody>
      </p:sp>
      <p:sp>
        <p:nvSpPr>
          <p:cNvPr id="19459" name="Rectangle 3"/>
          <p:cNvSpPr>
            <a:spLocks noGrp="1" noChangeArrowheads="1"/>
          </p:cNvSpPr>
          <p:nvPr>
            <p:ph idx="1"/>
          </p:nvPr>
        </p:nvSpPr>
        <p:spPr>
          <a:xfrm>
            <a:off x="142844" y="714362"/>
            <a:ext cx="8401080" cy="3640931"/>
          </a:xfrm>
        </p:spPr>
        <p:txBody>
          <a:bodyPr/>
          <a:lstStyle/>
          <a:p>
            <a:pPr>
              <a:buNone/>
            </a:pPr>
            <a:r>
              <a:rPr lang="en-US" altLang="zh-CN" sz="1800" dirty="0">
                <a:solidFill>
                  <a:srgbClr val="FF0000"/>
                </a:solidFill>
              </a:rPr>
              <a:t>1.  </a:t>
            </a:r>
            <a:r>
              <a:rPr lang="zh-CN" altLang="en-US" sz="1800" dirty="0">
                <a:solidFill>
                  <a:srgbClr val="FF0000"/>
                </a:solidFill>
              </a:rPr>
              <a:t>什么是数据依赖</a:t>
            </a:r>
          </a:p>
          <a:p>
            <a:pPr lvl="1"/>
            <a:r>
              <a:rPr lang="zh-CN" altLang="en-US" sz="1800" dirty="0"/>
              <a:t>属性值间的相互关联，通过属性间值的相等与否来描述</a:t>
            </a:r>
            <a:endParaRPr lang="en-US" altLang="zh-CN" sz="1800" dirty="0"/>
          </a:p>
          <a:p>
            <a:pPr lvl="1"/>
            <a:r>
              <a:rPr lang="zh-CN" altLang="en-US" sz="1800" dirty="0"/>
              <a:t>体现了数据之间的相互关联，是现实世界属性间相互关联的抽象</a:t>
            </a:r>
          </a:p>
          <a:p>
            <a:pPr lvl="1"/>
            <a:r>
              <a:rPr lang="zh-CN" altLang="en-US" sz="1800" dirty="0">
                <a:solidFill>
                  <a:srgbClr val="FF0000"/>
                </a:solidFill>
              </a:rPr>
              <a:t>是数据内在的性质，是语义的体现         </a:t>
            </a:r>
          </a:p>
          <a:p>
            <a:pPr lvl="1"/>
            <a:r>
              <a:rPr lang="zh-CN" altLang="en-US" sz="1800" dirty="0"/>
              <a:t>数据库模式设计的关键</a:t>
            </a:r>
            <a:endParaRPr lang="en-US" altLang="zh-CN" sz="1800" dirty="0"/>
          </a:p>
          <a:p>
            <a:pPr>
              <a:buNone/>
            </a:pPr>
            <a:r>
              <a:rPr lang="en-US" altLang="zh-CN" sz="1800" dirty="0">
                <a:solidFill>
                  <a:srgbClr val="FF0000"/>
                </a:solidFill>
              </a:rPr>
              <a:t>2.  </a:t>
            </a:r>
            <a:r>
              <a:rPr lang="zh-CN" altLang="en-US" sz="1800" dirty="0">
                <a:solidFill>
                  <a:srgbClr val="FF0000"/>
                </a:solidFill>
              </a:rPr>
              <a:t>数据依赖的主要类型</a:t>
            </a:r>
          </a:p>
          <a:p>
            <a:pPr lvl="1"/>
            <a:r>
              <a:rPr lang="zh-CN" altLang="en-US" sz="1800" dirty="0"/>
              <a:t>函数依赖</a:t>
            </a:r>
            <a:r>
              <a:rPr lang="en-US" altLang="zh-CN" sz="1800" dirty="0"/>
              <a:t>(functional dependency</a:t>
            </a:r>
            <a:r>
              <a:rPr lang="zh-CN" altLang="en-US" sz="1800" dirty="0"/>
              <a:t>，简记为</a:t>
            </a:r>
            <a:r>
              <a:rPr lang="en-US" altLang="zh-CN" sz="1800" dirty="0"/>
              <a:t>FD)</a:t>
            </a:r>
            <a:endParaRPr lang="zh-CN" altLang="en-US" sz="1800" dirty="0"/>
          </a:p>
          <a:p>
            <a:pPr lvl="1"/>
            <a:r>
              <a:rPr lang="zh-CN" altLang="en-US" sz="1800" dirty="0"/>
              <a:t>多值依赖</a:t>
            </a:r>
            <a:r>
              <a:rPr lang="en-US" altLang="zh-CN" sz="1800" dirty="0"/>
              <a:t>(multivalued dependency</a:t>
            </a:r>
            <a:r>
              <a:rPr lang="zh-CN" altLang="en-US" sz="1800" dirty="0"/>
              <a:t>，简记为</a:t>
            </a:r>
            <a:r>
              <a:rPr lang="en-US" altLang="zh-CN" sz="1800" dirty="0"/>
              <a:t>MVD)</a:t>
            </a:r>
            <a:endParaRPr lang="zh-CN" altLang="en-US" sz="1800" dirty="0"/>
          </a:p>
          <a:p>
            <a:pPr lvl="1"/>
            <a:r>
              <a:rPr lang="zh-CN" altLang="en-US" sz="1800" dirty="0"/>
              <a:t>连接依赖</a:t>
            </a:r>
            <a:r>
              <a:rPr lang="en-US" altLang="zh-CN" sz="1800" dirty="0"/>
              <a:t>… …</a:t>
            </a:r>
          </a:p>
          <a:p>
            <a:pPr>
              <a:buNone/>
            </a:pPr>
            <a:r>
              <a:rPr lang="en-US" altLang="zh-CN" sz="1800" dirty="0">
                <a:solidFill>
                  <a:srgbClr val="FF0000"/>
                </a:solidFill>
              </a:rPr>
              <a:t>3. </a:t>
            </a:r>
            <a:r>
              <a:rPr lang="zh-CN" altLang="en-US" sz="1800" dirty="0">
                <a:solidFill>
                  <a:srgbClr val="FF0000"/>
                </a:solidFill>
              </a:rPr>
              <a:t>数据依赖对关系模式的影响</a:t>
            </a:r>
            <a:endParaRPr lang="en-US" altLang="zh-CN" sz="1800" dirty="0">
              <a:solidFill>
                <a:srgbClr val="FF0000"/>
              </a:solidFill>
            </a:endParaRPr>
          </a:p>
          <a:p>
            <a:pPr lvl="1"/>
            <a:r>
              <a:rPr lang="zh-CN" altLang="en-US" sz="1800" dirty="0"/>
              <a:t>不合适的数据依赖，造成插入异常、删除异常、更新异常和数据冗余问题</a:t>
            </a:r>
          </a:p>
          <a:p>
            <a:pPr lvl="1"/>
            <a:endParaRPr lang="zh-CN" altLang="en-US" sz="1600" dirty="0"/>
          </a:p>
        </p:txBody>
      </p:sp>
    </p:spTree>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a:t>求最小函数依赖集</a:t>
            </a:r>
          </a:p>
        </p:txBody>
      </p:sp>
      <p:sp>
        <p:nvSpPr>
          <p:cNvPr id="168963" name="Rectangle 3"/>
          <p:cNvSpPr>
            <a:spLocks noGrp="1" noChangeArrowheads="1"/>
          </p:cNvSpPr>
          <p:nvPr>
            <p:ph idx="1"/>
          </p:nvPr>
        </p:nvSpPr>
        <p:spPr/>
        <p:txBody>
          <a:bodyPr/>
          <a:lstStyle/>
          <a:p>
            <a:pPr eaLnBrk="1" hangingPunct="1">
              <a:lnSpc>
                <a:spcPct val="160000"/>
              </a:lnSpc>
            </a:pPr>
            <a:r>
              <a:rPr lang="en-US" altLang="zh-CN" i="1" dirty="0"/>
              <a:t>F</a:t>
            </a:r>
            <a:r>
              <a:rPr lang="zh-CN" altLang="en-US" dirty="0"/>
              <a:t>的最小依赖集</a:t>
            </a:r>
            <a:r>
              <a:rPr lang="en-US" altLang="zh-CN" i="1" dirty="0" err="1"/>
              <a:t>F</a:t>
            </a:r>
            <a:r>
              <a:rPr lang="en-US" altLang="zh-CN" i="1" baseline="-30000" dirty="0" err="1"/>
              <a:t>m</a:t>
            </a:r>
            <a:r>
              <a:rPr lang="zh-CN" altLang="en-US" dirty="0"/>
              <a:t>不一定是唯一的，它与对各函数依赖</a:t>
            </a:r>
            <a:r>
              <a:rPr lang="en-US" altLang="zh-CN" i="1" dirty="0" err="1"/>
              <a:t>FD</a:t>
            </a:r>
            <a:r>
              <a:rPr lang="en-US" altLang="zh-CN" i="1" baseline="-30000" dirty="0" err="1"/>
              <a:t>i</a:t>
            </a:r>
            <a:r>
              <a:rPr lang="en-US" altLang="zh-CN" dirty="0"/>
              <a:t> </a:t>
            </a:r>
            <a:r>
              <a:rPr lang="zh-CN" altLang="en-US" dirty="0"/>
              <a:t>及</a:t>
            </a:r>
            <a:r>
              <a:rPr lang="en-US" altLang="zh-CN" i="1" dirty="0"/>
              <a:t>X</a:t>
            </a:r>
            <a:r>
              <a:rPr lang="en-US" altLang="zh-CN" dirty="0"/>
              <a:t>→</a:t>
            </a:r>
            <a:r>
              <a:rPr lang="en-US" altLang="zh-CN" i="1" dirty="0"/>
              <a:t>A</a:t>
            </a:r>
            <a:r>
              <a:rPr lang="zh-CN" altLang="en-US" dirty="0"/>
              <a:t>中</a:t>
            </a:r>
            <a:r>
              <a:rPr lang="en-US" altLang="zh-CN" i="1" dirty="0"/>
              <a:t>X</a:t>
            </a:r>
            <a:r>
              <a:rPr lang="zh-CN" altLang="en-US" dirty="0"/>
              <a:t>各属性的处置顺序有关</a:t>
            </a:r>
            <a:r>
              <a:rPr lang="zh-CN" altLang="en-US" sz="3600" dirty="0"/>
              <a:t>。 </a:t>
            </a:r>
          </a:p>
        </p:txBody>
      </p:sp>
    </p:spTree>
    <p:extLst>
      <p:ext uri="{BB962C8B-B14F-4D97-AF65-F5344CB8AC3E}">
        <p14:creationId xmlns:p14="http://schemas.microsoft.com/office/powerpoint/2010/main" val="4059562224"/>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p:txBody>
          <a:bodyPr/>
          <a:lstStyle/>
          <a:p>
            <a:pPr eaLnBrk="1" hangingPunct="1"/>
            <a:r>
              <a:rPr lang="zh-CN" altLang="en-US"/>
              <a:t>极小化过程</a:t>
            </a:r>
          </a:p>
        </p:txBody>
      </p:sp>
      <p:sp>
        <p:nvSpPr>
          <p:cNvPr id="169987" name="Rectangle 1027"/>
          <p:cNvSpPr>
            <a:spLocks noGrp="1" noChangeArrowheads="1"/>
          </p:cNvSpPr>
          <p:nvPr>
            <p:ph idx="1"/>
          </p:nvPr>
        </p:nvSpPr>
        <p:spPr/>
        <p:txBody>
          <a:bodyPr/>
          <a:lstStyle/>
          <a:p>
            <a:pPr algn="just" eaLnBrk="1" hangingPunct="1">
              <a:buFont typeface="Monotype Sorts" pitchFamily="2" charset="2"/>
              <a:buNone/>
            </a:pPr>
            <a:r>
              <a:rPr lang="en-US" altLang="zh-CN" dirty="0"/>
              <a:t>[</a:t>
            </a:r>
            <a:r>
              <a:rPr lang="zh-CN" altLang="en-US" dirty="0">
                <a:ea typeface="黑体" panose="02010609060101010101" pitchFamily="49" charset="-122"/>
              </a:rPr>
              <a:t>例</a:t>
            </a:r>
            <a:r>
              <a:rPr lang="en-US" altLang="zh-CN" dirty="0">
                <a:ea typeface="黑体" panose="02010609060101010101" pitchFamily="49" charset="-122"/>
              </a:rPr>
              <a:t>6.1</a:t>
            </a:r>
            <a:r>
              <a:rPr lang="en-US" altLang="zh-CN" dirty="0"/>
              <a:t>3] </a:t>
            </a:r>
            <a:r>
              <a:rPr lang="zh-CN" altLang="en-US" dirty="0"/>
              <a:t>（续）</a:t>
            </a:r>
          </a:p>
          <a:p>
            <a:pPr algn="just" eaLnBrk="1" hangingPunct="1">
              <a:buFont typeface="Monotype Sorts" pitchFamily="2" charset="2"/>
              <a:buNone/>
            </a:pPr>
            <a:r>
              <a:rPr lang="zh-CN" altLang="en-US" dirty="0"/>
              <a:t>           </a:t>
            </a:r>
            <a:r>
              <a:rPr lang="en-US" altLang="zh-CN" dirty="0"/>
              <a:t>F = {A→B</a:t>
            </a:r>
            <a:r>
              <a:rPr lang="zh-CN" altLang="en-US" dirty="0"/>
              <a:t>，</a:t>
            </a:r>
            <a:r>
              <a:rPr lang="en-US" altLang="zh-CN" dirty="0"/>
              <a:t>B→A</a:t>
            </a:r>
            <a:r>
              <a:rPr lang="zh-CN" altLang="en-US" dirty="0"/>
              <a:t>，</a:t>
            </a:r>
            <a:r>
              <a:rPr lang="en-US" altLang="zh-CN" dirty="0"/>
              <a:t>B→C</a:t>
            </a:r>
            <a:r>
              <a:rPr lang="zh-CN" altLang="en-US" dirty="0"/>
              <a:t>，</a:t>
            </a:r>
          </a:p>
          <a:p>
            <a:pPr algn="just" eaLnBrk="1" hangingPunct="1">
              <a:buFont typeface="Monotype Sorts" pitchFamily="2" charset="2"/>
              <a:buNone/>
            </a:pPr>
            <a:r>
              <a:rPr lang="zh-CN" altLang="en-US" dirty="0"/>
              <a:t>                   </a:t>
            </a:r>
            <a:r>
              <a:rPr lang="en-US" altLang="zh-CN" dirty="0"/>
              <a:t>A→C</a:t>
            </a:r>
            <a:r>
              <a:rPr lang="zh-CN" altLang="en-US" dirty="0"/>
              <a:t>，</a:t>
            </a:r>
            <a:r>
              <a:rPr lang="en-US" altLang="zh-CN" dirty="0"/>
              <a:t>C→A}</a:t>
            </a:r>
          </a:p>
          <a:p>
            <a:pPr algn="just" eaLnBrk="1" hangingPunct="1">
              <a:buFont typeface="Monotype Sorts" pitchFamily="2" charset="2"/>
              <a:buNone/>
            </a:pPr>
            <a:r>
              <a:rPr lang="en-US" altLang="zh-CN" dirty="0"/>
              <a:t>    </a:t>
            </a:r>
          </a:p>
          <a:p>
            <a:pPr algn="just" eaLnBrk="1" hangingPunct="1">
              <a:buFont typeface="Monotype Sorts" pitchFamily="2" charset="2"/>
              <a:buNone/>
            </a:pPr>
            <a:r>
              <a:rPr lang="en-US" altLang="zh-CN" dirty="0"/>
              <a:t>   F</a:t>
            </a:r>
            <a:r>
              <a:rPr lang="en-US" altLang="zh-CN" baseline="-30000" dirty="0"/>
              <a:t>m1</a:t>
            </a:r>
            <a:r>
              <a:rPr lang="zh-CN" altLang="en-US" dirty="0"/>
              <a:t>、</a:t>
            </a:r>
            <a:r>
              <a:rPr lang="en-US" altLang="zh-CN" dirty="0"/>
              <a:t>F</a:t>
            </a:r>
            <a:r>
              <a:rPr lang="en-US" altLang="zh-CN" baseline="-30000" dirty="0"/>
              <a:t>m2</a:t>
            </a:r>
            <a:r>
              <a:rPr lang="zh-CN" altLang="en-US" dirty="0"/>
              <a:t>都是</a:t>
            </a:r>
            <a:r>
              <a:rPr lang="en-US" altLang="zh-CN" dirty="0"/>
              <a:t>F</a:t>
            </a:r>
            <a:r>
              <a:rPr lang="zh-CN" altLang="en-US" dirty="0"/>
              <a:t>的最小依赖集：</a:t>
            </a:r>
          </a:p>
          <a:p>
            <a:pPr algn="just" eaLnBrk="1" hangingPunct="1">
              <a:buFont typeface="Monotype Sorts" pitchFamily="2" charset="2"/>
              <a:buNone/>
            </a:pPr>
            <a:r>
              <a:rPr lang="zh-CN" altLang="en-US" dirty="0"/>
              <a:t>          </a:t>
            </a:r>
            <a:r>
              <a:rPr lang="en-US" altLang="zh-CN" dirty="0"/>
              <a:t>F</a:t>
            </a:r>
            <a:r>
              <a:rPr lang="en-US" altLang="zh-CN" baseline="-30000" dirty="0"/>
              <a:t>m1</a:t>
            </a:r>
            <a:r>
              <a:rPr lang="en-US" altLang="zh-CN" dirty="0"/>
              <a:t>= {A→B</a:t>
            </a:r>
            <a:r>
              <a:rPr lang="zh-CN" altLang="en-US" dirty="0"/>
              <a:t>，</a:t>
            </a:r>
            <a:r>
              <a:rPr lang="en-US" altLang="zh-CN" dirty="0"/>
              <a:t>B→C</a:t>
            </a:r>
            <a:r>
              <a:rPr lang="zh-CN" altLang="en-US" dirty="0"/>
              <a:t>，</a:t>
            </a:r>
            <a:r>
              <a:rPr lang="en-US" altLang="zh-CN" dirty="0"/>
              <a:t>C→A}  </a:t>
            </a:r>
          </a:p>
          <a:p>
            <a:pPr eaLnBrk="1" hangingPunct="1">
              <a:buFont typeface="Monotype Sorts" pitchFamily="2" charset="2"/>
              <a:buNone/>
            </a:pPr>
            <a:r>
              <a:rPr lang="en-US" altLang="zh-CN" dirty="0"/>
              <a:t>          F</a:t>
            </a:r>
            <a:r>
              <a:rPr lang="en-US" altLang="zh-CN" baseline="-30000" dirty="0"/>
              <a:t>m2</a:t>
            </a:r>
            <a:r>
              <a:rPr lang="en-US" altLang="zh-CN" dirty="0"/>
              <a:t>= {A→B</a:t>
            </a:r>
            <a:r>
              <a:rPr lang="zh-CN" altLang="en-US" dirty="0"/>
              <a:t>，</a:t>
            </a:r>
            <a:r>
              <a:rPr lang="en-US" altLang="zh-CN" dirty="0"/>
              <a:t>B→A</a:t>
            </a:r>
            <a:r>
              <a:rPr lang="zh-CN" altLang="en-US" dirty="0"/>
              <a:t>，</a:t>
            </a:r>
            <a:r>
              <a:rPr lang="en-US" altLang="zh-CN" dirty="0"/>
              <a:t>A→C</a:t>
            </a:r>
            <a:r>
              <a:rPr lang="zh-CN" altLang="en-US" dirty="0"/>
              <a:t>，</a:t>
            </a:r>
            <a:r>
              <a:rPr lang="en-US" altLang="zh-CN" dirty="0"/>
              <a:t>C→A} </a:t>
            </a:r>
          </a:p>
        </p:txBody>
      </p:sp>
    </p:spTree>
    <p:extLst>
      <p:ext uri="{BB962C8B-B14F-4D97-AF65-F5344CB8AC3E}">
        <p14:creationId xmlns:p14="http://schemas.microsoft.com/office/powerpoint/2010/main" val="3279086540"/>
      </p:ext>
    </p:extLst>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a:ea typeface="宋体" pitchFamily="2" charset="-122"/>
              </a:rPr>
              <a:t>例题</a:t>
            </a:r>
          </a:p>
        </p:txBody>
      </p:sp>
      <p:sp>
        <p:nvSpPr>
          <p:cNvPr id="4099" name="内容占位符 2"/>
          <p:cNvSpPr>
            <a:spLocks noGrp="1"/>
          </p:cNvSpPr>
          <p:nvPr>
            <p:ph idx="1"/>
          </p:nvPr>
        </p:nvSpPr>
        <p:spPr/>
        <p:txBody>
          <a:bodyPr/>
          <a:lstStyle/>
          <a:p>
            <a:r>
              <a:rPr lang="en-US" altLang="zh-CN" dirty="0">
                <a:ea typeface="宋体" pitchFamily="2" charset="-122"/>
              </a:rPr>
              <a:t>R(U, F)</a:t>
            </a:r>
            <a:r>
              <a:rPr lang="zh-CN" altLang="en-US" dirty="0">
                <a:ea typeface="宋体" pitchFamily="2" charset="-122"/>
              </a:rPr>
              <a:t>，</a:t>
            </a:r>
            <a:r>
              <a:rPr lang="en-US" altLang="zh-CN" dirty="0">
                <a:ea typeface="宋体" pitchFamily="2" charset="-122"/>
              </a:rPr>
              <a:t>U=ABCD, </a:t>
            </a:r>
          </a:p>
          <a:p>
            <a:r>
              <a:rPr lang="en-US" altLang="zh-CN" dirty="0">
                <a:ea typeface="宋体" pitchFamily="2" charset="-122"/>
              </a:rPr>
              <a:t>F={A→BD</a:t>
            </a:r>
            <a:r>
              <a:rPr lang="zh-CN" altLang="en-US" dirty="0">
                <a:ea typeface="宋体" pitchFamily="2" charset="-122"/>
              </a:rPr>
              <a:t>，</a:t>
            </a:r>
            <a:r>
              <a:rPr lang="en-US" altLang="zh-CN" dirty="0">
                <a:ea typeface="宋体" pitchFamily="2" charset="-122"/>
              </a:rPr>
              <a:t>AB →C</a:t>
            </a:r>
            <a:r>
              <a:rPr lang="zh-CN" altLang="en-US" dirty="0">
                <a:ea typeface="宋体" pitchFamily="2" charset="-122"/>
              </a:rPr>
              <a:t>，</a:t>
            </a:r>
            <a:r>
              <a:rPr lang="en-US" altLang="zh-CN" dirty="0">
                <a:ea typeface="宋体" pitchFamily="2" charset="-122"/>
              </a:rPr>
              <a:t>C →D}</a:t>
            </a:r>
            <a:r>
              <a:rPr lang="zh-CN" altLang="en-US" dirty="0">
                <a:ea typeface="宋体" pitchFamily="2" charset="-122"/>
              </a:rPr>
              <a:t>。求其最小函数依赖集</a:t>
            </a:r>
            <a:endParaRPr lang="en-US" altLang="zh-CN" dirty="0">
              <a:ea typeface="宋体" pitchFamily="2" charset="-122"/>
            </a:endParaRPr>
          </a:p>
          <a:p>
            <a:r>
              <a:rPr lang="zh-CN" altLang="en-US" dirty="0">
                <a:ea typeface="宋体" pitchFamily="2" charset="-122"/>
              </a:rPr>
              <a:t>解法步骤：</a:t>
            </a:r>
            <a:r>
              <a:rPr lang="en-US" altLang="zh-CN" dirty="0">
                <a:ea typeface="宋体" pitchFamily="2" charset="-122"/>
              </a:rPr>
              <a:t> </a:t>
            </a:r>
          </a:p>
          <a:p>
            <a:pPr lvl="1"/>
            <a:r>
              <a:rPr lang="en-US" altLang="zh-CN" dirty="0">
                <a:ea typeface="宋体" pitchFamily="2" charset="-122"/>
              </a:rPr>
              <a:t>1.</a:t>
            </a:r>
            <a:r>
              <a:rPr lang="zh-CN" altLang="en-US" dirty="0">
                <a:ea typeface="宋体" pitchFamily="2" charset="-122"/>
              </a:rPr>
              <a:t>将</a:t>
            </a:r>
            <a:r>
              <a:rPr lang="en-US" altLang="zh-CN" dirty="0">
                <a:ea typeface="宋体" pitchFamily="2" charset="-122"/>
              </a:rPr>
              <a:t>F</a:t>
            </a:r>
            <a:r>
              <a:rPr lang="zh-CN" altLang="en-US" dirty="0">
                <a:ea typeface="宋体" pitchFamily="2" charset="-122"/>
              </a:rPr>
              <a:t>中的所有依赖右边化为单一元素</a:t>
            </a:r>
            <a:endParaRPr lang="en-US" altLang="zh-CN" dirty="0">
              <a:ea typeface="宋体" pitchFamily="2" charset="-122"/>
            </a:endParaRPr>
          </a:p>
          <a:p>
            <a:pPr lvl="1"/>
            <a:r>
              <a:rPr lang="en-US" altLang="zh-CN" dirty="0">
                <a:ea typeface="宋体" pitchFamily="2" charset="-122"/>
              </a:rPr>
              <a:t>2.</a:t>
            </a:r>
            <a:r>
              <a:rPr lang="zh-CN" altLang="en-US" dirty="0">
                <a:ea typeface="宋体" pitchFamily="2" charset="-122"/>
              </a:rPr>
              <a:t>去掉</a:t>
            </a:r>
            <a:r>
              <a:rPr lang="en-US" altLang="zh-CN" dirty="0">
                <a:ea typeface="宋体" pitchFamily="2" charset="-122"/>
              </a:rPr>
              <a:t>F</a:t>
            </a:r>
            <a:r>
              <a:rPr lang="zh-CN" altLang="en-US" dirty="0">
                <a:ea typeface="宋体" pitchFamily="2" charset="-122"/>
              </a:rPr>
              <a:t>中的所有依赖左边的冗余属性</a:t>
            </a:r>
            <a:endParaRPr lang="en-US" altLang="zh-CN" dirty="0">
              <a:ea typeface="宋体" pitchFamily="2" charset="-122"/>
            </a:endParaRPr>
          </a:p>
          <a:p>
            <a:pPr lvl="1"/>
            <a:r>
              <a:rPr lang="en-US" altLang="zh-CN" dirty="0">
                <a:ea typeface="宋体" pitchFamily="2" charset="-122"/>
              </a:rPr>
              <a:t>3.</a:t>
            </a:r>
            <a:r>
              <a:rPr lang="zh-CN" altLang="en-US" dirty="0">
                <a:ea typeface="宋体" pitchFamily="2" charset="-122"/>
              </a:rPr>
              <a:t>去掉</a:t>
            </a:r>
            <a:r>
              <a:rPr lang="en-US" altLang="zh-CN" dirty="0">
                <a:ea typeface="宋体" pitchFamily="2" charset="-122"/>
              </a:rPr>
              <a:t>F</a:t>
            </a:r>
            <a:r>
              <a:rPr lang="zh-CN" altLang="en-US" dirty="0">
                <a:ea typeface="宋体" pitchFamily="2" charset="-122"/>
              </a:rPr>
              <a:t>中所有冗余依赖关系</a:t>
            </a:r>
          </a:p>
          <a:p>
            <a:endParaRPr lang="zh-CN" altLang="en-US" dirty="0">
              <a:ea typeface="宋体"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fade">
                                      <p:cBhvr>
                                        <p:cTn id="7" dur="500"/>
                                        <p:tgtEl>
                                          <p:spTgt spid="40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xEl>
                                              <p:pRg st="1" end="1"/>
                                            </p:txEl>
                                          </p:spTgt>
                                        </p:tgtEl>
                                        <p:attrNameLst>
                                          <p:attrName>style.visibility</p:attrName>
                                        </p:attrNameLst>
                                      </p:cBhvr>
                                      <p:to>
                                        <p:strVal val="visible"/>
                                      </p:to>
                                    </p:set>
                                    <p:animEffect transition="in" filter="fade">
                                      <p:cBhvr>
                                        <p:cTn id="10" dur="500"/>
                                        <p:tgtEl>
                                          <p:spTgt spid="409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fade">
                                      <p:cBhvr>
                                        <p:cTn id="13" dur="500"/>
                                        <p:tgtEl>
                                          <p:spTgt spid="409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99">
                                            <p:txEl>
                                              <p:pRg st="3" end="3"/>
                                            </p:txEl>
                                          </p:spTgt>
                                        </p:tgtEl>
                                        <p:attrNameLst>
                                          <p:attrName>style.visibility</p:attrName>
                                        </p:attrNameLst>
                                      </p:cBhvr>
                                      <p:to>
                                        <p:strVal val="visible"/>
                                      </p:to>
                                    </p:set>
                                    <p:animEffect transition="in" filter="fade">
                                      <p:cBhvr>
                                        <p:cTn id="16" dur="500"/>
                                        <p:tgtEl>
                                          <p:spTgt spid="409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Effect transition="in" filter="fade">
                                      <p:cBhvr>
                                        <p:cTn id="19" dur="500"/>
                                        <p:tgtEl>
                                          <p:spTgt spid="40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099">
                                            <p:txEl>
                                              <p:pRg st="5" end="5"/>
                                            </p:txEl>
                                          </p:spTgt>
                                        </p:tgtEl>
                                        <p:attrNameLst>
                                          <p:attrName>style.visibility</p:attrName>
                                        </p:attrNameLst>
                                      </p:cBhvr>
                                      <p:to>
                                        <p:strVal val="visible"/>
                                      </p:to>
                                    </p:set>
                                    <p:animEffect transition="in" filter="fade">
                                      <p:cBhvr>
                                        <p:cTn id="22" dur="500"/>
                                        <p:tgtEl>
                                          <p:spTgt spid="4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zh-CN" altLang="en-US"/>
              <a:t>极小化过程</a:t>
            </a:r>
          </a:p>
        </p:txBody>
      </p:sp>
      <p:sp>
        <p:nvSpPr>
          <p:cNvPr id="171011" name="Rectangle 3"/>
          <p:cNvSpPr>
            <a:spLocks noGrp="1" noChangeArrowheads="1"/>
          </p:cNvSpPr>
          <p:nvPr>
            <p:ph idx="1"/>
          </p:nvPr>
        </p:nvSpPr>
        <p:spPr/>
        <p:txBody>
          <a:bodyPr/>
          <a:lstStyle/>
          <a:p>
            <a:pPr algn="just" eaLnBrk="1" hangingPunct="1">
              <a:lnSpc>
                <a:spcPct val="150000"/>
              </a:lnSpc>
            </a:pPr>
            <a:r>
              <a:rPr lang="zh-CN" altLang="en-US" dirty="0"/>
              <a:t>定理</a:t>
            </a:r>
            <a:r>
              <a:rPr lang="en-US" altLang="zh-CN" dirty="0"/>
              <a:t>6.3</a:t>
            </a:r>
            <a:r>
              <a:rPr lang="zh-CN" altLang="en-US" dirty="0"/>
              <a:t>的证明过程</a:t>
            </a:r>
          </a:p>
          <a:p>
            <a:pPr lvl="1" algn="just" eaLnBrk="1" hangingPunct="1">
              <a:lnSpc>
                <a:spcPct val="150000"/>
              </a:lnSpc>
            </a:pPr>
            <a:r>
              <a:rPr lang="zh-CN" altLang="en-US" dirty="0">
                <a:solidFill>
                  <a:schemeClr val="bg1">
                    <a:lumMod val="50000"/>
                  </a:schemeClr>
                </a:solidFill>
              </a:rPr>
              <a:t>是求</a:t>
            </a:r>
            <a:r>
              <a:rPr lang="en-US" altLang="zh-CN" i="1" dirty="0">
                <a:solidFill>
                  <a:schemeClr val="bg1">
                    <a:lumMod val="50000"/>
                  </a:schemeClr>
                </a:solidFill>
              </a:rPr>
              <a:t>F</a:t>
            </a:r>
            <a:r>
              <a:rPr lang="zh-CN" altLang="en-US" dirty="0">
                <a:solidFill>
                  <a:schemeClr val="bg1">
                    <a:lumMod val="50000"/>
                  </a:schemeClr>
                </a:solidFill>
              </a:rPr>
              <a:t>极小依赖集的过程</a:t>
            </a:r>
          </a:p>
          <a:p>
            <a:pPr lvl="1" algn="just" eaLnBrk="1" hangingPunct="1">
              <a:lnSpc>
                <a:spcPct val="150000"/>
              </a:lnSpc>
            </a:pPr>
            <a:r>
              <a:rPr lang="zh-CN" altLang="en-US" dirty="0"/>
              <a:t>也是</a:t>
            </a:r>
            <a:r>
              <a:rPr lang="zh-CN" altLang="en-US" dirty="0">
                <a:solidFill>
                  <a:schemeClr val="accent2"/>
                </a:solidFill>
              </a:rPr>
              <a:t>检验</a:t>
            </a:r>
            <a:r>
              <a:rPr lang="en-US" altLang="zh-CN" i="1" dirty="0">
                <a:solidFill>
                  <a:schemeClr val="accent2"/>
                </a:solidFill>
              </a:rPr>
              <a:t>F</a:t>
            </a:r>
            <a:r>
              <a:rPr lang="zh-CN" altLang="en-US" dirty="0">
                <a:solidFill>
                  <a:schemeClr val="accent2"/>
                </a:solidFill>
              </a:rPr>
              <a:t>是否为极小依赖集的一个算法</a:t>
            </a:r>
          </a:p>
          <a:p>
            <a:pPr lvl="2" eaLnBrk="1" hangingPunct="1">
              <a:lnSpc>
                <a:spcPct val="150000"/>
              </a:lnSpc>
            </a:pPr>
            <a:r>
              <a:rPr lang="zh-CN" altLang="en-US" sz="2800" dirty="0"/>
              <a:t>若改造后的</a:t>
            </a:r>
            <a:r>
              <a:rPr lang="en-US" altLang="zh-CN" sz="2800" i="1" dirty="0"/>
              <a:t>F</a:t>
            </a:r>
            <a:r>
              <a:rPr lang="zh-CN" altLang="en-US" sz="2800" dirty="0"/>
              <a:t>与原来的</a:t>
            </a:r>
            <a:r>
              <a:rPr lang="en-US" altLang="zh-CN" sz="2800" i="1" dirty="0"/>
              <a:t>F</a:t>
            </a:r>
            <a:r>
              <a:rPr lang="zh-CN" altLang="en-US" sz="2800" dirty="0"/>
              <a:t>相同，说明</a:t>
            </a:r>
            <a:r>
              <a:rPr lang="en-US" altLang="zh-CN" sz="2800" i="1" dirty="0"/>
              <a:t>F</a:t>
            </a:r>
            <a:r>
              <a:rPr lang="zh-CN" altLang="en-US" sz="2800" dirty="0"/>
              <a:t>本身就是一个最小依赖集</a:t>
            </a:r>
          </a:p>
          <a:p>
            <a:pPr lvl="1" eaLnBrk="1" hangingPunct="1"/>
            <a:endParaRPr lang="en-US" altLang="zh-CN" dirty="0"/>
          </a:p>
        </p:txBody>
      </p:sp>
    </p:spTree>
    <p:extLst>
      <p:ext uri="{BB962C8B-B14F-4D97-AF65-F5344CB8AC3E}">
        <p14:creationId xmlns:p14="http://schemas.microsoft.com/office/powerpoint/2010/main" val="3719083155"/>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a:t>思考题</a:t>
            </a:r>
          </a:p>
        </p:txBody>
      </p:sp>
      <p:sp>
        <p:nvSpPr>
          <p:cNvPr id="172035" name="Rectangle 3"/>
          <p:cNvSpPr>
            <a:spLocks noGrp="1" noChangeArrowheads="1"/>
          </p:cNvSpPr>
          <p:nvPr>
            <p:ph idx="1"/>
          </p:nvPr>
        </p:nvSpPr>
        <p:spPr/>
        <p:txBody>
          <a:bodyPr/>
          <a:lstStyle/>
          <a:p>
            <a:pPr marL="609600" indent="-609600" eaLnBrk="1" hangingPunct="1">
              <a:lnSpc>
                <a:spcPct val="80000"/>
              </a:lnSpc>
              <a:buFont typeface="Monotype Sorts" pitchFamily="2" charset="2"/>
              <a:buAutoNum type="arabicPeriod"/>
            </a:pPr>
            <a:r>
              <a:rPr lang="zh-CN" altLang="en-US" sz="2800" dirty="0"/>
              <a:t>已知：</a:t>
            </a:r>
            <a:r>
              <a:rPr lang="en-US" altLang="zh-CN" sz="2800" dirty="0"/>
              <a:t>F={X→YZ, Z→CW}</a:t>
            </a:r>
          </a:p>
          <a:p>
            <a:pPr marL="609600" indent="-609600" eaLnBrk="1" hangingPunct="1">
              <a:lnSpc>
                <a:spcPct val="80000"/>
              </a:lnSpc>
              <a:buFont typeface="Monotype Sorts" pitchFamily="2" charset="2"/>
              <a:buNone/>
            </a:pPr>
            <a:r>
              <a:rPr lang="en-US" altLang="zh-CN" sz="2800" dirty="0"/>
              <a:t>       </a:t>
            </a:r>
            <a:r>
              <a:rPr lang="zh-CN" altLang="en-US" sz="2800" dirty="0"/>
              <a:t>试证：</a:t>
            </a:r>
            <a:r>
              <a:rPr lang="en-US" altLang="zh-CN" sz="2800" dirty="0"/>
              <a:t>X→CWYZ</a:t>
            </a:r>
          </a:p>
          <a:p>
            <a:pPr marL="609600" indent="-609600" eaLnBrk="1" hangingPunct="1">
              <a:lnSpc>
                <a:spcPct val="80000"/>
              </a:lnSpc>
              <a:buFont typeface="Monotype Sorts" pitchFamily="2" charset="2"/>
              <a:buAutoNum type="arabicPeriod"/>
            </a:pPr>
            <a:endParaRPr lang="en-US" altLang="zh-CN" sz="2800" dirty="0"/>
          </a:p>
          <a:p>
            <a:pPr marL="609600" indent="-609600" eaLnBrk="1" hangingPunct="1">
              <a:lnSpc>
                <a:spcPct val="80000"/>
              </a:lnSpc>
              <a:buFont typeface="Monotype Sorts" pitchFamily="2" charset="2"/>
              <a:buAutoNum type="arabicPeriod" startAt="2"/>
            </a:pPr>
            <a:r>
              <a:rPr lang="zh-CN" altLang="en-US" sz="2800" dirty="0"/>
              <a:t>已知</a:t>
            </a:r>
            <a:r>
              <a:rPr lang="en-US" altLang="zh-CN" sz="2800" dirty="0"/>
              <a:t>:  F={X→YZ, Z→CW, W→V, S→T}</a:t>
            </a:r>
          </a:p>
          <a:p>
            <a:pPr marL="609600" indent="-609600" eaLnBrk="1" hangingPunct="1">
              <a:lnSpc>
                <a:spcPct val="80000"/>
              </a:lnSpc>
              <a:buFont typeface="Monotype Sorts" pitchFamily="2" charset="2"/>
              <a:buNone/>
            </a:pPr>
            <a:r>
              <a:rPr lang="en-US" altLang="zh-CN" sz="2800" dirty="0"/>
              <a:t>       </a:t>
            </a:r>
            <a:r>
              <a:rPr lang="zh-CN" altLang="en-US" sz="2800" dirty="0"/>
              <a:t>求</a:t>
            </a:r>
            <a:r>
              <a:rPr lang="en-US" altLang="zh-CN" sz="2800" dirty="0"/>
              <a:t>:  X</a:t>
            </a:r>
            <a:r>
              <a:rPr lang="en-US" altLang="zh-CN" sz="2800" baseline="-25000" dirty="0"/>
              <a:t>F</a:t>
            </a:r>
            <a:r>
              <a:rPr lang="en-US" altLang="zh-CN" sz="2800" baseline="30000" dirty="0"/>
              <a:t>+</a:t>
            </a:r>
          </a:p>
          <a:p>
            <a:pPr marL="609600" indent="-609600" eaLnBrk="1" hangingPunct="1">
              <a:lnSpc>
                <a:spcPct val="80000"/>
              </a:lnSpc>
              <a:buFont typeface="Monotype Sorts" pitchFamily="2" charset="2"/>
              <a:buAutoNum type="arabicPeriod" startAt="2"/>
            </a:pPr>
            <a:endParaRPr lang="en-US" altLang="zh-CN" sz="2800" dirty="0"/>
          </a:p>
          <a:p>
            <a:pPr marL="609600" indent="-609600" eaLnBrk="1" hangingPunct="1">
              <a:lnSpc>
                <a:spcPct val="80000"/>
              </a:lnSpc>
              <a:buFont typeface="Monotype Sorts" pitchFamily="2" charset="2"/>
              <a:buNone/>
            </a:pPr>
            <a:endParaRPr lang="en-US" altLang="zh-CN" sz="2800" dirty="0"/>
          </a:p>
          <a:p>
            <a:pPr marL="609600" indent="-609600" eaLnBrk="1" hangingPunct="1">
              <a:lnSpc>
                <a:spcPct val="80000"/>
              </a:lnSpc>
              <a:buFont typeface="Monotype Sorts" pitchFamily="2" charset="2"/>
              <a:buNone/>
            </a:pPr>
            <a:r>
              <a:rPr lang="en-US" altLang="zh-CN" sz="2800" dirty="0"/>
              <a:t>       </a:t>
            </a:r>
          </a:p>
          <a:p>
            <a:pPr marL="609600" indent="-609600" eaLnBrk="1" hangingPunct="1">
              <a:lnSpc>
                <a:spcPct val="80000"/>
              </a:lnSpc>
              <a:buFont typeface="Monotype Sorts" pitchFamily="2" charset="2"/>
              <a:buNone/>
            </a:pPr>
            <a:r>
              <a:rPr lang="en-US" altLang="zh-CN" sz="2800" dirty="0"/>
              <a:t> </a:t>
            </a:r>
          </a:p>
          <a:p>
            <a:pPr marL="609600" indent="-609600" eaLnBrk="1" hangingPunct="1">
              <a:lnSpc>
                <a:spcPct val="80000"/>
              </a:lnSpc>
              <a:buFont typeface="Monotype Sorts" pitchFamily="2" charset="2"/>
              <a:buNone/>
            </a:pPr>
            <a:endParaRPr lang="en-US" altLang="zh-CN" sz="2800" dirty="0"/>
          </a:p>
        </p:txBody>
      </p:sp>
    </p:spTree>
    <p:extLst>
      <p:ext uri="{BB962C8B-B14F-4D97-AF65-F5344CB8AC3E}">
        <p14:creationId xmlns:p14="http://schemas.microsoft.com/office/powerpoint/2010/main" val="1706184837"/>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p>
        </p:txBody>
      </p:sp>
      <p:sp>
        <p:nvSpPr>
          <p:cNvPr id="14339" name="Rectangle 3"/>
          <p:cNvSpPr>
            <a:spLocks noGrp="1" noChangeArrowheads="1"/>
          </p:cNvSpPr>
          <p:nvPr>
            <p:ph idx="1"/>
          </p:nvPr>
        </p:nvSpPr>
        <p:spPr>
          <a:xfrm>
            <a:off x="683568" y="1004888"/>
            <a:ext cx="8003232" cy="3640931"/>
          </a:xfrm>
        </p:spPr>
        <p:txBody>
          <a:bodyPr/>
          <a:lstStyle/>
          <a:p>
            <a:r>
              <a:rPr lang="en-US" altLang="zh-CN" dirty="0"/>
              <a:t>6.1 </a:t>
            </a:r>
            <a:r>
              <a:rPr lang="zh-CN" altLang="en-US" dirty="0"/>
              <a:t>问题的提出</a:t>
            </a:r>
          </a:p>
          <a:p>
            <a:r>
              <a:rPr lang="en-US" altLang="zh-CN" dirty="0"/>
              <a:t>6.2 </a:t>
            </a:r>
            <a:r>
              <a:rPr lang="zh-CN" altLang="en-US" dirty="0"/>
              <a:t>规范化</a:t>
            </a:r>
          </a:p>
          <a:p>
            <a:r>
              <a:rPr lang="en-US" altLang="zh-CN" dirty="0"/>
              <a:t>6.3 </a:t>
            </a:r>
            <a:r>
              <a:rPr lang="zh-CN" altLang="en-US" dirty="0"/>
              <a:t>数据依赖的公理系统</a:t>
            </a:r>
          </a:p>
          <a:p>
            <a:r>
              <a:rPr lang="en-US" altLang="zh-CN" dirty="0">
                <a:solidFill>
                  <a:srgbClr val="C00000"/>
                </a:solidFill>
              </a:rPr>
              <a:t>6.4 </a:t>
            </a:r>
            <a:r>
              <a:rPr lang="zh-CN" altLang="en-US" dirty="0">
                <a:solidFill>
                  <a:srgbClr val="C00000"/>
                </a:solidFill>
              </a:rPr>
              <a:t>保持函数依赖的模式分解</a:t>
            </a:r>
            <a:endParaRPr lang="en-US" altLang="zh-CN" dirty="0">
              <a:solidFill>
                <a:srgbClr val="C00000"/>
              </a:solidFill>
            </a:endParaRPr>
          </a:p>
          <a:p>
            <a:r>
              <a:rPr lang="zh-CN" altLang="en-US" sz="2800" dirty="0"/>
              <a:t>*</a:t>
            </a:r>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a:p>
            <a:endParaRPr lang="zh-CN" altLang="en-US" dirty="0">
              <a:solidFill>
                <a:srgbClr val="C00000"/>
              </a:solidFill>
            </a:endParaRPr>
          </a:p>
        </p:txBody>
      </p:sp>
    </p:spTree>
    <p:extLst>
      <p:ext uri="{BB962C8B-B14F-4D97-AF65-F5344CB8AC3E}">
        <p14:creationId xmlns:p14="http://schemas.microsoft.com/office/powerpoint/2010/main" val="3156856007"/>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zh-CN" altLang="en-US" dirty="0"/>
              <a:t>保持函数依赖的模式分解</a:t>
            </a:r>
          </a:p>
        </p:txBody>
      </p:sp>
      <p:sp>
        <p:nvSpPr>
          <p:cNvPr id="175107" name="Rectangle 3"/>
          <p:cNvSpPr>
            <a:spLocks noGrp="1" noChangeArrowheads="1"/>
          </p:cNvSpPr>
          <p:nvPr>
            <p:ph idx="1"/>
          </p:nvPr>
        </p:nvSpPr>
        <p:spPr/>
        <p:txBody>
          <a:bodyPr/>
          <a:lstStyle/>
          <a:p>
            <a:pPr eaLnBrk="1" hangingPunct="1"/>
            <a:r>
              <a:rPr lang="zh-CN" altLang="en-US" dirty="0"/>
              <a:t>关系模式的规范化过程是通过对关系模式的分解来实现的</a:t>
            </a:r>
          </a:p>
          <a:p>
            <a:pPr lvl="1" eaLnBrk="1" hangingPunct="1"/>
            <a:r>
              <a:rPr lang="zh-CN" altLang="en-US" dirty="0"/>
              <a:t>把低一级的关系模式分解为若干个高一级的关系模式的方法并不是唯一的</a:t>
            </a:r>
          </a:p>
          <a:p>
            <a:pPr lvl="1" eaLnBrk="1" hangingPunct="1"/>
            <a:r>
              <a:rPr lang="zh-CN" altLang="en-US" dirty="0"/>
              <a:t>在这些分解方法中，只有能够保证分解后的关系模式与原关系模式等价的方法才有意义</a:t>
            </a:r>
          </a:p>
        </p:txBody>
      </p:sp>
    </p:spTree>
    <p:extLst>
      <p:ext uri="{BB962C8B-B14F-4D97-AF65-F5344CB8AC3E}">
        <p14:creationId xmlns:p14="http://schemas.microsoft.com/office/powerpoint/2010/main" val="488382204"/>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mc:AlternateContent xmlns:mc="http://schemas.openxmlformats.org/markup-compatibility/2006" xmlns:a14="http://schemas.microsoft.com/office/drawing/2010/main">
        <mc:Choice Requires="a14">
          <p:sp>
            <p:nvSpPr>
              <p:cNvPr id="176131" name="Rectangle 3"/>
              <p:cNvSpPr>
                <a:spLocks noGrp="1" noChangeArrowheads="1"/>
              </p:cNvSpPr>
              <p:nvPr>
                <p:ph idx="1"/>
              </p:nvPr>
            </p:nvSpPr>
            <p:spPr>
              <a:xfrm>
                <a:off x="393700" y="850223"/>
                <a:ext cx="8229600" cy="3469493"/>
              </a:xfrm>
            </p:spPr>
            <p:txBody>
              <a:bodyPr/>
              <a:lstStyle/>
              <a:p>
                <a:pPr eaLnBrk="1" hangingPunct="1">
                  <a:lnSpc>
                    <a:spcPct val="135000"/>
                  </a:lnSpc>
                </a:pPr>
                <a:r>
                  <a:rPr lang="zh-CN" altLang="en-US" sz="2800" b="1" dirty="0">
                    <a:latin typeface="Arial" panose="020B0604020202020204" pitchFamily="34" charset="0"/>
                    <a:ea typeface="宋体" panose="02010600030101010101" pitchFamily="2" charset="-122"/>
                  </a:rPr>
                  <a:t>定义</a:t>
                </a:r>
                <a:r>
                  <a:rPr lang="en-US" altLang="zh-CN" sz="2800" b="1" dirty="0">
                    <a:latin typeface="Arial" panose="020B0604020202020204" pitchFamily="34" charset="0"/>
                    <a:ea typeface="宋体" panose="02010600030101010101" pitchFamily="2" charset="-122"/>
                  </a:rPr>
                  <a:t>6.16</a:t>
                </a:r>
                <a:r>
                  <a:rPr lang="zh-CN" altLang="en-US" sz="2800" b="1" dirty="0">
                    <a:latin typeface="Arial" panose="020B0604020202020204" pitchFamily="34" charset="0"/>
                    <a:ea typeface="宋体" panose="02010600030101010101" pitchFamily="2" charset="-122"/>
                  </a:rPr>
                  <a:t> 关系模式</a:t>
                </a:r>
                <a:r>
                  <a:rPr lang="en-US" altLang="zh-CN" sz="2800" b="1" dirty="0">
                    <a:latin typeface="Arial" panose="020B0604020202020204" pitchFamily="34" charset="0"/>
                    <a:ea typeface="宋体" panose="02010600030101010101" pitchFamily="2" charset="-122"/>
                  </a:rPr>
                  <a:t>R(U,F)</a:t>
                </a:r>
                <a:r>
                  <a:rPr lang="zh-CN" altLang="en-US" sz="2800" b="1" dirty="0">
                    <a:latin typeface="Arial" panose="020B0604020202020204" pitchFamily="34" charset="0"/>
                    <a:ea typeface="宋体" panose="02010600030101010101" pitchFamily="2" charset="-122"/>
                  </a:rPr>
                  <a:t>的一个分解是指 </a:t>
                </a:r>
                <a:endParaRPr lang="en-US" altLang="zh-CN" sz="2800" b="1" dirty="0">
                  <a:latin typeface="Arial" panose="020B0604020202020204" pitchFamily="34" charset="0"/>
                  <a:ea typeface="宋体" panose="02010600030101010101" pitchFamily="2" charset="-122"/>
                </a:endParaRPr>
              </a:p>
              <a:p>
                <a:pPr marL="0" indent="0" eaLnBrk="1" hangingPunct="1">
                  <a:lnSpc>
                    <a:spcPct val="135000"/>
                  </a:lnSpc>
                  <a:buNone/>
                </a:pPr>
                <a:r>
                  <a:rPr lang="en-US" altLang="zh-CN" i="0" dirty="0">
                    <a:solidFill>
                      <a:srgbClr val="333333"/>
                    </a:solidFill>
                    <a:effectLst/>
                    <a:latin typeface="Helvetica Neue" panose="02000503000000020004" pitchFamily="2" charset="0"/>
                  </a:rPr>
                  <a:t>      </a:t>
                </a:r>
                <a:r>
                  <a:rPr lang="el-GR" altLang="zh-CN" i="0" dirty="0">
                    <a:solidFill>
                      <a:srgbClr val="333333"/>
                    </a:solidFill>
                    <a:effectLst/>
                    <a:latin typeface="Helvetica Neue" panose="02000503000000020004" pitchFamily="2" charset="0"/>
                  </a:rPr>
                  <a:t>ρ</a:t>
                </a:r>
                <a:r>
                  <a:rPr lang="en-US" altLang="zh-CN" i="0" dirty="0">
                    <a:solidFill>
                      <a:srgbClr val="333333"/>
                    </a:solidFill>
                    <a:effectLst/>
                    <a:latin typeface="Helvetica Neue" panose="02000503000000020004" pitchFamily="2" charset="0"/>
                  </a:rPr>
                  <a:t> = </a:t>
                </a:r>
                <a:r>
                  <a:rPr lang="en-US" altLang="zh-CN" dirty="0">
                    <a:solidFill>
                      <a:srgbClr val="333333"/>
                    </a:solidFill>
                    <a:latin typeface="Helvetica Neue" panose="02000503000000020004" pitchFamily="2" charset="0"/>
                  </a:rPr>
                  <a:t>{ </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 (U</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n</a:t>
                </a:r>
                <a:r>
                  <a:rPr lang="en-US" altLang="zh-CN" sz="2800" b="1" dirty="0">
                    <a:latin typeface="Arial" panose="020B0604020202020204" pitchFamily="34" charset="0"/>
                    <a:ea typeface="宋体" panose="02010600030101010101" pitchFamily="2" charset="-122"/>
                  </a:rPr>
                  <a:t> (</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n</a:t>
                </a:r>
                <a:r>
                  <a:rPr lang="en-US" altLang="zh-CN" sz="2800" b="1" dirty="0" err="1">
                    <a:latin typeface="Arial" panose="020B0604020202020204" pitchFamily="34" charset="0"/>
                    <a:ea typeface="宋体" panose="02010600030101010101" pitchFamily="2" charset="-122"/>
                  </a:rPr>
                  <a:t>,F</a:t>
                </a:r>
                <a:r>
                  <a:rPr lang="en-US" altLang="zh-CN" sz="2800" b="1" baseline="-25000" dirty="0" err="1">
                    <a:latin typeface="Arial" panose="020B0604020202020204" pitchFamily="34" charset="0"/>
                    <a:ea typeface="宋体" panose="02010600030101010101" pitchFamily="2" charset="-122"/>
                  </a:rPr>
                  <a:t>n</a:t>
                </a:r>
                <a:r>
                  <a:rPr lang="en-US" altLang="zh-CN" sz="2800" b="1" dirty="0">
                    <a:latin typeface="Arial" panose="020B0604020202020204" pitchFamily="34" charset="0"/>
                    <a:ea typeface="宋体" panose="02010600030101010101" pitchFamily="2" charset="-122"/>
                  </a:rPr>
                  <a:t>)}</a:t>
                </a:r>
              </a:p>
              <a:p>
                <a:pPr marL="0" indent="0" eaLnBrk="1" hangingPunct="1">
                  <a:lnSpc>
                    <a:spcPct val="135000"/>
                  </a:lnSpc>
                  <a:buNone/>
                </a:pPr>
                <a:r>
                  <a:rPr lang="zh-CN" altLang="en-US" sz="2800" b="1" dirty="0">
                    <a:latin typeface="Arial" panose="020B0604020202020204" pitchFamily="34" charset="0"/>
                    <a:ea typeface="宋体" panose="02010600030101010101" pitchFamily="2" charset="-122"/>
                  </a:rPr>
                  <a:t>（其中</a:t>
                </a:r>
                <a:r>
                  <a:rPr lang="en-US" altLang="zh-CN" sz="2800" b="1" dirty="0">
                    <a:latin typeface="Arial" panose="020B0604020202020204" pitchFamily="34" charset="0"/>
                    <a:ea typeface="宋体" panose="02010600030101010101" pitchFamily="2" charset="-122"/>
                  </a:rPr>
                  <a:t>U= </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dirty="0">
                    <a:latin typeface="Arial" panose="020B0604020202020204" pitchFamily="34" charset="0"/>
                    <a:ea typeface="宋体" panose="02010600030101010101" pitchFamily="2" charset="-122"/>
                  </a:rPr>
                  <a:t> U</a:t>
                </a:r>
                <a:r>
                  <a:rPr lang="en-US" altLang="zh-CN" baseline="-25000" dirty="0">
                    <a:latin typeface="Arial" panose="020B0604020202020204" pitchFamily="34" charset="0"/>
                    <a:ea typeface="宋体" panose="02010600030101010101" pitchFamily="2" charset="-122"/>
                  </a:rPr>
                  <a:t>i</a:t>
                </a:r>
                <a:r>
                  <a:rPr lang="en-US" altLang="zh-CN"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并且没有</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i</a:t>
                </a:r>
                <a:r>
                  <a:rPr lang="en-US" altLang="zh-CN" sz="2800" b="1" dirty="0">
                    <a:latin typeface="Arial" panose="020B0604020202020204" pitchFamily="34" charset="0"/>
                    <a:ea typeface="宋体" panose="02010600030101010101" pitchFamily="2" charset="-122"/>
                  </a:rPr>
                  <a:t> </a:t>
                </a:r>
                <a:r>
                  <a:rPr lang="en-US" altLang="zh-CN" sz="2800" b="1" dirty="0">
                    <a:latin typeface="Arial" panose="020B0604020202020204" pitchFamily="34" charset="0"/>
                    <a:ea typeface="宋体" panose="02010600030101010101" pitchFamily="2" charset="-122"/>
                    <a:sym typeface="Symbol" panose="05050102010706020507" pitchFamily="18" charset="2"/>
                  </a:rPr>
                  <a:t></a:t>
                </a:r>
                <a:r>
                  <a:rPr lang="en-US" altLang="zh-CN" sz="2800" b="1" dirty="0">
                    <a:latin typeface="Arial" panose="020B0604020202020204" pitchFamily="34" charset="0"/>
                    <a:ea typeface="宋体" panose="02010600030101010101" pitchFamily="2" charset="-122"/>
                  </a:rPr>
                  <a:t> </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j</a:t>
                </a:r>
                <a:r>
                  <a:rPr lang="zh-CN" altLang="en-US" sz="2800" b="1"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Arial" panose="020B0604020202020204" pitchFamily="34" charset="0"/>
                    <a:ea typeface="宋体" panose="02010600030101010101" pitchFamily="2" charset="-122"/>
                  </a:rPr>
                  <a:t> </a:t>
                </a:r>
                <a:r>
                  <a:rPr lang="zh-CN" altLang="en-US" i="0" dirty="0">
                    <a:solidFill>
                      <a:srgbClr val="222222"/>
                    </a:solidFill>
                    <a:effectLst/>
                    <a:latin typeface="Arial" panose="020B0604020202020204" pitchFamily="34" charset="0"/>
                  </a:rPr>
                  <a:t>≤</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i</a:t>
                </a:r>
                <a:r>
                  <a:rPr lang="en-US" altLang="zh-CN" i="0" dirty="0">
                    <a:solidFill>
                      <a:srgbClr val="222222"/>
                    </a:solidFill>
                    <a:effectLst/>
                    <a:latin typeface="Arial" panose="020B0604020202020204" pitchFamily="34" charset="0"/>
                  </a:rPr>
                  <a:t> </a:t>
                </a:r>
                <a:r>
                  <a:rPr lang="zh-CN" altLang="en-US" i="0" dirty="0">
                    <a:solidFill>
                      <a:srgbClr val="333333"/>
                    </a:solidFill>
                    <a:effectLst/>
                    <a:latin typeface="Arial" panose="020B0604020202020204" pitchFamily="34" charset="0"/>
                  </a:rPr>
                  <a:t>≠</a:t>
                </a:r>
                <a:r>
                  <a:rPr lang="en-US" altLang="zh-CN" i="0" dirty="0">
                    <a:solidFill>
                      <a:srgbClr val="333333"/>
                    </a:solidFill>
                    <a:effectLst/>
                    <a:latin typeface="Arial" panose="020B0604020202020204" pitchFamily="34" charset="0"/>
                  </a:rPr>
                  <a:t> j </a:t>
                </a:r>
                <a:r>
                  <a:rPr lang="zh-CN" altLang="en-US" i="0" dirty="0">
                    <a:solidFill>
                      <a:srgbClr val="222222"/>
                    </a:solidFill>
                    <a:effectLst/>
                    <a:latin typeface="Arial" panose="020B0604020202020204" pitchFamily="34" charset="0"/>
                  </a:rPr>
                  <a:t>≤</a:t>
                </a:r>
                <a:r>
                  <a:rPr lang="en-US" altLang="zh-CN" dirty="0">
                    <a:solidFill>
                      <a:srgbClr val="222222"/>
                    </a:solidFill>
                    <a:latin typeface="Arial" panose="020B0604020202020204" pitchFamily="34" charset="0"/>
                  </a:rPr>
                  <a:t> n,</a:t>
                </a:r>
                <a:r>
                  <a:rPr lang="en-US" altLang="zh-CN" b="0" i="0" dirty="0">
                    <a:solidFill>
                      <a:srgbClr val="222222"/>
                    </a:solidFill>
                    <a:effectLst/>
                    <a:latin typeface="Arial" panose="020B0604020202020204" pitchFamily="34" charset="0"/>
                  </a:rPr>
                  <a:t> </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i</a:t>
                </a:r>
                <a:r>
                  <a:rPr lang="zh-CN" altLang="en-US" sz="2800" b="1" dirty="0">
                    <a:latin typeface="Arial" panose="020B0604020202020204" pitchFamily="34" charset="0"/>
                    <a:ea typeface="宋体" panose="02010600030101010101" pitchFamily="2" charset="-122"/>
                  </a:rPr>
                  <a:t>为</a:t>
                </a:r>
                <a:r>
                  <a:rPr lang="zh-CN" altLang="en-US" dirty="0">
                    <a:latin typeface="Arial" panose="020B0604020202020204" pitchFamily="34" charset="0"/>
                    <a:ea typeface="宋体" panose="02010600030101010101" pitchFamily="2" charset="-122"/>
                  </a:rPr>
                  <a:t>是</a:t>
                </a:r>
                <a:r>
                  <a:rPr lang="en-US" altLang="zh-CN" sz="2800" b="1" dirty="0">
                    <a:latin typeface="Arial" panose="020B0604020202020204" pitchFamily="34" charset="0"/>
                    <a:ea typeface="宋体" panose="02010600030101010101" pitchFamily="2" charset="-122"/>
                  </a:rPr>
                  <a:t>F</a:t>
                </a:r>
                <a:r>
                  <a:rPr lang="zh-CN" altLang="en-US" sz="2800" b="1" dirty="0">
                    <a:latin typeface="Arial" panose="020B0604020202020204" pitchFamily="34" charset="0"/>
                    <a:ea typeface="宋体" panose="02010600030101010101" pitchFamily="2" charset="-122"/>
                  </a:rPr>
                  <a:t>在</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i</a:t>
                </a:r>
                <a:r>
                  <a:rPr lang="zh-CN" altLang="en-US" sz="2800" b="1" dirty="0">
                    <a:latin typeface="Arial" panose="020B0604020202020204" pitchFamily="34" charset="0"/>
                    <a:ea typeface="宋体" panose="02010600030101010101" pitchFamily="2" charset="-122"/>
                  </a:rPr>
                  <a:t>上的投影），</a:t>
                </a:r>
                <a:r>
                  <a:rPr lang="zh-CN" altLang="en-US" sz="2800" dirty="0">
                    <a:latin typeface="Arial" panose="020B0604020202020204" pitchFamily="34" charset="0"/>
                    <a:ea typeface="宋体" panose="02010600030101010101" pitchFamily="2" charset="-122"/>
                  </a:rPr>
                  <a:t>即</a:t>
                </a:r>
                <a:endParaRPr lang="en-US" altLang="zh-CN" sz="2800" dirty="0">
                  <a:latin typeface="Arial" panose="020B0604020202020204" pitchFamily="34" charset="0"/>
                  <a:ea typeface="宋体" panose="02010600030101010101" pitchFamily="2" charset="-122"/>
                </a:endParaRPr>
              </a:p>
              <a:p>
                <a:pPr marL="0" indent="0" eaLnBrk="1" hangingPunct="1">
                  <a:lnSpc>
                    <a:spcPct val="135000"/>
                  </a:lnSpc>
                  <a:buNone/>
                </a:pPr>
                <a:r>
                  <a:rPr lang="en-US" altLang="zh-CN" sz="2800" b="1" dirty="0">
                    <a:latin typeface="Arial" panose="020B0604020202020204" pitchFamily="34" charset="0"/>
                    <a:ea typeface="宋体" panose="02010600030101010101" pitchFamily="2" charset="-122"/>
                  </a:rPr>
                  <a:t>          F</a:t>
                </a:r>
                <a:r>
                  <a:rPr lang="en-US" altLang="zh-CN" sz="2800" b="1" baseline="-25000" dirty="0">
                    <a:latin typeface="Arial" panose="020B0604020202020204" pitchFamily="34" charset="0"/>
                    <a:ea typeface="宋体" panose="02010600030101010101" pitchFamily="2" charset="-122"/>
                  </a:rPr>
                  <a:t>i </a:t>
                </a:r>
                <a:r>
                  <a:rPr lang="en-US" altLang="zh-CN" sz="2800" b="1" dirty="0">
                    <a:latin typeface="Arial" panose="020B0604020202020204" pitchFamily="34" charset="0"/>
                    <a:ea typeface="宋体" panose="02010600030101010101" pitchFamily="2" charset="-122"/>
                  </a:rPr>
                  <a:t>= { </a:t>
                </a:r>
                <a:r>
                  <a:rPr lang="en-US" altLang="zh-CN" sz="2800" dirty="0"/>
                  <a:t>X→Y | X→Y</a:t>
                </a:r>
                <a:r>
                  <a:rPr lang="zh-CN" altLang="en-US" sz="2800" dirty="0"/>
                  <a:t> </a:t>
                </a:r>
                <a:r>
                  <a:rPr lang="zh-CN" altLang="en-US" b="0" i="0" dirty="0">
                    <a:solidFill>
                      <a:srgbClr val="222222"/>
                    </a:solidFill>
                    <a:effectLst/>
                    <a:latin typeface="Arial" panose="020B0604020202020204" pitchFamily="34" charset="0"/>
                  </a:rPr>
                  <a:t>∈</a:t>
                </a:r>
                <a:r>
                  <a:rPr lang="en-US" altLang="zh-CN" sz="2800" b="1" dirty="0">
                    <a:latin typeface="Arial" panose="020B0604020202020204" pitchFamily="34" charset="0"/>
                    <a:ea typeface="宋体" panose="02010600030101010101" pitchFamily="2" charset="-122"/>
                  </a:rPr>
                  <a:t> F</a:t>
                </a:r>
                <a:r>
                  <a:rPr lang="en-US" altLang="zh-CN" sz="2800" b="1" baseline="30000"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 </a:t>
                </a:r>
                <a:r>
                  <a:rPr lang="zh-CN" altLang="en-US" i="0" dirty="0">
                    <a:effectLst/>
                    <a:latin typeface="Arial" panose="020B0604020202020204" pitchFamily="34" charset="0"/>
                  </a:rPr>
                  <a:t>∧ </a:t>
                </a:r>
                <a:r>
                  <a:rPr lang="en-US" altLang="zh-CN" i="0" dirty="0">
                    <a:effectLst/>
                    <a:latin typeface="Arial" panose="020B0604020202020204" pitchFamily="34" charset="0"/>
                  </a:rPr>
                  <a:t>XY</a:t>
                </a:r>
                <a:r>
                  <a:rPr lang="zh-CN" altLang="en-US" i="0" dirty="0">
                    <a:effectLst/>
                    <a:latin typeface="Arial" panose="020B0604020202020204" pitchFamily="34" charset="0"/>
                  </a:rPr>
                  <a:t> </a:t>
                </a:r>
                <a:r>
                  <a:rPr lang="zh-CN" altLang="en-US" b="1" i="0" dirty="0">
                    <a:solidFill>
                      <a:srgbClr val="333333"/>
                    </a:solidFill>
                    <a:effectLst/>
                    <a:latin typeface="Arial" panose="020B0604020202020204" pitchFamily="34" charset="0"/>
                  </a:rPr>
                  <a:t>⊆ </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i </a:t>
                </a:r>
                <a:r>
                  <a:rPr lang="en-US" altLang="zh-CN" sz="2800" b="1" dirty="0">
                    <a:latin typeface="Arial" panose="020B0604020202020204" pitchFamily="34" charset="0"/>
                    <a:ea typeface="宋体" panose="02010600030101010101" pitchFamily="2" charset="-122"/>
                  </a:rPr>
                  <a:t>}</a:t>
                </a:r>
              </a:p>
            </p:txBody>
          </p:sp>
        </mc:Choice>
        <mc:Fallback xmlns="">
          <p:sp>
            <p:nvSpPr>
              <p:cNvPr id="176131" name="Rectangle 3"/>
              <p:cNvSpPr>
                <a:spLocks noGrp="1" noRot="1" noChangeAspect="1" noMove="1" noResize="1" noEditPoints="1" noAdjustHandles="1" noChangeArrowheads="1" noChangeShapeType="1" noTextEdit="1"/>
              </p:cNvSpPr>
              <p:nvPr>
                <p:ph idx="1"/>
              </p:nvPr>
            </p:nvSpPr>
            <p:spPr>
              <a:xfrm>
                <a:off x="393700" y="850223"/>
                <a:ext cx="8229600" cy="3469493"/>
              </a:xfrm>
              <a:blipFill>
                <a:blip r:embed="rId3"/>
                <a:stretch>
                  <a:fillRect l="-1541"/>
                </a:stretch>
              </a:blipFill>
            </p:spPr>
            <p:txBody>
              <a:bodyPr/>
              <a:lstStyle/>
              <a:p>
                <a:r>
                  <a:rPr lang="zh-CN" altLang="en-US">
                    <a:noFill/>
                  </a:rPr>
                  <a:t> </a:t>
                </a:r>
              </a:p>
            </p:txBody>
          </p:sp>
        </mc:Fallback>
      </mc:AlternateContent>
      <p:graphicFrame>
        <p:nvGraphicFramePr>
          <p:cNvPr id="176132" name="对象 1"/>
          <p:cNvGraphicFramePr>
            <a:graphicFrameLocks noChangeAspect="1"/>
          </p:cNvGraphicFramePr>
          <p:nvPr/>
        </p:nvGraphicFramePr>
        <p:xfrm>
          <a:off x="4508500" y="2490788"/>
          <a:ext cx="127000" cy="161925"/>
        </p:xfrm>
        <a:graphic>
          <a:graphicData uri="http://schemas.openxmlformats.org/presentationml/2006/ole">
            <mc:AlternateContent xmlns:mc="http://schemas.openxmlformats.org/markup-compatibility/2006">
              <mc:Choice xmlns:v="urn:schemas-microsoft-com:vml" Requires="v">
                <p:oleObj spid="_x0000_s3074" name="公式" r:id="rId4" imgW="126780" imgH="215526" progId="Equation.3">
                  <p:embed/>
                </p:oleObj>
              </mc:Choice>
              <mc:Fallback>
                <p:oleObj name="公式" r:id="rId4" imgW="126780" imgH="215526"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2490788"/>
                        <a:ext cx="1270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a:extLst>
              <a:ext uri="{FF2B5EF4-FFF2-40B4-BE49-F238E27FC236}">
                <a16:creationId xmlns:a16="http://schemas.microsoft.com/office/drawing/2014/main" xmlns="" id="{0C0FD341-F174-FF0E-50A1-20BD45DB4FB6}"/>
              </a:ext>
            </a:extLst>
          </p:cNvPr>
          <p:cNvSpPr txBox="1"/>
          <p:nvPr/>
        </p:nvSpPr>
        <p:spPr>
          <a:xfrm>
            <a:off x="2051720" y="2571750"/>
            <a:ext cx="511679" cy="369332"/>
          </a:xfrm>
          <a:prstGeom prst="rect">
            <a:avLst/>
          </a:prstGeom>
          <a:noFill/>
        </p:spPr>
        <p:txBody>
          <a:bodyPr wrap="none" rtlCol="0">
            <a:spAutoFit/>
          </a:bodyPr>
          <a:lstStyle/>
          <a:p>
            <a:r>
              <a:rPr kumimoji="1" lang="en-US" altLang="zh-CN" b="1" dirty="0" err="1"/>
              <a:t>i</a:t>
            </a:r>
            <a:r>
              <a:rPr kumimoji="1" lang="en-US" altLang="zh-CN" b="1" dirty="0"/>
              <a:t>=1</a:t>
            </a:r>
            <a:endParaRPr kumimoji="1" lang="zh-CN" altLang="en-US" b="1" dirty="0"/>
          </a:p>
        </p:txBody>
      </p:sp>
      <p:sp>
        <p:nvSpPr>
          <p:cNvPr id="4" name="文本框 3">
            <a:extLst>
              <a:ext uri="{FF2B5EF4-FFF2-40B4-BE49-F238E27FC236}">
                <a16:creationId xmlns:a16="http://schemas.microsoft.com/office/drawing/2014/main" xmlns="" id="{AA5099CE-59D0-9F47-1754-7E0F5DFD78B3}"/>
              </a:ext>
            </a:extLst>
          </p:cNvPr>
          <p:cNvSpPr txBox="1"/>
          <p:nvPr/>
        </p:nvSpPr>
        <p:spPr>
          <a:xfrm>
            <a:off x="2051720" y="2110030"/>
            <a:ext cx="325730" cy="369332"/>
          </a:xfrm>
          <a:prstGeom prst="rect">
            <a:avLst/>
          </a:prstGeom>
          <a:noFill/>
        </p:spPr>
        <p:txBody>
          <a:bodyPr wrap="none" rtlCol="0">
            <a:spAutoFit/>
          </a:bodyPr>
          <a:lstStyle/>
          <a:p>
            <a:r>
              <a:rPr kumimoji="1" lang="en-US" altLang="zh-CN" b="1" dirty="0"/>
              <a:t>n</a:t>
            </a:r>
            <a:endParaRPr kumimoji="1" lang="zh-CN" altLang="en-US" b="1" dirty="0"/>
          </a:p>
        </p:txBody>
      </p:sp>
    </p:spTree>
    <p:extLst>
      <p:ext uri="{BB962C8B-B14F-4D97-AF65-F5344CB8AC3E}">
        <p14:creationId xmlns:p14="http://schemas.microsoft.com/office/powerpoint/2010/main" val="448055883"/>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7155" name="Rectangle 3"/>
          <p:cNvSpPr>
            <a:spLocks noGrp="1" noChangeArrowheads="1"/>
          </p:cNvSpPr>
          <p:nvPr>
            <p:ph idx="1"/>
          </p:nvPr>
        </p:nvSpPr>
        <p:spPr>
          <a:xfrm>
            <a:off x="88600" y="823913"/>
            <a:ext cx="8966800" cy="1566862"/>
          </a:xfrm>
        </p:spPr>
        <p:txBody>
          <a:bodyPr/>
          <a:lstStyle/>
          <a:p>
            <a:pPr algn="just" eaLnBrk="1" hangingPunct="1">
              <a:lnSpc>
                <a:spcPct val="100000"/>
              </a:lnSpc>
              <a:buFont typeface="Monotype Sorts" pitchFamily="2" charset="2"/>
              <a:buNone/>
            </a:pPr>
            <a:r>
              <a:rPr lang="en-US" altLang="zh-CN" sz="2400" b="1" dirty="0">
                <a:latin typeface="+mn-lt"/>
                <a:ea typeface="+mn-ea"/>
              </a:rPr>
              <a:t>[</a:t>
            </a:r>
            <a:r>
              <a:rPr lang="zh-CN" altLang="en-US" sz="2400" b="1" dirty="0">
                <a:latin typeface="+mn-lt"/>
                <a:ea typeface="+mn-ea"/>
              </a:rPr>
              <a:t>例</a:t>
            </a:r>
            <a:r>
              <a:rPr lang="en-US" altLang="zh-CN" sz="2400" b="1" dirty="0">
                <a:latin typeface="+mn-lt"/>
                <a:ea typeface="+mn-ea"/>
              </a:rPr>
              <a:t>6.14]</a:t>
            </a:r>
            <a:r>
              <a:rPr lang="zh-CN" altLang="en-US" sz="2400" b="1" dirty="0">
                <a:latin typeface="+mn-lt"/>
                <a:ea typeface="+mn-ea"/>
              </a:rPr>
              <a:t> 已知关系模式</a:t>
            </a:r>
            <a:r>
              <a:rPr lang="en" altLang="zh-CN" sz="2400" b="1" dirty="0">
                <a:latin typeface="+mn-lt"/>
                <a:ea typeface="+mn-ea"/>
              </a:rPr>
              <a:t>R(U,F)</a:t>
            </a:r>
            <a:r>
              <a:rPr lang="zh-CN" altLang="en" sz="2400" b="1" dirty="0">
                <a:latin typeface="+mn-lt"/>
                <a:ea typeface="+mn-ea"/>
              </a:rPr>
              <a:t>，</a:t>
            </a:r>
            <a:r>
              <a:rPr lang="zh-CN" altLang="en-US" sz="2400" b="1" dirty="0">
                <a:latin typeface="+mn-lt"/>
                <a:ea typeface="+mn-ea"/>
              </a:rPr>
              <a:t>其中</a:t>
            </a:r>
            <a:r>
              <a:rPr lang="en" altLang="zh-CN" sz="2400" b="1" dirty="0">
                <a:latin typeface="+mn-lt"/>
                <a:ea typeface="+mn-ea"/>
              </a:rPr>
              <a:t>U=</a:t>
            </a:r>
            <a:r>
              <a:rPr lang="en-US" altLang="zh-CN" sz="2400" b="1" dirty="0">
                <a:latin typeface="+mn-lt"/>
                <a:ea typeface="+mn-ea"/>
              </a:rPr>
              <a:t>{</a:t>
            </a:r>
            <a:r>
              <a:rPr lang="en" altLang="zh-CN" sz="2400" b="1" dirty="0" err="1">
                <a:latin typeface="+mn-lt"/>
                <a:ea typeface="+mn-ea"/>
              </a:rPr>
              <a:t>Sno</a:t>
            </a:r>
            <a:r>
              <a:rPr lang="en" altLang="zh-CN" sz="2400" b="1" dirty="0">
                <a:latin typeface="+mn-lt"/>
                <a:ea typeface="+mn-ea"/>
              </a:rPr>
              <a:t>, School, </a:t>
            </a:r>
            <a:r>
              <a:rPr lang="en" altLang="zh-CN" sz="2400" b="1" dirty="0" err="1">
                <a:latin typeface="+mn-lt"/>
                <a:ea typeface="+mn-ea"/>
              </a:rPr>
              <a:t>Mname</a:t>
            </a:r>
            <a:r>
              <a:rPr lang="en" altLang="zh-CN" sz="2400" b="1" dirty="0">
                <a:latin typeface="+mn-lt"/>
                <a:ea typeface="+mn-ea"/>
              </a:rPr>
              <a:t>}</a:t>
            </a:r>
            <a:r>
              <a:rPr lang="zh-CN" altLang="en" sz="2400" b="1" dirty="0">
                <a:latin typeface="+mn-lt"/>
                <a:ea typeface="+mn-ea"/>
              </a:rPr>
              <a:t>，</a:t>
            </a:r>
            <a:r>
              <a:rPr lang="en" altLang="zh-CN" sz="2400" b="1" dirty="0">
                <a:latin typeface="+mn-lt"/>
                <a:ea typeface="+mn-ea"/>
              </a:rPr>
              <a:t>F={</a:t>
            </a:r>
            <a:r>
              <a:rPr lang="en" altLang="zh-CN" sz="2400" b="1" dirty="0" err="1">
                <a:latin typeface="+mn-lt"/>
                <a:ea typeface="+mn-ea"/>
              </a:rPr>
              <a:t>Sno→School</a:t>
            </a:r>
            <a:r>
              <a:rPr lang="en" altLang="zh-CN" sz="2400" b="1" dirty="0">
                <a:latin typeface="+mn-lt"/>
                <a:ea typeface="+mn-ea"/>
              </a:rPr>
              <a:t>, </a:t>
            </a:r>
            <a:r>
              <a:rPr lang="en" altLang="zh-CN" sz="2400" b="1" dirty="0" err="1">
                <a:latin typeface="+mn-lt"/>
                <a:ea typeface="+mn-ea"/>
              </a:rPr>
              <a:t>School→Mname</a:t>
            </a:r>
            <a:r>
              <a:rPr lang="en" altLang="zh-CN" sz="2400" b="1" dirty="0">
                <a:latin typeface="+mn-lt"/>
                <a:ea typeface="+mn-ea"/>
              </a:rPr>
              <a:t>}</a:t>
            </a:r>
            <a:r>
              <a:rPr lang="zh-CN" altLang="en" sz="2400" b="1" dirty="0">
                <a:latin typeface="+mn-lt"/>
                <a:ea typeface="+mn-ea"/>
              </a:rPr>
              <a:t>。</a:t>
            </a:r>
            <a:r>
              <a:rPr lang="en" altLang="zh-CN" sz="2400" b="1" dirty="0">
                <a:latin typeface="+mn-lt"/>
                <a:ea typeface="+mn-ea"/>
              </a:rPr>
              <a:t>R(U, F)</a:t>
            </a:r>
            <a:r>
              <a:rPr lang="zh-CN" altLang="en-US" sz="2400" b="1" dirty="0">
                <a:latin typeface="+mn-lt"/>
                <a:ea typeface="+mn-ea"/>
              </a:rPr>
              <a:t>的元组语义是学生 </a:t>
            </a:r>
            <a:r>
              <a:rPr lang="en" altLang="zh-CN" sz="2400" b="1" dirty="0" err="1">
                <a:latin typeface="+mn-lt"/>
                <a:ea typeface="+mn-ea"/>
              </a:rPr>
              <a:t>Sno</a:t>
            </a:r>
            <a:r>
              <a:rPr lang="zh-CN" altLang="en-US" sz="2400" b="1" dirty="0">
                <a:latin typeface="+mn-lt"/>
                <a:ea typeface="+mn-ea"/>
              </a:rPr>
              <a:t>正在一个学院</a:t>
            </a:r>
            <a:r>
              <a:rPr lang="en" altLang="zh-CN" sz="2400" b="1" dirty="0">
                <a:latin typeface="+mn-lt"/>
                <a:ea typeface="+mn-ea"/>
              </a:rPr>
              <a:t>School</a:t>
            </a:r>
            <a:r>
              <a:rPr lang="zh-CN" altLang="en-US" sz="2400" b="1" dirty="0">
                <a:latin typeface="+mn-lt"/>
                <a:ea typeface="+mn-ea"/>
              </a:rPr>
              <a:t>学习，其院长姓名是</a:t>
            </a:r>
            <a:r>
              <a:rPr lang="en" altLang="zh-CN" sz="2400" b="1" dirty="0" err="1">
                <a:latin typeface="+mn-lt"/>
                <a:ea typeface="+mn-ea"/>
              </a:rPr>
              <a:t>Mname</a:t>
            </a:r>
            <a:r>
              <a:rPr lang="en" altLang="zh-CN" sz="2400" b="1" dirty="0">
                <a:latin typeface="+mn-lt"/>
                <a:ea typeface="+mn-ea"/>
              </a:rPr>
              <a:t>;</a:t>
            </a:r>
            <a:r>
              <a:rPr lang="zh-CN" altLang="en-US" sz="2400" b="1" dirty="0">
                <a:latin typeface="+mn-lt"/>
                <a:ea typeface="+mn-ea"/>
              </a:rPr>
              <a:t>并且一个学生</a:t>
            </a:r>
            <a:r>
              <a:rPr lang="en-US" altLang="zh-CN" sz="2400" b="1" dirty="0">
                <a:latin typeface="+mn-lt"/>
                <a:ea typeface="+mn-ea"/>
              </a:rPr>
              <a:t>(</a:t>
            </a:r>
            <a:r>
              <a:rPr lang="en" altLang="zh-CN" sz="2400" b="1" dirty="0" err="1">
                <a:latin typeface="+mn-lt"/>
                <a:ea typeface="+mn-ea"/>
              </a:rPr>
              <a:t>Sno</a:t>
            </a:r>
            <a:r>
              <a:rPr lang="en" altLang="zh-CN" sz="2400" b="1" dirty="0">
                <a:latin typeface="+mn-lt"/>
                <a:ea typeface="+mn-ea"/>
              </a:rPr>
              <a:t>)</a:t>
            </a:r>
            <a:r>
              <a:rPr lang="zh-CN" altLang="en-US" sz="2400" b="1" dirty="0">
                <a:latin typeface="+mn-lt"/>
                <a:ea typeface="+mn-ea"/>
              </a:rPr>
              <a:t>只在一个学院学习，一个学院只有一名院长。</a:t>
            </a:r>
          </a:p>
        </p:txBody>
      </p:sp>
      <p:sp>
        <p:nvSpPr>
          <p:cNvPr id="2" name="TextBox 7">
            <a:extLst>
              <a:ext uri="{FF2B5EF4-FFF2-40B4-BE49-F238E27FC236}">
                <a16:creationId xmlns:a16="http://schemas.microsoft.com/office/drawing/2014/main" xmlns="" id="{0217FF3A-A73E-1061-A1D5-3B486BF44FA1}"/>
              </a:ext>
            </a:extLst>
          </p:cNvPr>
          <p:cNvSpPr txBox="1"/>
          <p:nvPr/>
        </p:nvSpPr>
        <p:spPr>
          <a:xfrm>
            <a:off x="3131840" y="4371950"/>
            <a:ext cx="2720617" cy="369332"/>
          </a:xfrm>
          <a:prstGeom prst="rect">
            <a:avLst/>
          </a:prstGeom>
          <a:noFill/>
        </p:spPr>
        <p:txBody>
          <a:bodyPr wrap="none" rtlCol="0">
            <a:spAutoFit/>
          </a:bodyPr>
          <a:lstStyle/>
          <a:p>
            <a:r>
              <a:rPr lang="zh-CN" altLang="en-US" b="1" dirty="0"/>
              <a:t>表</a:t>
            </a:r>
            <a:r>
              <a:rPr lang="en-US" altLang="zh-CN" b="1" dirty="0"/>
              <a:t>6.7  R</a:t>
            </a:r>
            <a:r>
              <a:rPr lang="zh-CN" altLang="en-US" b="1" dirty="0"/>
              <a:t>的一个关系示例</a:t>
            </a:r>
          </a:p>
        </p:txBody>
      </p:sp>
      <p:pic>
        <p:nvPicPr>
          <p:cNvPr id="3" name="图片 2">
            <a:extLst>
              <a:ext uri="{FF2B5EF4-FFF2-40B4-BE49-F238E27FC236}">
                <a16:creationId xmlns:a16="http://schemas.microsoft.com/office/drawing/2014/main" xmlns="" id="{F38911A6-BFE8-0834-4CD5-79DBCED4D860}"/>
              </a:ext>
            </a:extLst>
          </p:cNvPr>
          <p:cNvPicPr>
            <a:picLocks noChangeAspect="1"/>
          </p:cNvPicPr>
          <p:nvPr/>
        </p:nvPicPr>
        <p:blipFill rotWithShape="1">
          <a:blip r:embed="rId2"/>
          <a:srcRect t="12986"/>
          <a:stretch/>
        </p:blipFill>
        <p:spPr>
          <a:xfrm>
            <a:off x="3061787" y="2482633"/>
            <a:ext cx="2720617" cy="1889317"/>
          </a:xfrm>
          <a:prstGeom prst="rect">
            <a:avLst/>
          </a:prstGeom>
        </p:spPr>
      </p:pic>
    </p:spTree>
    <p:extLst>
      <p:ext uri="{BB962C8B-B14F-4D97-AF65-F5344CB8AC3E}">
        <p14:creationId xmlns:p14="http://schemas.microsoft.com/office/powerpoint/2010/main" val="3666958779"/>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7155" name="Rectangle 3"/>
          <p:cNvSpPr>
            <a:spLocks noGrp="1" noChangeArrowheads="1"/>
          </p:cNvSpPr>
          <p:nvPr>
            <p:ph idx="1"/>
          </p:nvPr>
        </p:nvSpPr>
        <p:spPr>
          <a:xfrm>
            <a:off x="107504" y="823913"/>
            <a:ext cx="8515848" cy="1963861"/>
          </a:xfrm>
        </p:spPr>
        <p:txBody>
          <a:bodyPr/>
          <a:lstStyle/>
          <a:p>
            <a:pPr algn="just" eaLnBrk="1" hangingPunct="1">
              <a:lnSpc>
                <a:spcPct val="100000"/>
              </a:lnSpc>
              <a:buFont typeface="Monotype Sorts" pitchFamily="2" charset="2"/>
              <a:buNone/>
            </a:pPr>
            <a:r>
              <a:rPr lang="zh-CN" altLang="en-US" sz="2400" b="1" dirty="0">
                <a:latin typeface="+mn-lt"/>
                <a:ea typeface="+mn-ea"/>
              </a:rPr>
              <a:t>存在的问题：</a:t>
            </a:r>
            <a:endParaRPr lang="en-US" altLang="zh-CN" sz="2400" b="1" dirty="0">
              <a:latin typeface="+mn-lt"/>
              <a:ea typeface="+mn-ea"/>
            </a:endParaRPr>
          </a:p>
          <a:p>
            <a:pPr algn="just" eaLnBrk="1" hangingPunct="1"/>
            <a:r>
              <a:rPr lang="zh-CN" altLang="en-US" sz="2400" b="1" dirty="0">
                <a:latin typeface="+mn-lt"/>
                <a:ea typeface="+mn-ea"/>
              </a:rPr>
              <a:t>由于</a:t>
            </a:r>
            <a:r>
              <a:rPr lang="en" altLang="zh-CN" sz="2400" b="1" dirty="0">
                <a:latin typeface="+mn-lt"/>
                <a:ea typeface="+mn-ea"/>
              </a:rPr>
              <a:t>R</a:t>
            </a:r>
            <a:r>
              <a:rPr lang="zh-CN" altLang="en-US" sz="2400" b="1" dirty="0">
                <a:latin typeface="+mn-lt"/>
                <a:ea typeface="+mn-ea"/>
              </a:rPr>
              <a:t>中存在传递函数依赖 </a:t>
            </a:r>
            <a:r>
              <a:rPr lang="en" altLang="zh-CN" sz="2400" b="1" dirty="0" err="1">
                <a:latin typeface="+mn-lt"/>
                <a:ea typeface="+mn-ea"/>
              </a:rPr>
              <a:t>Sno</a:t>
            </a:r>
            <a:r>
              <a:rPr lang="en-US" altLang="zh-CN" sz="2400" dirty="0"/>
              <a:t> → </a:t>
            </a:r>
            <a:r>
              <a:rPr lang="en" altLang="zh-CN" sz="2400" b="1" dirty="0" err="1">
                <a:latin typeface="+mn-lt"/>
                <a:ea typeface="+mn-ea"/>
              </a:rPr>
              <a:t>Mname</a:t>
            </a:r>
            <a:r>
              <a:rPr lang="zh-CN" altLang="en" sz="2400" b="1" dirty="0">
                <a:latin typeface="+mn-lt"/>
                <a:ea typeface="+mn-ea"/>
              </a:rPr>
              <a:t>，</a:t>
            </a:r>
            <a:r>
              <a:rPr lang="zh-CN" altLang="en-US" sz="2400" b="1" dirty="0">
                <a:latin typeface="+mn-lt"/>
                <a:ea typeface="+mn-ea"/>
              </a:rPr>
              <a:t>它会发生更新异常。</a:t>
            </a:r>
            <a:endParaRPr lang="en-US" altLang="zh-CN" sz="2400" b="1" dirty="0">
              <a:latin typeface="+mn-lt"/>
              <a:ea typeface="+mn-ea"/>
            </a:endParaRPr>
          </a:p>
          <a:p>
            <a:pPr algn="just" eaLnBrk="1" hangingPunct="1"/>
            <a:r>
              <a:rPr lang="zh-CN" altLang="en-US" sz="2400" b="1" dirty="0">
                <a:latin typeface="+mn-lt"/>
                <a:ea typeface="+mn-ea"/>
              </a:rPr>
              <a:t>例如，如果 </a:t>
            </a:r>
            <a:r>
              <a:rPr lang="en" altLang="zh-CN" sz="2400" b="1" dirty="0">
                <a:latin typeface="+mn-lt"/>
                <a:ea typeface="+mn-ea"/>
              </a:rPr>
              <a:t>S4 </a:t>
            </a:r>
            <a:r>
              <a:rPr lang="zh-CN" altLang="en-US" sz="2400" b="1" dirty="0">
                <a:latin typeface="+mn-lt"/>
                <a:ea typeface="+mn-ea"/>
              </a:rPr>
              <a:t>毕业，删除该条记录，则</a:t>
            </a:r>
            <a:r>
              <a:rPr lang="en" altLang="zh-CN" sz="2400" b="1" dirty="0">
                <a:latin typeface="+mn-lt"/>
                <a:ea typeface="+mn-ea"/>
              </a:rPr>
              <a:t>D3</a:t>
            </a:r>
            <a:r>
              <a:rPr lang="zh-CN" altLang="en-US" sz="2400" b="1" dirty="0">
                <a:latin typeface="+mn-lt"/>
                <a:ea typeface="+mn-ea"/>
              </a:rPr>
              <a:t>学院的院长王一的信息也就丢掉了。</a:t>
            </a:r>
            <a:endParaRPr lang="en-US" altLang="zh-CN" sz="2400" b="1" dirty="0">
              <a:latin typeface="+mn-lt"/>
              <a:ea typeface="+mn-ea"/>
            </a:endParaRPr>
          </a:p>
          <a:p>
            <a:pPr algn="just" eaLnBrk="1" hangingPunct="1"/>
            <a:r>
              <a:rPr lang="zh-CN" altLang="en-US" sz="2400" b="1" dirty="0">
                <a:latin typeface="+mn-lt"/>
                <a:ea typeface="+mn-ea"/>
              </a:rPr>
              <a:t>反过来，如果一个学院 </a:t>
            </a:r>
            <a:r>
              <a:rPr lang="en" altLang="zh-CN" sz="2400" b="1" dirty="0">
                <a:latin typeface="+mn-lt"/>
                <a:ea typeface="+mn-ea"/>
              </a:rPr>
              <a:t>D5 </a:t>
            </a:r>
            <a:r>
              <a:rPr lang="zh-CN" altLang="en-US" sz="2400" b="1" dirty="0">
                <a:latin typeface="+mn-lt"/>
                <a:ea typeface="+mn-ea"/>
              </a:rPr>
              <a:t>刚刚成立尚无在校学生，那么这个学院院长赵某的信息也无法存人。</a:t>
            </a:r>
          </a:p>
          <a:p>
            <a:pPr algn="just" eaLnBrk="1" hangingPunct="1">
              <a:lnSpc>
                <a:spcPct val="100000"/>
              </a:lnSpc>
              <a:buFont typeface="Monotype Sorts" pitchFamily="2" charset="2"/>
              <a:buNone/>
            </a:pPr>
            <a:endParaRPr lang="zh-CN" altLang="en-US" sz="2400" b="1" dirty="0">
              <a:latin typeface="+mn-lt"/>
              <a:ea typeface="+mn-ea"/>
            </a:endParaRPr>
          </a:p>
        </p:txBody>
      </p:sp>
      <p:sp>
        <p:nvSpPr>
          <p:cNvPr id="3" name="文本框 2">
            <a:extLst>
              <a:ext uri="{FF2B5EF4-FFF2-40B4-BE49-F238E27FC236}">
                <a16:creationId xmlns:a16="http://schemas.microsoft.com/office/drawing/2014/main" xmlns="" id="{557C5EFC-51B8-E3C9-9F19-2336B46FFD64}"/>
              </a:ext>
            </a:extLst>
          </p:cNvPr>
          <p:cNvSpPr txBox="1"/>
          <p:nvPr/>
        </p:nvSpPr>
        <p:spPr>
          <a:xfrm>
            <a:off x="4860032" y="1203598"/>
            <a:ext cx="325730" cy="369332"/>
          </a:xfrm>
          <a:prstGeom prst="rect">
            <a:avLst/>
          </a:prstGeom>
          <a:noFill/>
        </p:spPr>
        <p:txBody>
          <a:bodyPr wrap="none" rtlCol="0">
            <a:spAutoFit/>
          </a:bodyPr>
          <a:lstStyle/>
          <a:p>
            <a:r>
              <a:rPr kumimoji="1" lang="en-US" altLang="zh-CN" dirty="0"/>
              <a:t>T</a:t>
            </a:r>
            <a:endParaRPr kumimoji="1" lang="zh-CN" altLang="en-US" dirty="0"/>
          </a:p>
        </p:txBody>
      </p:sp>
    </p:spTree>
    <p:extLst>
      <p:ext uri="{BB962C8B-B14F-4D97-AF65-F5344CB8AC3E}">
        <p14:creationId xmlns:p14="http://schemas.microsoft.com/office/powerpoint/2010/main" val="3475683471"/>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5720" y="-29766"/>
            <a:ext cx="8001056" cy="853679"/>
          </a:xfrm>
        </p:spPr>
        <p:txBody>
          <a:bodyPr/>
          <a:lstStyle/>
          <a:p>
            <a:pPr lvl="1"/>
            <a:r>
              <a:rPr lang="zh-CN" altLang="en-US" sz="3200" dirty="0"/>
              <a:t>一个例子</a:t>
            </a:r>
            <a:endParaRPr lang="en-US" altLang="zh-CN" sz="3200" dirty="0"/>
          </a:p>
        </p:txBody>
      </p:sp>
      <p:sp>
        <p:nvSpPr>
          <p:cNvPr id="24579" name="Rectangle 3"/>
          <p:cNvSpPr>
            <a:spLocks noGrp="1" noChangeArrowheads="1"/>
          </p:cNvSpPr>
          <p:nvPr>
            <p:ph idx="1"/>
          </p:nvPr>
        </p:nvSpPr>
        <p:spPr>
          <a:xfrm>
            <a:off x="285720" y="642924"/>
            <a:ext cx="8401080" cy="3931457"/>
          </a:xfrm>
        </p:spPr>
        <p:txBody>
          <a:bodyPr/>
          <a:lstStyle/>
          <a:p>
            <a:pPr marL="342900" lvl="1" indent="-342900">
              <a:buFont typeface="Wingdings" pitchFamily="2" charset="2"/>
              <a:buChar char="v"/>
            </a:pPr>
            <a:r>
              <a:rPr lang="en-US" altLang="zh-CN" sz="2000" dirty="0">
                <a:solidFill>
                  <a:srgbClr val="FF0000"/>
                </a:solidFill>
              </a:rPr>
              <a:t>STUDENT</a:t>
            </a:r>
            <a:r>
              <a:rPr lang="zh-CN" altLang="en-US" sz="2000" dirty="0">
                <a:solidFill>
                  <a:srgbClr val="FF0000"/>
                </a:solidFill>
              </a:rPr>
              <a:t>（</a:t>
            </a:r>
            <a:r>
              <a:rPr lang="en-US" altLang="zh-CN" sz="2000" dirty="0" err="1">
                <a:solidFill>
                  <a:srgbClr val="FF0000"/>
                </a:solidFill>
              </a:rPr>
              <a:t>Sno</a:t>
            </a:r>
            <a:r>
              <a:rPr lang="en-US" altLang="zh-CN" sz="2000" dirty="0">
                <a:solidFill>
                  <a:srgbClr val="FF0000"/>
                </a:solidFill>
              </a:rPr>
              <a:t> ,School, </a:t>
            </a:r>
            <a:r>
              <a:rPr lang="en-US" altLang="zh-CN" sz="2000" dirty="0" err="1">
                <a:solidFill>
                  <a:srgbClr val="FF0000"/>
                </a:solidFill>
              </a:rPr>
              <a:t>Mname,Cno,Grade</a:t>
            </a:r>
            <a:r>
              <a:rPr lang="zh-CN" altLang="en-US" sz="2000" dirty="0">
                <a:solidFill>
                  <a:srgbClr val="FF0000"/>
                </a:solidFill>
              </a:rPr>
              <a:t>）</a:t>
            </a:r>
          </a:p>
          <a:p>
            <a:r>
              <a:rPr lang="zh-CN" altLang="en-US" sz="2000" dirty="0"/>
              <a:t>属性组</a:t>
            </a:r>
            <a:r>
              <a:rPr lang="en-US" altLang="zh-CN" sz="2000" dirty="0"/>
              <a:t>U</a:t>
            </a:r>
            <a:r>
              <a:rPr lang="zh-CN" altLang="en-US" sz="2000" dirty="0"/>
              <a:t>上的数据依赖集合</a:t>
            </a:r>
            <a:r>
              <a:rPr lang="en-US" altLang="zh-CN" sz="2000" dirty="0"/>
              <a:t>F</a:t>
            </a:r>
            <a:r>
              <a:rPr lang="zh-CN" altLang="en-US" sz="2000" dirty="0"/>
              <a:t>：</a:t>
            </a:r>
          </a:p>
          <a:p>
            <a:pPr marL="0" indent="0">
              <a:buNone/>
            </a:pPr>
            <a:r>
              <a:rPr lang="zh-CN" altLang="en-US" sz="2000" dirty="0"/>
              <a:t>    </a:t>
            </a:r>
            <a:r>
              <a:rPr lang="en-US" altLang="zh-CN" sz="2000" dirty="0"/>
              <a:t>F </a:t>
            </a:r>
            <a:r>
              <a:rPr lang="zh-CN" altLang="en-US" sz="2000" dirty="0"/>
              <a:t>＝｛ </a:t>
            </a:r>
            <a:r>
              <a:rPr lang="en-US" altLang="zh-CN" sz="2000" dirty="0" err="1"/>
              <a:t>Sno→School</a:t>
            </a:r>
            <a:r>
              <a:rPr lang="en-US" altLang="zh-CN" sz="2000" dirty="0"/>
              <a:t>, </a:t>
            </a:r>
            <a:r>
              <a:rPr lang="en-US" altLang="zh-CN" sz="2000" dirty="0" err="1"/>
              <a:t>School→Mname</a:t>
            </a:r>
            <a:r>
              <a:rPr lang="en-US" altLang="zh-CN" sz="2000" dirty="0"/>
              <a:t>, (</a:t>
            </a:r>
            <a:r>
              <a:rPr lang="en-US" altLang="zh-CN" sz="2000" dirty="0" err="1"/>
              <a:t>Sno</a:t>
            </a:r>
            <a:r>
              <a:rPr lang="en-US" altLang="zh-CN" sz="2000" dirty="0"/>
              <a:t>, </a:t>
            </a:r>
            <a:r>
              <a:rPr lang="en-US" altLang="zh-CN" sz="2000" dirty="0" err="1"/>
              <a:t>Cno</a:t>
            </a:r>
            <a:r>
              <a:rPr lang="en-US" altLang="zh-CN" sz="2000" dirty="0"/>
              <a:t>)→Grade</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存在一些不完全的函数依赖、传递函数依赖等。</a:t>
            </a:r>
            <a:endParaRPr lang="en-US" altLang="zh-CN" sz="2000" dirty="0"/>
          </a:p>
          <a:p>
            <a:pPr marL="0" indent="0"/>
            <a:r>
              <a:rPr lang="zh-CN" altLang="en-US" sz="2400" dirty="0"/>
              <a:t>如何解决关系模式中存在的问题？</a:t>
            </a:r>
            <a:endParaRPr lang="en-US" altLang="zh-CN" sz="2400" dirty="0"/>
          </a:p>
          <a:p>
            <a:pPr marL="0" indent="0">
              <a:buNone/>
            </a:pPr>
            <a:r>
              <a:rPr lang="en-US" altLang="zh-CN" sz="2000" dirty="0">
                <a:solidFill>
                  <a:srgbClr val="C00000"/>
                </a:solidFill>
              </a:rPr>
              <a:t>    </a:t>
            </a:r>
            <a:r>
              <a:rPr lang="zh-CN" altLang="en-US" sz="2000" dirty="0">
                <a:solidFill>
                  <a:srgbClr val="C00000"/>
                </a:solidFill>
              </a:rPr>
              <a:t>规范化理论</a:t>
            </a:r>
            <a:r>
              <a:rPr lang="en-US" altLang="zh-CN" sz="2000" dirty="0">
                <a:solidFill>
                  <a:srgbClr val="C00000"/>
                </a:solidFill>
              </a:rPr>
              <a:t>——</a:t>
            </a:r>
            <a:r>
              <a:rPr lang="zh-CN" altLang="en-US" sz="2000" dirty="0"/>
              <a:t>找出并消除关系模式中不合适的数据依赖，解决插入异常、删除异常、更新异常和数据冗余问题。</a:t>
            </a:r>
          </a:p>
          <a:p>
            <a:pPr marL="0" indent="0">
              <a:buNone/>
            </a:pPr>
            <a:endParaRPr lang="zh-CN" altLang="en-US" sz="1800" dirty="0"/>
          </a:p>
          <a:p>
            <a:pPr marL="0" indent="0">
              <a:buNone/>
            </a:pPr>
            <a:endParaRPr lang="zh-CN" altLang="en-US" sz="1600" dirty="0">
              <a:solidFill>
                <a:srgbClr val="0070C0"/>
              </a:solidFill>
            </a:endParaRPr>
          </a:p>
        </p:txBody>
      </p:sp>
      <p:pic>
        <p:nvPicPr>
          <p:cNvPr id="2" name="图片 1">
            <a:extLst>
              <a:ext uri="{FF2B5EF4-FFF2-40B4-BE49-F238E27FC236}">
                <a16:creationId xmlns:a16="http://schemas.microsoft.com/office/drawing/2014/main" xmlns="" id="{0C7950B3-613E-6EFC-903E-53AFE3C611CC}"/>
              </a:ext>
            </a:extLst>
          </p:cNvPr>
          <p:cNvPicPr>
            <a:picLocks noChangeAspect="1"/>
          </p:cNvPicPr>
          <p:nvPr/>
        </p:nvPicPr>
        <p:blipFill>
          <a:blip r:embed="rId2"/>
          <a:stretch>
            <a:fillRect/>
          </a:stretch>
        </p:blipFill>
        <p:spPr>
          <a:xfrm>
            <a:off x="1619672" y="1779662"/>
            <a:ext cx="2448272" cy="1104592"/>
          </a:xfrm>
          <a:prstGeom prst="rect">
            <a:avLst/>
          </a:prstGeom>
        </p:spPr>
      </p:pic>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7155" name="Rectangle 3"/>
          <p:cNvSpPr>
            <a:spLocks noGrp="1" noChangeArrowheads="1"/>
          </p:cNvSpPr>
          <p:nvPr>
            <p:ph idx="1"/>
          </p:nvPr>
        </p:nvSpPr>
        <p:spPr>
          <a:xfrm>
            <a:off x="24064" y="627534"/>
            <a:ext cx="8940424" cy="4124101"/>
          </a:xfrm>
        </p:spPr>
        <p:txBody>
          <a:bodyPr/>
          <a:lstStyle/>
          <a:p>
            <a:pPr eaLnBrk="1" hangingPunct="1"/>
            <a:r>
              <a:rPr lang="zh-CN" altLang="en-US" sz="2400" b="1" dirty="0">
                <a:latin typeface="+mn-lt"/>
                <a:ea typeface="+mn-ea"/>
              </a:rPr>
              <a:t>现在考虑对</a:t>
            </a:r>
            <a:r>
              <a:rPr lang="en" altLang="zh-CN" sz="2400" b="1" dirty="0">
                <a:latin typeface="+mn-lt"/>
                <a:ea typeface="+mn-ea"/>
              </a:rPr>
              <a:t>R</a:t>
            </a:r>
            <a:r>
              <a:rPr lang="zh-CN" altLang="en-US" sz="2400" b="1" dirty="0">
                <a:latin typeface="+mn-lt"/>
                <a:ea typeface="+mn-ea"/>
              </a:rPr>
              <a:t>进行如下分解</a:t>
            </a:r>
            <a:r>
              <a:rPr lang="en-US" altLang="zh-CN" sz="2400" b="1" dirty="0">
                <a:latin typeface="+mn-lt"/>
                <a:ea typeface="+mn-ea"/>
              </a:rPr>
              <a:t>:</a:t>
            </a:r>
          </a:p>
          <a:p>
            <a:pPr eaLnBrk="1" hangingPunct="1">
              <a:lnSpc>
                <a:spcPct val="100000"/>
              </a:lnSpc>
              <a:buFont typeface="Monotype Sorts" pitchFamily="2" charset="2"/>
              <a:buNone/>
            </a:pPr>
            <a:r>
              <a:rPr lang="en-US" altLang="zh-CN" sz="2400" i="0" dirty="0">
                <a:solidFill>
                  <a:srgbClr val="333333"/>
                </a:solidFill>
                <a:effectLst/>
                <a:latin typeface="Helvetica Neue" panose="02000503000000020004" pitchFamily="2" charset="0"/>
              </a:rPr>
              <a:t>		</a:t>
            </a:r>
            <a:r>
              <a:rPr lang="el-GR" altLang="zh-CN" sz="2400" i="0" dirty="0">
                <a:solidFill>
                  <a:srgbClr val="333333"/>
                </a:solidFill>
                <a:effectLst/>
                <a:latin typeface="Helvetica Neue" panose="02000503000000020004" pitchFamily="2" charset="0"/>
              </a:rPr>
              <a:t>ρ</a:t>
            </a:r>
            <a:r>
              <a:rPr lang="en-US" altLang="zh-CN" sz="2400" i="0" dirty="0">
                <a:solidFill>
                  <a:srgbClr val="333333"/>
                </a:solidFill>
                <a:effectLst/>
                <a:latin typeface="Helvetica Neue" panose="02000503000000020004" pitchFamily="2" charset="0"/>
              </a:rPr>
              <a:t> </a:t>
            </a:r>
            <a:r>
              <a:rPr lang="en" altLang="zh-CN" sz="2400" b="1" dirty="0">
                <a:latin typeface="+mn-lt"/>
                <a:ea typeface="+mn-ea"/>
              </a:rPr>
              <a:t>= {   R</a:t>
            </a:r>
            <a:r>
              <a:rPr lang="en-US" altLang="zh-CN" sz="2400" b="1" baseline="-25000" dirty="0">
                <a:latin typeface="+mn-lt"/>
                <a:ea typeface="+mn-ea"/>
              </a:rPr>
              <a:t>1</a:t>
            </a:r>
            <a:r>
              <a:rPr lang="en" altLang="zh-CN" sz="2400" b="1" dirty="0">
                <a:latin typeface="+mn-lt"/>
                <a:ea typeface="+mn-ea"/>
              </a:rPr>
              <a:t>({</a:t>
            </a:r>
            <a:r>
              <a:rPr lang="en" altLang="zh-CN" sz="2400" b="1" dirty="0" err="1">
                <a:latin typeface="+mn-lt"/>
                <a:ea typeface="+mn-ea"/>
              </a:rPr>
              <a:t>Sno,School</a:t>
            </a:r>
            <a:r>
              <a:rPr lang="en" altLang="zh-CN" sz="2400" dirty="0"/>
              <a:t>}</a:t>
            </a:r>
            <a:r>
              <a:rPr lang="zh-CN" altLang="en" sz="2400" b="1" dirty="0">
                <a:latin typeface="+mn-lt"/>
                <a:ea typeface="+mn-ea"/>
              </a:rPr>
              <a:t>，</a:t>
            </a:r>
            <a:r>
              <a:rPr lang="en" altLang="zh-CN" sz="2400" b="1" dirty="0">
                <a:latin typeface="+mn-lt"/>
                <a:ea typeface="+mn-ea"/>
              </a:rPr>
              <a:t>{</a:t>
            </a:r>
            <a:r>
              <a:rPr lang="en" altLang="zh-CN" sz="2400" b="1" dirty="0" err="1">
                <a:latin typeface="+mn-lt"/>
                <a:ea typeface="+mn-ea"/>
              </a:rPr>
              <a:t>Sno</a:t>
            </a:r>
            <a:r>
              <a:rPr lang="en-US" altLang="zh-CN" sz="2400" dirty="0"/>
              <a:t> → </a:t>
            </a:r>
            <a:r>
              <a:rPr lang="en" altLang="zh-CN" sz="2400" b="1" dirty="0">
                <a:latin typeface="+mn-lt"/>
                <a:ea typeface="+mn-ea"/>
              </a:rPr>
              <a:t>School})</a:t>
            </a:r>
            <a:r>
              <a:rPr lang="zh-CN" altLang="en" sz="2400" b="1" dirty="0">
                <a:latin typeface="+mn-lt"/>
                <a:ea typeface="+mn-ea"/>
              </a:rPr>
              <a:t>，</a:t>
            </a:r>
            <a:endParaRPr lang="en-US" altLang="zh-CN" sz="2400" b="1" dirty="0">
              <a:latin typeface="+mn-lt"/>
              <a:ea typeface="+mn-ea"/>
            </a:endParaRPr>
          </a:p>
          <a:p>
            <a:pPr eaLnBrk="1" hangingPunct="1">
              <a:lnSpc>
                <a:spcPct val="100000"/>
              </a:lnSpc>
              <a:buFont typeface="Monotype Sorts" pitchFamily="2" charset="2"/>
              <a:buNone/>
            </a:pPr>
            <a:r>
              <a:rPr lang="en-US" altLang="zh-CN" sz="2400" dirty="0"/>
              <a:t>   			</a:t>
            </a:r>
            <a:r>
              <a:rPr lang="en" altLang="zh-CN" sz="2400" b="1" dirty="0">
                <a:latin typeface="+mn-lt"/>
                <a:ea typeface="+mn-ea"/>
              </a:rPr>
              <a:t>R</a:t>
            </a:r>
            <a:r>
              <a:rPr lang="en-US" altLang="zh-CN" sz="2400" b="1" baseline="-25000" dirty="0">
                <a:latin typeface="+mn-lt"/>
                <a:ea typeface="+mn-ea"/>
              </a:rPr>
              <a:t>2</a:t>
            </a:r>
            <a:r>
              <a:rPr lang="en" altLang="zh-CN" sz="2400" b="1" dirty="0">
                <a:latin typeface="+mn-lt"/>
                <a:ea typeface="+mn-ea"/>
              </a:rPr>
              <a:t>({ </a:t>
            </a:r>
            <a:r>
              <a:rPr lang="en" altLang="zh-CN" sz="2400" b="1" dirty="0" err="1">
                <a:latin typeface="+mn-lt"/>
                <a:ea typeface="+mn-ea"/>
              </a:rPr>
              <a:t>Sno,Mname</a:t>
            </a:r>
            <a:r>
              <a:rPr lang="en" altLang="zh-CN" sz="2400" b="1" dirty="0">
                <a:latin typeface="+mn-lt"/>
                <a:ea typeface="+mn-ea"/>
              </a:rPr>
              <a:t>} </a:t>
            </a:r>
            <a:r>
              <a:rPr lang="zh-CN" altLang="en" sz="2400" b="1" dirty="0">
                <a:latin typeface="+mn-lt"/>
                <a:ea typeface="+mn-ea"/>
              </a:rPr>
              <a:t>，</a:t>
            </a:r>
            <a:r>
              <a:rPr lang="en" altLang="zh-CN" sz="2400" b="1" dirty="0">
                <a:latin typeface="+mn-lt"/>
                <a:ea typeface="+mn-ea"/>
              </a:rPr>
              <a:t>{</a:t>
            </a:r>
            <a:r>
              <a:rPr lang="en" altLang="zh-CN" sz="2400" dirty="0" err="1">
                <a:latin typeface="+mn-lt"/>
                <a:ea typeface="+mn-ea"/>
              </a:rPr>
              <a:t>Sno</a:t>
            </a:r>
            <a:r>
              <a:rPr lang="en-US" altLang="zh-CN" sz="2400" dirty="0"/>
              <a:t> → </a:t>
            </a:r>
            <a:r>
              <a:rPr lang="en" altLang="zh-CN" sz="2400" dirty="0" err="1">
                <a:latin typeface="+mn-lt"/>
                <a:ea typeface="+mn-ea"/>
              </a:rPr>
              <a:t>Mname</a:t>
            </a:r>
            <a:r>
              <a:rPr lang="en" altLang="zh-CN" sz="2400" b="1" dirty="0">
                <a:latin typeface="+mn-lt"/>
                <a:ea typeface="+mn-ea"/>
              </a:rPr>
              <a:t>} ) }</a:t>
            </a:r>
          </a:p>
          <a:p>
            <a:pPr eaLnBrk="1" hangingPunct="1">
              <a:lnSpc>
                <a:spcPct val="100000"/>
              </a:lnSpc>
              <a:buFont typeface="Monotype Sorts" pitchFamily="2" charset="2"/>
              <a:buNone/>
            </a:pPr>
            <a:r>
              <a:rPr lang="en-US" altLang="zh-CN" sz="2400" b="1" dirty="0">
                <a:latin typeface="+mn-lt"/>
                <a:ea typeface="+mn-ea"/>
              </a:rPr>
              <a:t>     </a:t>
            </a:r>
            <a:r>
              <a:rPr lang="zh-CN" altLang="en-US" sz="2400" b="1" dirty="0">
                <a:latin typeface="+mn-lt"/>
                <a:ea typeface="+mn-ea"/>
              </a:rPr>
              <a:t>表</a:t>
            </a:r>
            <a:r>
              <a:rPr lang="en" altLang="zh-CN" sz="2400" b="1" dirty="0">
                <a:latin typeface="+mn-lt"/>
                <a:ea typeface="+mn-ea"/>
              </a:rPr>
              <a:t>R</a:t>
            </a:r>
            <a:r>
              <a:rPr lang="zh-CN" altLang="en-US" sz="2400" b="1" dirty="0">
                <a:latin typeface="+mn-lt"/>
                <a:ea typeface="+mn-ea"/>
              </a:rPr>
              <a:t>被分解为两个新的表 </a:t>
            </a:r>
            <a:r>
              <a:rPr lang="en" altLang="zh-CN" sz="2400" b="1" dirty="0">
                <a:latin typeface="+mn-lt"/>
                <a:ea typeface="+mn-ea"/>
              </a:rPr>
              <a:t>R</a:t>
            </a:r>
            <a:r>
              <a:rPr lang="en-US" altLang="zh-CN" sz="2400" b="1" dirty="0">
                <a:latin typeface="+mn-lt"/>
                <a:ea typeface="+mn-ea"/>
              </a:rPr>
              <a:t>1</a:t>
            </a:r>
            <a:r>
              <a:rPr lang="zh-CN" altLang="en-US" sz="2400" b="1" dirty="0">
                <a:latin typeface="+mn-lt"/>
                <a:ea typeface="+mn-ea"/>
              </a:rPr>
              <a:t>和</a:t>
            </a:r>
            <a:r>
              <a:rPr lang="en" altLang="zh-CN" sz="2400" b="1" dirty="0">
                <a:latin typeface="+mn-lt"/>
                <a:ea typeface="+mn-ea"/>
              </a:rPr>
              <a:t>R2</a:t>
            </a:r>
            <a:r>
              <a:rPr lang="zh-CN" altLang="en" sz="2400" b="1" dirty="0">
                <a:latin typeface="+mn-lt"/>
                <a:ea typeface="+mn-ea"/>
              </a:rPr>
              <a:t>，</a:t>
            </a:r>
            <a:r>
              <a:rPr lang="zh-CN" altLang="en-US" sz="2400" b="1" dirty="0">
                <a:latin typeface="+mn-lt"/>
                <a:ea typeface="+mn-ea"/>
              </a:rPr>
              <a:t>每个新表有</a:t>
            </a:r>
            <a:r>
              <a:rPr lang="en-US" altLang="zh-CN" sz="2400" b="1" dirty="0">
                <a:latin typeface="+mn-lt"/>
                <a:ea typeface="+mn-ea"/>
              </a:rPr>
              <a:t>4</a:t>
            </a:r>
            <a:r>
              <a:rPr lang="zh-CN" altLang="en-US" sz="2400" b="1" dirty="0">
                <a:latin typeface="+mn-lt"/>
                <a:ea typeface="+mn-ea"/>
              </a:rPr>
              <a:t>个元组</a:t>
            </a:r>
          </a:p>
          <a:p>
            <a:pPr eaLnBrk="1" hangingPunct="1"/>
            <a:r>
              <a:rPr lang="zh-CN" altLang="en-US" sz="2400" b="1" dirty="0">
                <a:latin typeface="+mn-lt"/>
                <a:ea typeface="+mn-ea"/>
              </a:rPr>
              <a:t>但是，这样的分解仍然存在插入和删除异常，其原因就在于原来在</a:t>
            </a:r>
            <a:r>
              <a:rPr lang="en" altLang="zh-CN" sz="2400" b="1" dirty="0">
                <a:latin typeface="+mn-lt"/>
                <a:ea typeface="+mn-ea"/>
              </a:rPr>
              <a:t>R</a:t>
            </a:r>
            <a:r>
              <a:rPr lang="zh-CN" altLang="en-US" sz="2400" b="1" dirty="0">
                <a:latin typeface="+mn-lt"/>
                <a:ea typeface="+mn-ea"/>
              </a:rPr>
              <a:t>中存在的函数依赖</a:t>
            </a:r>
            <a:r>
              <a:rPr lang="en" altLang="zh-CN" sz="2400" b="1" dirty="0" err="1">
                <a:latin typeface="+mn-lt"/>
                <a:ea typeface="+mn-ea"/>
              </a:rPr>
              <a:t>School→Mname</a:t>
            </a:r>
            <a:r>
              <a:rPr lang="zh-CN" altLang="en-US" sz="2400" dirty="0"/>
              <a:t>。</a:t>
            </a:r>
            <a:r>
              <a:rPr lang="en" altLang="zh-CN" sz="2400" b="1" dirty="0">
                <a:latin typeface="+mn-lt"/>
                <a:ea typeface="+mn-ea"/>
              </a:rPr>
              <a:t>R</a:t>
            </a:r>
            <a:r>
              <a:rPr lang="en-US" altLang="zh-CN" sz="2400" b="1" baseline="-25000" dirty="0">
                <a:latin typeface="+mn-lt"/>
                <a:ea typeface="+mn-ea"/>
              </a:rPr>
              <a:t>1</a:t>
            </a:r>
            <a:r>
              <a:rPr lang="zh-CN" altLang="en-US" sz="2400" b="1" dirty="0">
                <a:latin typeface="+mn-lt"/>
                <a:ea typeface="+mn-ea"/>
              </a:rPr>
              <a:t>和</a:t>
            </a:r>
            <a:r>
              <a:rPr lang="en" altLang="zh-CN" sz="2400" b="1" dirty="0">
                <a:latin typeface="+mn-lt"/>
                <a:ea typeface="+mn-ea"/>
              </a:rPr>
              <a:t>R₂</a:t>
            </a:r>
            <a:r>
              <a:rPr lang="zh-CN" altLang="en-US" sz="2400" b="1" dirty="0">
                <a:latin typeface="+mn-lt"/>
                <a:ea typeface="+mn-ea"/>
              </a:rPr>
              <a:t>中都不再存在了，即这个函数依赖被丢掉了。因此一个合理的要求就是，分解应“保持函数依赖”。</a:t>
            </a:r>
          </a:p>
          <a:p>
            <a:pPr eaLnBrk="1" hangingPunct="1"/>
            <a:r>
              <a:rPr lang="zh-CN" altLang="en-US" sz="2400" b="1" dirty="0">
                <a:latin typeface="+mn-lt"/>
                <a:ea typeface="+mn-ea"/>
              </a:rPr>
              <a:t>分解后的模式应该保持与原模式的“等价”，在此，我们采用保持函数依赖作为模式等价的一种准则。</a:t>
            </a:r>
          </a:p>
        </p:txBody>
      </p:sp>
    </p:spTree>
    <p:extLst>
      <p:ext uri="{BB962C8B-B14F-4D97-AF65-F5344CB8AC3E}">
        <p14:creationId xmlns:p14="http://schemas.microsoft.com/office/powerpoint/2010/main" val="1051528085"/>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0C0FD341-F174-FF0E-50A1-20BD45DB4FB6}"/>
              </a:ext>
            </a:extLst>
          </p:cNvPr>
          <p:cNvSpPr txBox="1"/>
          <p:nvPr/>
        </p:nvSpPr>
        <p:spPr>
          <a:xfrm>
            <a:off x="3910852" y="2121456"/>
            <a:ext cx="511679" cy="369332"/>
          </a:xfrm>
          <a:prstGeom prst="rect">
            <a:avLst/>
          </a:prstGeom>
          <a:noFill/>
        </p:spPr>
        <p:txBody>
          <a:bodyPr wrap="none" rtlCol="0">
            <a:spAutoFit/>
          </a:bodyPr>
          <a:lstStyle/>
          <a:p>
            <a:r>
              <a:rPr kumimoji="1" lang="en-US" altLang="zh-CN" b="1" dirty="0" err="1"/>
              <a:t>i</a:t>
            </a:r>
            <a:r>
              <a:rPr kumimoji="1" lang="en-US" altLang="zh-CN" b="1" dirty="0"/>
              <a:t>=1</a:t>
            </a:r>
            <a:endParaRPr kumimoji="1" lang="zh-CN" altLang="en-US" b="1" dirty="0"/>
          </a:p>
        </p:txBody>
      </p:sp>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mc:AlternateContent xmlns:mc="http://schemas.openxmlformats.org/markup-compatibility/2006" xmlns:a14="http://schemas.microsoft.com/office/drawing/2010/main">
        <mc:Choice Requires="a14">
          <p:sp>
            <p:nvSpPr>
              <p:cNvPr id="176131" name="Rectangle 3"/>
              <p:cNvSpPr>
                <a:spLocks noGrp="1" noChangeArrowheads="1"/>
              </p:cNvSpPr>
              <p:nvPr>
                <p:ph idx="1"/>
              </p:nvPr>
            </p:nvSpPr>
            <p:spPr>
              <a:xfrm>
                <a:off x="371460" y="676229"/>
                <a:ext cx="8229600" cy="3469493"/>
              </a:xfrm>
            </p:spPr>
            <p:txBody>
              <a:bodyPr/>
              <a:lstStyle/>
              <a:p>
                <a:pPr eaLnBrk="1" hangingPunct="1">
                  <a:lnSpc>
                    <a:spcPct val="135000"/>
                  </a:lnSpc>
                </a:pPr>
                <a:r>
                  <a:rPr lang="zh-CN" altLang="en-US" sz="2400" b="1" dirty="0">
                    <a:latin typeface="Arial" panose="020B0604020202020204" pitchFamily="34" charset="0"/>
                    <a:ea typeface="宋体" panose="02010600030101010101" pitchFamily="2" charset="-122"/>
                  </a:rPr>
                  <a:t>定义</a:t>
                </a:r>
                <a:r>
                  <a:rPr lang="en-US" altLang="zh-CN" sz="2400" b="1" dirty="0">
                    <a:latin typeface="Arial" panose="020B0604020202020204" pitchFamily="34" charset="0"/>
                    <a:ea typeface="宋体" panose="02010600030101010101" pitchFamily="2" charset="-122"/>
                  </a:rPr>
                  <a:t>6.17</a:t>
                </a:r>
                <a:r>
                  <a:rPr lang="zh-CN" altLang="en-US" sz="2400" b="1" dirty="0">
                    <a:latin typeface="Arial" panose="020B0604020202020204" pitchFamily="34" charset="0"/>
                    <a:ea typeface="宋体" panose="02010600030101010101" pitchFamily="2" charset="-122"/>
                  </a:rPr>
                  <a:t> </a:t>
                </a:r>
                <a:r>
                  <a:rPr lang="en-US" altLang="zh-CN" sz="2400" i="0" dirty="0">
                    <a:solidFill>
                      <a:srgbClr val="333333"/>
                    </a:solidFill>
                    <a:effectLst/>
                    <a:latin typeface="Helvetica Neue" panose="02000503000000020004" pitchFamily="2" charset="0"/>
                  </a:rPr>
                  <a:t> </a:t>
                </a:r>
                <a:r>
                  <a:rPr lang="el-GR" altLang="zh-CN" sz="2400" i="0" dirty="0">
                    <a:solidFill>
                      <a:srgbClr val="333333"/>
                    </a:solidFill>
                    <a:effectLst/>
                    <a:latin typeface="Helvetica Neue" panose="02000503000000020004" pitchFamily="2" charset="0"/>
                  </a:rPr>
                  <a:t>ρ</a:t>
                </a:r>
                <a:r>
                  <a:rPr lang="en-US" altLang="zh-CN" sz="2400" i="0" dirty="0">
                    <a:solidFill>
                      <a:srgbClr val="333333"/>
                    </a:solidFill>
                    <a:effectLst/>
                    <a:latin typeface="Helvetica Neue" panose="02000503000000020004" pitchFamily="2" charset="0"/>
                  </a:rPr>
                  <a:t> = </a:t>
                </a:r>
                <a:r>
                  <a:rPr lang="en-US" altLang="zh-CN" sz="2400" dirty="0">
                    <a:solidFill>
                      <a:srgbClr val="333333"/>
                    </a:solidFill>
                    <a:latin typeface="Helvetica Neue" panose="02000503000000020004" pitchFamily="2" charset="0"/>
                  </a:rPr>
                  <a:t>{ </a:t>
                </a:r>
                <a:r>
                  <a:rPr lang="en-US" altLang="zh-CN" sz="2400" b="1" dirty="0">
                    <a:latin typeface="Arial" panose="020B0604020202020204" pitchFamily="34" charset="0"/>
                    <a:ea typeface="宋体" panose="02010600030101010101" pitchFamily="2" charset="-122"/>
                  </a:rPr>
                  <a:t>R</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(U</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,F</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R</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 (U</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,F</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a:t>
                </a:r>
                <a:r>
                  <a:rPr lang="en-US" altLang="zh-CN" sz="2400" b="1" dirty="0" err="1">
                    <a:latin typeface="Arial" panose="020B0604020202020204" pitchFamily="34" charset="0"/>
                    <a:ea typeface="宋体" panose="02010600030101010101" pitchFamily="2" charset="-122"/>
                  </a:rPr>
                  <a:t>R</a:t>
                </a:r>
                <a:r>
                  <a:rPr lang="en-US" altLang="zh-CN" sz="2400" b="1" baseline="-25000" dirty="0" err="1">
                    <a:latin typeface="Arial" panose="020B0604020202020204" pitchFamily="34" charset="0"/>
                    <a:ea typeface="宋体" panose="02010600030101010101" pitchFamily="2" charset="-122"/>
                  </a:rPr>
                  <a:t>k</a:t>
                </a:r>
                <a:r>
                  <a:rPr lang="en-US" altLang="zh-CN" sz="2400" b="1" dirty="0">
                    <a:latin typeface="Arial" panose="020B0604020202020204" pitchFamily="34" charset="0"/>
                    <a:ea typeface="宋体" panose="02010600030101010101" pitchFamily="2" charset="-122"/>
                  </a:rPr>
                  <a:t> (</a:t>
                </a:r>
                <a:r>
                  <a:rPr lang="en-US" altLang="zh-CN" sz="2400" b="1" dirty="0" err="1">
                    <a:latin typeface="Arial" panose="020B0604020202020204" pitchFamily="34" charset="0"/>
                    <a:ea typeface="宋体" panose="02010600030101010101" pitchFamily="2" charset="-122"/>
                  </a:rPr>
                  <a:t>U</a:t>
                </a:r>
                <a:r>
                  <a:rPr lang="en-US" altLang="zh-CN" sz="2400" b="1" baseline="-25000" dirty="0" err="1">
                    <a:latin typeface="Arial" panose="020B0604020202020204" pitchFamily="34" charset="0"/>
                    <a:ea typeface="宋体" panose="02010600030101010101" pitchFamily="2" charset="-122"/>
                  </a:rPr>
                  <a:t>k</a:t>
                </a:r>
                <a:r>
                  <a:rPr lang="en-US" altLang="zh-CN" sz="2400" b="1" dirty="0" err="1">
                    <a:latin typeface="Arial" panose="020B0604020202020204" pitchFamily="34" charset="0"/>
                    <a:ea typeface="宋体" panose="02010600030101010101" pitchFamily="2" charset="-122"/>
                  </a:rPr>
                  <a:t>,F</a:t>
                </a:r>
                <a:r>
                  <a:rPr lang="en-US" altLang="zh-CN" sz="2400" b="1" baseline="-25000" dirty="0" err="1">
                    <a:latin typeface="Arial" panose="020B0604020202020204" pitchFamily="34" charset="0"/>
                    <a:ea typeface="宋体" panose="02010600030101010101" pitchFamily="2" charset="-122"/>
                  </a:rPr>
                  <a:t>k</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 是关系模式</a:t>
                </a:r>
                <a:r>
                  <a:rPr lang="en-US" altLang="zh-CN" sz="2400" b="1" dirty="0">
                    <a:latin typeface="Arial" panose="020B0604020202020204" pitchFamily="34" charset="0"/>
                    <a:ea typeface="宋体" panose="02010600030101010101" pitchFamily="2" charset="-122"/>
                  </a:rPr>
                  <a:t>R</a:t>
                </a:r>
                <a:r>
                  <a:rPr lang="en-US" altLang="zh-CN" sz="2400" dirty="0">
                    <a:latin typeface="Arial" panose="020B0604020202020204" pitchFamily="34" charset="0"/>
                    <a:ea typeface="宋体" panose="02010600030101010101" pitchFamily="2" charset="-122"/>
                  </a:rPr>
                  <a:t>(U, F)</a:t>
                </a:r>
                <a:r>
                  <a:rPr lang="zh-CN" altLang="en-US" sz="2400" dirty="0">
                    <a:latin typeface="Arial" panose="020B0604020202020204" pitchFamily="34" charset="0"/>
                    <a:ea typeface="宋体" panose="02010600030101010101" pitchFamily="2" charset="-122"/>
                  </a:rPr>
                  <a:t>的一个保持函数依赖的分解，如果</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			F</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 </a:t>
                </a:r>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oMath>
                </a14:m>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F</a:t>
                </a:r>
                <a:r>
                  <a:rPr lang="en-US" altLang="zh-CN" sz="2400" baseline="-25000" dirty="0">
                    <a:latin typeface="Arial" panose="020B0604020202020204" pitchFamily="34" charset="0"/>
                    <a:ea typeface="宋体" panose="02010600030101010101" pitchFamily="2" charset="-122"/>
                  </a:rPr>
                  <a:t>i</a:t>
                </a:r>
                <a:r>
                  <a:rPr lang="en-US" altLang="zh-CN" sz="2400" dirty="0">
                    <a:latin typeface="Arial" panose="020B0604020202020204" pitchFamily="34" charset="0"/>
                    <a:ea typeface="宋体" panose="02010600030101010101" pitchFamily="2" charset="-122"/>
                  </a:rPr>
                  <a:t>)</a:t>
                </a:r>
                <a:r>
                  <a:rPr lang="en-US" altLang="zh-CN" sz="2400" baseline="30000" dirty="0">
                    <a:latin typeface="Arial" panose="020B0604020202020204" pitchFamily="34" charset="0"/>
                    <a:ea typeface="宋体" panose="02010600030101010101" pitchFamily="2" charset="-122"/>
                  </a:rPr>
                  <a:t>+</a:t>
                </a:r>
                <a:endParaRPr lang="en-US" altLang="zh-CN" sz="2400" b="1" baseline="30000" dirty="0">
                  <a:latin typeface="Arial" panose="020B0604020202020204" pitchFamily="34" charset="0"/>
                  <a:ea typeface="宋体" panose="02010600030101010101" pitchFamily="2" charset="-122"/>
                </a:endParaRPr>
              </a:p>
            </p:txBody>
          </p:sp>
        </mc:Choice>
        <mc:Fallback xmlns="">
          <p:sp>
            <p:nvSpPr>
              <p:cNvPr id="176131" name="Rectangle 3"/>
              <p:cNvSpPr>
                <a:spLocks noGrp="1" noRot="1" noChangeAspect="1" noMove="1" noResize="1" noEditPoints="1" noAdjustHandles="1" noChangeArrowheads="1" noChangeShapeType="1" noTextEdit="1"/>
              </p:cNvSpPr>
              <p:nvPr>
                <p:ph idx="1"/>
              </p:nvPr>
            </p:nvSpPr>
            <p:spPr>
              <a:xfrm>
                <a:off x="371460" y="676229"/>
                <a:ext cx="8229600" cy="3469493"/>
              </a:xfrm>
              <a:blipFill>
                <a:blip r:embed="rId3"/>
                <a:stretch>
                  <a:fillRect l="-1079"/>
                </a:stretch>
              </a:blipFill>
            </p:spPr>
            <p:txBody>
              <a:bodyPr/>
              <a:lstStyle/>
              <a:p>
                <a:r>
                  <a:rPr lang="zh-CN" altLang="en-US">
                    <a:noFill/>
                  </a:rPr>
                  <a:t> </a:t>
                </a:r>
              </a:p>
            </p:txBody>
          </p:sp>
        </mc:Fallback>
      </mc:AlternateContent>
      <p:graphicFrame>
        <p:nvGraphicFramePr>
          <p:cNvPr id="176132" name="对象 1"/>
          <p:cNvGraphicFramePr>
            <a:graphicFrameLocks noChangeAspect="1"/>
          </p:cNvGraphicFramePr>
          <p:nvPr/>
        </p:nvGraphicFramePr>
        <p:xfrm>
          <a:off x="4508500" y="2490788"/>
          <a:ext cx="127000" cy="161925"/>
        </p:xfrm>
        <a:graphic>
          <a:graphicData uri="http://schemas.openxmlformats.org/presentationml/2006/ole">
            <mc:AlternateContent xmlns:mc="http://schemas.openxmlformats.org/markup-compatibility/2006">
              <mc:Choice xmlns:v="urn:schemas-microsoft-com:vml" Requires="v">
                <p:oleObj spid="_x0000_s4098" name="公式" r:id="rId4" imgW="126780" imgH="215526" progId="Equation.3">
                  <p:embed/>
                </p:oleObj>
              </mc:Choice>
              <mc:Fallback>
                <p:oleObj name="公式" r:id="rId4" imgW="126780" imgH="215526" progId="Equation.3">
                  <p:embed/>
                  <p:pic>
                    <p:nvPicPr>
                      <p:cNvPr id="17613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0" y="2490788"/>
                        <a:ext cx="1270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a:extLst>
              <a:ext uri="{FF2B5EF4-FFF2-40B4-BE49-F238E27FC236}">
                <a16:creationId xmlns:a16="http://schemas.microsoft.com/office/drawing/2014/main" xmlns="" id="{AA5099CE-59D0-9F47-1754-7E0F5DFD78B3}"/>
              </a:ext>
            </a:extLst>
          </p:cNvPr>
          <p:cNvSpPr txBox="1"/>
          <p:nvPr/>
        </p:nvSpPr>
        <p:spPr>
          <a:xfrm>
            <a:off x="3951514" y="1659819"/>
            <a:ext cx="312906" cy="369332"/>
          </a:xfrm>
          <a:prstGeom prst="rect">
            <a:avLst/>
          </a:prstGeom>
          <a:noFill/>
        </p:spPr>
        <p:txBody>
          <a:bodyPr wrap="none" rtlCol="0">
            <a:spAutoFit/>
          </a:bodyPr>
          <a:lstStyle/>
          <a:p>
            <a:r>
              <a:rPr kumimoji="1" lang="en-US" altLang="zh-CN" b="1" dirty="0"/>
              <a:t>k</a:t>
            </a:r>
            <a:endParaRPr kumimoji="1" lang="zh-CN" altLang="en-US" b="1" dirty="0"/>
          </a:p>
        </p:txBody>
      </p:sp>
      <p:sp>
        <p:nvSpPr>
          <p:cNvPr id="7" name="Rectangle 3">
            <a:extLst>
              <a:ext uri="{FF2B5EF4-FFF2-40B4-BE49-F238E27FC236}">
                <a16:creationId xmlns:a16="http://schemas.microsoft.com/office/drawing/2014/main" xmlns="" id="{0D3AD5CA-2611-D581-7E00-105FEBFF91A5}"/>
              </a:ext>
            </a:extLst>
          </p:cNvPr>
          <p:cNvSpPr txBox="1">
            <a:spLocks noChangeArrowheads="1"/>
          </p:cNvSpPr>
          <p:nvPr/>
        </p:nvSpPr>
        <p:spPr bwMode="auto">
          <a:xfrm>
            <a:off x="387476" y="2970664"/>
            <a:ext cx="8496372" cy="92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lgn="just" eaLnBrk="1" hangingPunct="1"/>
            <a:r>
              <a:rPr lang="en-US" altLang="zh-CN" sz="2400" kern="0" dirty="0"/>
              <a:t>6.3</a:t>
            </a:r>
            <a:r>
              <a:rPr lang="zh-CN" altLang="en-US" sz="2400" kern="0" dirty="0"/>
              <a:t>节引理</a:t>
            </a:r>
            <a:r>
              <a:rPr lang="en-US" altLang="zh-CN" sz="2400" kern="0" dirty="0"/>
              <a:t>6.3</a:t>
            </a:r>
            <a:r>
              <a:rPr lang="zh-CN" altLang="en-US" sz="2400" kern="0" dirty="0"/>
              <a:t>给出了判断两个函数依赖集等价的可行算法，因此引理</a:t>
            </a:r>
            <a:r>
              <a:rPr lang="en-US" altLang="zh-CN" sz="2400" kern="0" dirty="0"/>
              <a:t>6.3</a:t>
            </a:r>
            <a:r>
              <a:rPr lang="zh-CN" altLang="en-US" sz="2400" kern="0" dirty="0"/>
              <a:t>也可用于判别</a:t>
            </a:r>
            <a:r>
              <a:rPr lang="en-US" altLang="zh-CN" sz="2400" kern="0" dirty="0"/>
              <a:t>R</a:t>
            </a:r>
            <a:r>
              <a:rPr lang="zh-CN" altLang="en-US" sz="2400" kern="0" dirty="0"/>
              <a:t>的分解</a:t>
            </a:r>
            <a:r>
              <a:rPr lang="el-GR" altLang="zh-CN" sz="2400" i="0" dirty="0">
                <a:solidFill>
                  <a:srgbClr val="333333"/>
                </a:solidFill>
                <a:effectLst/>
                <a:latin typeface="Helvetica Neue" panose="02000503000000020004" pitchFamily="2" charset="0"/>
              </a:rPr>
              <a:t>ρ</a:t>
            </a:r>
            <a:r>
              <a:rPr lang="zh-CN" altLang="en-US" sz="2400" dirty="0">
                <a:solidFill>
                  <a:srgbClr val="333333"/>
                </a:solidFill>
                <a:latin typeface="Helvetica Neue" panose="02000503000000020004" pitchFamily="2" charset="0"/>
              </a:rPr>
              <a:t>是否保持函数依赖。</a:t>
            </a:r>
            <a:endParaRPr lang="en-US" altLang="zh-CN" sz="2400" kern="0" dirty="0"/>
          </a:p>
        </p:txBody>
      </p:sp>
    </p:spTree>
    <p:extLst>
      <p:ext uri="{BB962C8B-B14F-4D97-AF65-F5344CB8AC3E}">
        <p14:creationId xmlns:p14="http://schemas.microsoft.com/office/powerpoint/2010/main" val="2870033461"/>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6131" name="Rectangle 3"/>
          <p:cNvSpPr>
            <a:spLocks noGrp="1" noChangeArrowheads="1"/>
          </p:cNvSpPr>
          <p:nvPr>
            <p:ph idx="1"/>
          </p:nvPr>
        </p:nvSpPr>
        <p:spPr>
          <a:xfrm>
            <a:off x="190932" y="987574"/>
            <a:ext cx="8953068" cy="3407689"/>
          </a:xfrm>
        </p:spPr>
        <p:txBody>
          <a:bodyPr/>
          <a:lstStyle/>
          <a:p>
            <a:pPr eaLnBrk="1" hangingPunct="1">
              <a:lnSpc>
                <a:spcPct val="135000"/>
              </a:lnSpc>
            </a:pPr>
            <a:r>
              <a:rPr lang="zh-CN" altLang="en-US" sz="2400" b="1" dirty="0">
                <a:latin typeface="Arial" panose="020B0604020202020204" pitchFamily="34" charset="0"/>
                <a:ea typeface="宋体" panose="02010600030101010101" pitchFamily="2" charset="-122"/>
              </a:rPr>
              <a:t>算法</a:t>
            </a:r>
            <a:r>
              <a:rPr lang="en-US" altLang="zh-CN" sz="2400" b="1" dirty="0">
                <a:latin typeface="Arial" panose="020B0604020202020204" pitchFamily="34" charset="0"/>
                <a:ea typeface="宋体" panose="02010600030101010101" pitchFamily="2" charset="-122"/>
              </a:rPr>
              <a:t>6</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2(</a:t>
            </a:r>
            <a:r>
              <a:rPr lang="zh-CN" altLang="en-US" sz="2400" b="1" dirty="0">
                <a:latin typeface="Arial" panose="020B0604020202020204" pitchFamily="34" charset="0"/>
                <a:ea typeface="宋体" panose="02010600030101010101" pitchFamily="2" charset="-122"/>
              </a:rPr>
              <a:t>合成法</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转换为</a:t>
            </a:r>
            <a:r>
              <a:rPr lang="en-US" altLang="zh-CN" sz="2400" b="1" dirty="0">
                <a:latin typeface="Arial" panose="020B0604020202020204" pitchFamily="34" charset="0"/>
                <a:ea typeface="宋体" panose="02010600030101010101" pitchFamily="2" charset="-122"/>
              </a:rPr>
              <a:t>3</a:t>
            </a:r>
            <a:r>
              <a:rPr lang="en" altLang="zh-CN" sz="2400" b="1" dirty="0">
                <a:latin typeface="Arial" panose="020B0604020202020204" pitchFamily="34" charset="0"/>
                <a:ea typeface="宋体" panose="02010600030101010101" pitchFamily="2" charset="-122"/>
              </a:rPr>
              <a:t>NF</a:t>
            </a:r>
            <a:r>
              <a:rPr lang="zh-CN" altLang="en-US" sz="2400" b="1" dirty="0">
                <a:latin typeface="Arial" panose="020B0604020202020204" pitchFamily="34" charset="0"/>
                <a:ea typeface="宋体" panose="02010600030101010101" pitchFamily="2" charset="-122"/>
              </a:rPr>
              <a:t>的保持函数依衣赖的分解。</a:t>
            </a: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①对</a:t>
            </a:r>
            <a:r>
              <a:rPr lang="en" altLang="zh-CN" sz="2400" b="1" dirty="0">
                <a:latin typeface="Arial" panose="020B0604020202020204" pitchFamily="34" charset="0"/>
                <a:ea typeface="宋体" panose="02010600030101010101" pitchFamily="2" charset="-122"/>
              </a:rPr>
              <a:t>R(U,F)</a:t>
            </a:r>
            <a:r>
              <a:rPr lang="zh-CN" altLang="en-US" sz="2400" b="1" dirty="0">
                <a:latin typeface="Arial" panose="020B0604020202020204" pitchFamily="34" charset="0"/>
                <a:ea typeface="宋体" panose="02010600030101010101" pitchFamily="2" charset="-122"/>
              </a:rPr>
              <a:t>中的函数依赖集</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进行极小化交处理</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处理后得到的依赖集仍记为</a:t>
            </a:r>
            <a:r>
              <a:rPr lang="en" altLang="zh-CN" sz="2400" b="1" dirty="0">
                <a:latin typeface="Arial" panose="020B0604020202020204" pitchFamily="34" charset="0"/>
                <a:ea typeface="宋体" panose="02010600030101010101" pitchFamily="2" charset="-122"/>
              </a:rPr>
              <a:t>F)</a:t>
            </a:r>
            <a:r>
              <a:rPr lang="zh-CN" altLang="en" sz="2400" b="1" dirty="0">
                <a:latin typeface="Arial" panose="020B0604020202020204" pitchFamily="34" charset="0"/>
                <a:ea typeface="宋体" panose="02010600030101010101" pitchFamily="2" charset="-122"/>
              </a:rPr>
              <a:t>。</a:t>
            </a:r>
          </a:p>
          <a:p>
            <a:pPr marL="0" indent="0" eaLnBrk="1" hangingPunct="1">
              <a:lnSpc>
                <a:spcPct val="135000"/>
              </a:lnSpc>
              <a:buNone/>
            </a:pPr>
            <a:r>
              <a:rPr lang="zh-CN" altLang="en" sz="2400" b="1" dirty="0">
                <a:latin typeface="Arial" panose="020B0604020202020204" pitchFamily="34" charset="0"/>
                <a:ea typeface="宋体" panose="02010600030101010101" pitchFamily="2" charset="-122"/>
              </a:rPr>
              <a:t>② </a:t>
            </a:r>
            <a:r>
              <a:rPr lang="zh-CN" altLang="en-US" sz="2400" b="1" dirty="0">
                <a:latin typeface="Arial" panose="020B0604020202020204" pitchFamily="34" charset="0"/>
                <a:ea typeface="宋体" panose="02010600030101010101" pitchFamily="2" charset="-122"/>
              </a:rPr>
              <a:t>找出所有不在</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中出现的属性</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记为 </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构成一个关系模式</a:t>
            </a:r>
            <a:r>
              <a:rPr lang="en" altLang="zh-CN" sz="2400" b="1" dirty="0">
                <a:latin typeface="Arial" panose="020B0604020202020204" pitchFamily="34" charset="0"/>
                <a:ea typeface="宋体" panose="02010600030101010101" pitchFamily="2" charset="-122"/>
              </a:rPr>
              <a:t>R</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 F</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把这些属性从</a:t>
            </a:r>
            <a:r>
              <a:rPr lang="en" altLang="zh-CN" sz="2400" b="1" dirty="0">
                <a:latin typeface="Arial" panose="020B0604020202020204" pitchFamily="34" charset="0"/>
                <a:ea typeface="宋体" panose="02010600030101010101" pitchFamily="2" charset="-122"/>
              </a:rPr>
              <a:t>U</a:t>
            </a:r>
            <a:r>
              <a:rPr lang="zh-CN" altLang="en-US" sz="2400" b="1" dirty="0">
                <a:latin typeface="Arial" panose="020B0604020202020204" pitchFamily="34" charset="0"/>
                <a:ea typeface="宋体" panose="02010600030101010101" pitchFamily="2" charset="-122"/>
              </a:rPr>
              <a:t>中去掉，剩余的属性仍记为 </a:t>
            </a:r>
            <a:r>
              <a:rPr lang="en" altLang="zh-CN" sz="2400" b="1" dirty="0">
                <a:latin typeface="Arial" panose="020B0604020202020204" pitchFamily="34" charset="0"/>
                <a:ea typeface="宋体" panose="02010600030101010101" pitchFamily="2" charset="-122"/>
              </a:rPr>
              <a:t>U</a:t>
            </a:r>
            <a:r>
              <a:rPr lang="zh-CN" altLang="en" sz="2400" b="1" dirty="0">
                <a:latin typeface="Arial" panose="020B0604020202020204" pitchFamily="34" charset="0"/>
                <a:ea typeface="宋体" panose="02010600030101010101" pitchFamily="2" charset="-122"/>
              </a:rPr>
              <a:t>。</a:t>
            </a:r>
          </a:p>
          <a:p>
            <a:pPr marL="0" indent="0" eaLnBrk="1" hangingPunct="1">
              <a:lnSpc>
                <a:spcPct val="135000"/>
              </a:lnSpc>
              <a:buNone/>
            </a:pPr>
            <a:r>
              <a:rPr lang="zh-CN" altLang="en" sz="2400" b="1" dirty="0">
                <a:latin typeface="Arial" panose="020B0604020202020204" pitchFamily="34" charset="0"/>
                <a:ea typeface="宋体" panose="02010600030101010101" pitchFamily="2" charset="-122"/>
              </a:rPr>
              <a:t>③ </a:t>
            </a:r>
            <a:r>
              <a:rPr lang="zh-CN" altLang="en-US" sz="2400" b="1" dirty="0">
                <a:latin typeface="Arial" panose="020B0604020202020204" pitchFamily="34" charset="0"/>
                <a:ea typeface="宋体" panose="02010600030101010101" pitchFamily="2" charset="-122"/>
              </a:rPr>
              <a:t>若有 </a:t>
            </a:r>
            <a:r>
              <a:rPr lang="en" altLang="zh-CN" sz="2400" b="1" dirty="0">
                <a:latin typeface="Arial" panose="020B0604020202020204" pitchFamily="34" charset="0"/>
                <a:ea typeface="宋体" panose="02010600030101010101" pitchFamily="2" charset="-122"/>
              </a:rPr>
              <a:t>X→A∈F</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且</a:t>
            </a:r>
            <a:r>
              <a:rPr lang="en" altLang="zh-CN" sz="2400" b="1" dirty="0">
                <a:latin typeface="Arial" panose="020B0604020202020204" pitchFamily="34" charset="0"/>
                <a:ea typeface="宋体" panose="02010600030101010101" pitchFamily="2" charset="-122"/>
              </a:rPr>
              <a:t>XA=U</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a:t>
            </a:r>
            <a:r>
              <a:rPr lang="el-GR" altLang="zh-CN" sz="2400" i="0" dirty="0">
                <a:solidFill>
                  <a:srgbClr val="333333"/>
                </a:solidFill>
                <a:effectLst/>
                <a:latin typeface="Helvetica Neue" panose="02000503000000020004" pitchFamily="2" charset="0"/>
              </a:rPr>
              <a:t>ρ </a:t>
            </a:r>
            <a:r>
              <a:rPr lang="en" altLang="zh-CN" sz="2400" b="1" dirty="0">
                <a:latin typeface="Arial" panose="020B0604020202020204" pitchFamily="34" charset="0"/>
                <a:ea typeface="宋体" panose="02010600030101010101" pitchFamily="2" charset="-122"/>
              </a:rPr>
              <a:t>={R}</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算法终止。</a:t>
            </a:r>
          </a:p>
        </p:txBody>
      </p:sp>
    </p:spTree>
    <p:extLst>
      <p:ext uri="{BB962C8B-B14F-4D97-AF65-F5344CB8AC3E}">
        <p14:creationId xmlns:p14="http://schemas.microsoft.com/office/powerpoint/2010/main" val="1970995762"/>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mc:AlternateContent xmlns:mc="http://schemas.openxmlformats.org/markup-compatibility/2006" xmlns:a14="http://schemas.microsoft.com/office/drawing/2010/main">
        <mc:Choice Requires="a14">
          <p:sp>
            <p:nvSpPr>
              <p:cNvPr id="176131" name="Rectangle 3"/>
              <p:cNvSpPr>
                <a:spLocks noGrp="1" noChangeArrowheads="1"/>
              </p:cNvSpPr>
              <p:nvPr>
                <p:ph idx="1"/>
              </p:nvPr>
            </p:nvSpPr>
            <p:spPr>
              <a:xfrm>
                <a:off x="190932" y="812652"/>
                <a:ext cx="8953068" cy="4536504"/>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④ 否则，对</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按具有相同左部的原则分组</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假定分为</a:t>
                </a:r>
                <a:r>
                  <a:rPr lang="en" altLang="zh-CN" sz="2400" b="1" dirty="0">
                    <a:latin typeface="Arial" panose="020B0604020202020204" pitchFamily="34" charset="0"/>
                    <a:ea typeface="宋体" panose="02010600030101010101" pitchFamily="2" charset="-122"/>
                  </a:rPr>
                  <a:t>k</a:t>
                </a:r>
                <a:r>
                  <a:rPr lang="zh-CN" altLang="en-US" sz="2400" b="1" dirty="0">
                    <a:latin typeface="Arial" panose="020B0604020202020204" pitchFamily="34" charset="0"/>
                    <a:ea typeface="宋体" panose="02010600030101010101" pitchFamily="2" charset="-122"/>
                  </a:rPr>
                  <a:t>组</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，每一组函数依赖所涉及的全部属性形成一个属性集</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若</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US" altLang="zh-CN" sz="2400" b="1" dirty="0">
                    <a:latin typeface="Arial" panose="020B0604020202020204" pitchFamily="34" charset="0"/>
                    <a:ea typeface="宋体" panose="02010600030101010101" pitchFamily="2" charset="-122"/>
                    <a:sym typeface="Symbol" panose="05050102010706020507" pitchFamily="18" charset="2"/>
                  </a:rPr>
                  <a:t>  </a:t>
                </a:r>
                <a:r>
                  <a:rPr lang="en" altLang="zh-CN" sz="2400" b="1" dirty="0" err="1">
                    <a:latin typeface="Arial" panose="020B0604020202020204" pitchFamily="34" charset="0"/>
                    <a:ea typeface="宋体" panose="02010600030101010101" pitchFamily="2" charset="-122"/>
                  </a:rPr>
                  <a:t>U</a:t>
                </a:r>
                <a:r>
                  <a:rPr lang="en" altLang="zh-CN" sz="2400" b="1" baseline="-25000" dirty="0" err="1">
                    <a:latin typeface="Arial" panose="020B0604020202020204" pitchFamily="34" charset="0"/>
                    <a:ea typeface="宋体" panose="02010600030101010101" pitchFamily="2" charset="-122"/>
                  </a:rPr>
                  <a:t>j</a:t>
                </a:r>
                <a:r>
                  <a:rPr lang="en" altLang="zh-CN" sz="2400" b="1" dirty="0">
                    <a:latin typeface="Arial" panose="020B0604020202020204" pitchFamily="34" charset="0"/>
                    <a:ea typeface="宋体" panose="02010600030101010101" pitchFamily="2" charset="-122"/>
                  </a:rPr>
                  <a:t>(</a:t>
                </a:r>
                <a:r>
                  <a:rPr lang="en" altLang="zh-CN" sz="2400" b="1" dirty="0" err="1">
                    <a:latin typeface="Arial" panose="020B0604020202020204" pitchFamily="34" charset="0"/>
                    <a:ea typeface="宋体" panose="02010600030101010101" pitchFamily="2" charset="-122"/>
                  </a:rPr>
                  <a:t>i≠j</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就去掉 </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由于经过了步骤②，故</a:t>
                </a:r>
                <a:r>
                  <a:rPr lang="en" altLang="zh-CN" sz="2400" b="1" dirty="0">
                    <a:latin typeface="Arial" panose="020B0604020202020204" pitchFamily="34" charset="0"/>
                    <a:ea typeface="宋体" panose="02010600030101010101" pitchFamily="2" charset="-122"/>
                  </a:rPr>
                  <a:t>U=</a:t>
                </a:r>
                <a:r>
                  <a:rPr lang="en-US" altLang="zh-CN" sz="2400" dirty="0">
                    <a:latin typeface="Arial" panose="020B0604020202020204" pitchFamily="34" charset="0"/>
                    <a:ea typeface="宋体" panose="02010600030101010101" pitchFamily="2" charset="-122"/>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oMath>
                </a14:m>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U</a:t>
                </a:r>
                <a:r>
                  <a:rPr lang="en-US" altLang="zh-CN" sz="2400" baseline="-25000" dirty="0">
                    <a:latin typeface="Arial" panose="020B0604020202020204" pitchFamily="34" charset="0"/>
                    <a:ea typeface="宋体" panose="02010600030101010101" pitchFamily="2" charset="-122"/>
                  </a:rPr>
                  <a:t>i</a:t>
                </a:r>
                <a:r>
                  <a:rPr lang="en-US" altLang="zh-CN" sz="2400" baseline="30000" dirty="0">
                    <a:latin typeface="Arial" panose="020B0604020202020204" pitchFamily="34" charset="0"/>
                    <a:ea typeface="宋体" panose="02010600030101010101" pitchFamily="2" charset="-122"/>
                  </a:rPr>
                  <a:t> </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于是</a:t>
                </a:r>
                <a:r>
                  <a:rPr lang="el-GR" altLang="zh-CN" sz="2400" dirty="0">
                    <a:solidFill>
                      <a:srgbClr val="333333"/>
                    </a:solidFill>
                    <a:latin typeface="Helvetica Neue" panose="02000503000000020004" pitchFamily="2" charset="0"/>
                  </a:rPr>
                  <a:t>ρ</a:t>
                </a:r>
                <a:r>
                  <a:rPr lang="en" altLang="zh-CN" sz="2400" b="1" dirty="0">
                    <a:latin typeface="Arial" panose="020B0604020202020204" pitchFamily="34" charset="0"/>
                    <a:ea typeface="宋体" panose="02010600030101010101" pitchFamily="2" charset="-122"/>
                  </a:rPr>
                  <a:t>={ R</a:t>
                </a:r>
                <a:r>
                  <a:rPr lang="en" altLang="zh-CN" sz="2400" b="1" baseline="-25000" dirty="0">
                    <a:latin typeface="Arial" panose="020B0604020202020204" pitchFamily="34" charset="0"/>
                    <a:ea typeface="宋体" panose="02010600030101010101" pitchFamily="2" charset="-122"/>
                  </a:rPr>
                  <a:t>1</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1</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1</a:t>
                </a:r>
                <a:r>
                  <a:rPr lang="en" altLang="zh-CN" sz="2400" b="1" dirty="0">
                    <a:latin typeface="Arial" panose="020B0604020202020204" pitchFamily="34" charset="0"/>
                    <a:ea typeface="宋体" panose="02010600030101010101" pitchFamily="2" charset="-122"/>
                  </a:rPr>
                  <a:t>), …, </a:t>
                </a:r>
                <a:r>
                  <a:rPr lang="en" altLang="zh-CN" sz="2400" b="1" dirty="0" err="1">
                    <a:latin typeface="Arial" panose="020B0604020202020204" pitchFamily="34" charset="0"/>
                    <a:ea typeface="宋体" panose="02010600030101010101" pitchFamily="2" charset="-122"/>
                  </a:rPr>
                  <a:t>R</a:t>
                </a:r>
                <a:r>
                  <a:rPr lang="en" altLang="zh-CN" sz="2400" b="1" baseline="-25000" dirty="0" err="1">
                    <a:latin typeface="Arial" panose="020B0604020202020204" pitchFamily="34" charset="0"/>
                    <a:ea typeface="宋体" panose="02010600030101010101" pitchFamily="2" charset="-122"/>
                  </a:rPr>
                  <a:t>k</a:t>
                </a:r>
                <a:r>
                  <a:rPr lang="en" altLang="zh-CN" sz="2400" b="1" dirty="0">
                    <a:latin typeface="Arial" panose="020B0604020202020204" pitchFamily="34" charset="0"/>
                    <a:ea typeface="宋体" panose="02010600030101010101" pitchFamily="2" charset="-122"/>
                  </a:rPr>
                  <a:t>(</a:t>
                </a:r>
                <a:r>
                  <a:rPr lang="en" altLang="zh-CN" sz="2400" b="1" dirty="0" err="1">
                    <a:latin typeface="Arial" panose="020B0604020202020204" pitchFamily="34" charset="0"/>
                    <a:ea typeface="宋体" panose="02010600030101010101" pitchFamily="2" charset="-122"/>
                  </a:rPr>
                  <a:t>U</a:t>
                </a:r>
                <a:r>
                  <a:rPr lang="en" altLang="zh-CN" sz="2400" b="1" baseline="-25000" dirty="0" err="1">
                    <a:latin typeface="Arial" panose="020B0604020202020204" pitchFamily="34" charset="0"/>
                    <a:ea typeface="宋体" panose="02010600030101010101" pitchFamily="2" charset="-122"/>
                  </a:rPr>
                  <a:t>k</a:t>
                </a:r>
                <a:r>
                  <a:rPr lang="en" altLang="zh-CN" sz="2400" b="1" dirty="0" err="1">
                    <a:latin typeface="Arial" panose="020B0604020202020204" pitchFamily="34" charset="0"/>
                    <a:ea typeface="宋体" panose="02010600030101010101" pitchFamily="2" charset="-122"/>
                  </a:rPr>
                  <a:t>,F</a:t>
                </a:r>
                <a:r>
                  <a:rPr lang="en" altLang="zh-CN" sz="2400" b="1" baseline="-25000" dirty="0" err="1">
                    <a:latin typeface="Arial" panose="020B0604020202020204" pitchFamily="34" charset="0"/>
                    <a:ea typeface="宋体" panose="02010600030101010101" pitchFamily="2" charset="-122"/>
                  </a:rPr>
                  <a:t>k</a:t>
                </a:r>
                <a:r>
                  <a:rPr lang="en" altLang="zh-CN" sz="2400" b="1" dirty="0">
                    <a:latin typeface="Arial" panose="020B0604020202020204" pitchFamily="34" charset="0"/>
                    <a:ea typeface="宋体" panose="02010600030101010101" pitchFamily="2" charset="-122"/>
                  </a:rPr>
                  <a:t>)} U R</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0</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构成</a:t>
                </a:r>
                <a:r>
                  <a:rPr lang="en" altLang="zh-CN" sz="2400" b="1" dirty="0">
                    <a:latin typeface="Arial" panose="020B0604020202020204" pitchFamily="34" charset="0"/>
                    <a:ea typeface="宋体" panose="02010600030101010101" pitchFamily="2" charset="-122"/>
                  </a:rPr>
                  <a:t>R(U,F)</a:t>
                </a:r>
                <a:r>
                  <a:rPr lang="zh-CN" altLang="en-US" sz="2400" b="1" dirty="0">
                    <a:latin typeface="Arial" panose="020B0604020202020204" pitchFamily="34" charset="0"/>
                    <a:ea typeface="宋体" panose="02010600030101010101" pitchFamily="2" charset="-122"/>
                  </a:rPr>
                  <a:t>的一个保持函数依赖的分解，并且每个每个</a:t>
                </a:r>
                <a:r>
                  <a:rPr lang="en" altLang="zh-CN" sz="2400" b="1" dirty="0">
                    <a:latin typeface="Arial" panose="020B0604020202020204" pitchFamily="34" charset="0"/>
                    <a:ea typeface="宋体" panose="02010600030101010101" pitchFamily="2" charset="-122"/>
                  </a:rPr>
                  <a:t>R</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 F</a:t>
                </a:r>
                <a:r>
                  <a:rPr lang="en" altLang="zh-CN" sz="2400"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均属于</a:t>
                </a:r>
                <a:r>
                  <a:rPr lang="en-US" altLang="zh-CN" sz="2400" b="1" dirty="0">
                    <a:latin typeface="Arial" panose="020B0604020202020204" pitchFamily="34" charset="0"/>
                    <a:ea typeface="宋体" panose="02010600030101010101" pitchFamily="2" charset="-122"/>
                  </a:rPr>
                  <a:t>3</a:t>
                </a:r>
                <a:r>
                  <a:rPr lang="en" altLang="zh-CN" sz="2400" b="1" dirty="0">
                    <a:latin typeface="Arial" panose="020B0604020202020204" pitchFamily="34" charset="0"/>
                    <a:ea typeface="宋体" panose="02010600030101010101" pitchFamily="2" charset="-122"/>
                  </a:rPr>
                  <a:t>NF</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这里</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zh-CN" altLang="en-US" sz="2400" b="1" dirty="0">
                    <a:latin typeface="Arial" panose="020B0604020202020204" pitchFamily="34" charset="0"/>
                    <a:ea typeface="宋体" panose="02010600030101010101" pitchFamily="2" charset="-122"/>
                  </a:rPr>
                  <a:t>是</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在</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zh-CN" altLang="en-US" sz="2400" b="1" dirty="0">
                    <a:latin typeface="Arial" panose="020B0604020202020204" pitchFamily="34" charset="0"/>
                    <a:ea typeface="宋体" panose="02010600030101010101" pitchFamily="2" charset="-122"/>
                  </a:rPr>
                  <a:t>上的投影。</a:t>
                </a:r>
              </a:p>
              <a:p>
                <a:pPr marL="0" indent="0" eaLnBrk="1" hangingPunct="1">
                  <a:lnSpc>
                    <a:spcPct val="135000"/>
                  </a:lnSpc>
                  <a:buNone/>
                </a:pP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只是经过了极小化处理和按照相同左部原则进行分组，因此分解</a:t>
                </a:r>
                <a:r>
                  <a:rPr lang="el-GR" altLang="zh-CN" sz="2400" i="0" dirty="0">
                    <a:solidFill>
                      <a:srgbClr val="333333"/>
                    </a:solidFill>
                    <a:effectLst/>
                    <a:latin typeface="Helvetica Neue" panose="02000503000000020004" pitchFamily="2" charset="0"/>
                  </a:rPr>
                  <a:t>ρ</a:t>
                </a:r>
                <a:r>
                  <a:rPr lang="zh-CN" altLang="en-US" sz="2400" b="1" dirty="0">
                    <a:latin typeface="Arial" panose="020B0604020202020204" pitchFamily="34" charset="0"/>
                    <a:ea typeface="宋体" panose="02010600030101010101" pitchFamily="2" charset="-122"/>
                  </a:rPr>
                  <a:t>保持函数依赖是显然的。</a:t>
                </a:r>
                <a:endParaRPr lang="en-US" altLang="zh-CN" sz="2400" b="1" baseline="30000" dirty="0">
                  <a:latin typeface="Arial" panose="020B0604020202020204" pitchFamily="34" charset="0"/>
                  <a:ea typeface="宋体" panose="02010600030101010101" pitchFamily="2" charset="-122"/>
                </a:endParaRPr>
              </a:p>
            </p:txBody>
          </p:sp>
        </mc:Choice>
        <mc:Fallback xmlns="">
          <p:sp>
            <p:nvSpPr>
              <p:cNvPr id="176131" name="Rectangle 3"/>
              <p:cNvSpPr>
                <a:spLocks noGrp="1" noRot="1" noChangeAspect="1" noMove="1" noResize="1" noEditPoints="1" noAdjustHandles="1" noChangeArrowheads="1" noChangeShapeType="1" noTextEdit="1"/>
              </p:cNvSpPr>
              <p:nvPr>
                <p:ph idx="1"/>
              </p:nvPr>
            </p:nvSpPr>
            <p:spPr>
              <a:xfrm>
                <a:off x="190932" y="812652"/>
                <a:ext cx="8953068" cy="4536504"/>
              </a:xfrm>
              <a:blipFill>
                <a:blip r:embed="rId2"/>
                <a:stretch>
                  <a:fillRect l="-992" r="-1841"/>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xmlns="" id="{B0D07AE6-054A-A11A-C3A9-5B6CEA5C1A57}"/>
              </a:ext>
            </a:extLst>
          </p:cNvPr>
          <p:cNvSpPr txBox="1"/>
          <p:nvPr/>
        </p:nvSpPr>
        <p:spPr>
          <a:xfrm>
            <a:off x="5009532" y="2208946"/>
            <a:ext cx="402674" cy="276999"/>
          </a:xfrm>
          <a:prstGeom prst="rect">
            <a:avLst/>
          </a:prstGeom>
          <a:noFill/>
        </p:spPr>
        <p:txBody>
          <a:bodyPr wrap="none" rtlCol="0">
            <a:spAutoFit/>
          </a:bodyPr>
          <a:lstStyle/>
          <a:p>
            <a:r>
              <a:rPr kumimoji="1" lang="en-US" altLang="zh-CN" sz="1200" b="1" dirty="0" err="1"/>
              <a:t>i</a:t>
            </a:r>
            <a:r>
              <a:rPr kumimoji="1" lang="en-US" altLang="zh-CN" sz="1200" b="1" dirty="0"/>
              <a:t>=1</a:t>
            </a:r>
            <a:endParaRPr kumimoji="1" lang="zh-CN" altLang="en-US" sz="1200" b="1" dirty="0"/>
          </a:p>
        </p:txBody>
      </p:sp>
      <p:sp>
        <p:nvSpPr>
          <p:cNvPr id="5" name="文本框 4">
            <a:extLst>
              <a:ext uri="{FF2B5EF4-FFF2-40B4-BE49-F238E27FC236}">
                <a16:creationId xmlns:a16="http://schemas.microsoft.com/office/drawing/2014/main" xmlns="" id="{0DCA305C-E811-8938-4F10-B5AEC6144C15}"/>
              </a:ext>
            </a:extLst>
          </p:cNvPr>
          <p:cNvSpPr txBox="1"/>
          <p:nvPr/>
        </p:nvSpPr>
        <p:spPr>
          <a:xfrm>
            <a:off x="5076056" y="1748092"/>
            <a:ext cx="269626" cy="276999"/>
          </a:xfrm>
          <a:prstGeom prst="rect">
            <a:avLst/>
          </a:prstGeom>
          <a:noFill/>
        </p:spPr>
        <p:txBody>
          <a:bodyPr wrap="none" rtlCol="0">
            <a:spAutoFit/>
          </a:bodyPr>
          <a:lstStyle/>
          <a:p>
            <a:r>
              <a:rPr kumimoji="1" lang="en-US" altLang="zh-CN" sz="1200" b="1" dirty="0"/>
              <a:t>k</a:t>
            </a:r>
            <a:endParaRPr kumimoji="1" lang="zh-CN" altLang="en-US" sz="1200" b="1" dirty="0"/>
          </a:p>
        </p:txBody>
      </p:sp>
    </p:spTree>
    <p:extLst>
      <p:ext uri="{BB962C8B-B14F-4D97-AF65-F5344CB8AC3E}">
        <p14:creationId xmlns:p14="http://schemas.microsoft.com/office/powerpoint/2010/main" val="3669017741"/>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6131" name="Rectangle 3"/>
          <p:cNvSpPr>
            <a:spLocks noGrp="1" noChangeArrowheads="1"/>
          </p:cNvSpPr>
          <p:nvPr>
            <p:ph idx="1"/>
          </p:nvPr>
        </p:nvSpPr>
        <p:spPr>
          <a:xfrm>
            <a:off x="190932" y="699542"/>
            <a:ext cx="8953068" cy="3407689"/>
          </a:xfrm>
        </p:spPr>
        <p:txBody>
          <a:bodyPr/>
          <a:lstStyle/>
          <a:p>
            <a:pPr eaLnBrk="1" hangingPunct="1">
              <a:lnSpc>
                <a:spcPct val="135000"/>
              </a:lnSpc>
            </a:pPr>
            <a:r>
              <a:rPr lang="zh-CN" altLang="en-US" sz="2400" dirty="0">
                <a:latin typeface="Arial" panose="020B0604020202020204" pitchFamily="34" charset="0"/>
                <a:ea typeface="宋体" panose="02010600030101010101" pitchFamily="2" charset="-122"/>
              </a:rPr>
              <a:t>下面证明每一个</a:t>
            </a:r>
            <a:r>
              <a:rPr lang="en" altLang="zh-CN" sz="2400" b="1" dirty="0">
                <a:latin typeface="Arial" panose="020B0604020202020204" pitchFamily="34" charset="0"/>
                <a:ea typeface="宋体" panose="02010600030101010101" pitchFamily="2" charset="-122"/>
              </a:rPr>
              <a:t>R</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 F</a:t>
            </a:r>
            <a:r>
              <a:rPr lang="en" altLang="zh-CN" sz="2400"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一定</a:t>
            </a:r>
            <a:r>
              <a:rPr lang="zh-CN" altLang="en-US" sz="2400" b="1" dirty="0">
                <a:latin typeface="Arial" panose="020B0604020202020204" pitchFamily="34" charset="0"/>
                <a:ea typeface="宋体" panose="02010600030101010101" pitchFamily="2" charset="-122"/>
              </a:rPr>
              <a:t>属于</a:t>
            </a:r>
            <a:r>
              <a:rPr lang="en-US" altLang="zh-CN" sz="2400" dirty="0">
                <a:latin typeface="Arial" panose="020B0604020202020204" pitchFamily="34" charset="0"/>
                <a:ea typeface="宋体" panose="02010600030101010101" pitchFamily="2" charset="-122"/>
              </a:rPr>
              <a:t>3</a:t>
            </a:r>
            <a:r>
              <a:rPr lang="en-US" altLang="zh-CN" sz="2400" b="1" dirty="0">
                <a:latin typeface="Arial" panose="020B0604020202020204" pitchFamily="34" charset="0"/>
                <a:ea typeface="宋体" panose="02010600030101010101" pitchFamily="2" charset="-122"/>
              </a:rPr>
              <a:t>NF</a:t>
            </a: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设</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={X→A</a:t>
            </a:r>
            <a:r>
              <a:rPr lang="en" altLang="zh-CN" sz="2400" b="1" baseline="-25000" dirty="0">
                <a:latin typeface="Arial" panose="020B0604020202020204" pitchFamily="34" charset="0"/>
                <a:ea typeface="宋体" panose="02010600030101010101" pitchFamily="2" charset="-122"/>
              </a:rPr>
              <a:t>1</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X→A</a:t>
            </a:r>
            <a:r>
              <a:rPr lang="en" altLang="zh-CN" sz="2400" b="1" baseline="-25000" dirty="0">
                <a:latin typeface="Arial" panose="020B0604020202020204" pitchFamily="34" charset="0"/>
                <a:ea typeface="宋体" panose="02010600030101010101" pitchFamily="2" charset="-122"/>
              </a:rPr>
              <a:t>2</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en" altLang="zh-CN" sz="2400" b="1" dirty="0" err="1">
                <a:latin typeface="Arial" panose="020B0604020202020204" pitchFamily="34" charset="0"/>
                <a:ea typeface="宋体" panose="02010600030101010101" pitchFamily="2" charset="-122"/>
              </a:rPr>
              <a:t>X→A</a:t>
            </a:r>
            <a:r>
              <a:rPr lang="en" altLang="zh-CN" sz="2400" b="1" baseline="-25000" dirty="0" err="1">
                <a:latin typeface="Arial" panose="020B0604020202020204" pitchFamily="34" charset="0"/>
                <a:ea typeface="宋体" panose="02010600030101010101" pitchFamily="2" charset="-122"/>
              </a:rPr>
              <a:t>k</a:t>
            </a:r>
            <a:r>
              <a:rPr lang="en" altLang="zh-CN" sz="2400" b="1" dirty="0">
                <a:latin typeface="Arial" panose="020B0604020202020204" pitchFamily="34" charset="0"/>
                <a:ea typeface="宋体" panose="02010600030101010101" pitchFamily="2" charset="-122"/>
              </a:rPr>
              <a:t>}, U={X, A</a:t>
            </a:r>
            <a:r>
              <a:rPr lang="en" altLang="zh-CN" sz="2400" b="1" baseline="-25000" dirty="0">
                <a:latin typeface="Arial" panose="020B0604020202020204" pitchFamily="34" charset="0"/>
                <a:ea typeface="宋体" panose="02010600030101010101" pitchFamily="2" charset="-122"/>
              </a:rPr>
              <a:t>1</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2</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k</a:t>
            </a:r>
            <a:r>
              <a:rPr lang="en" altLang="zh-CN" sz="2400" b="1" dirty="0">
                <a:latin typeface="Arial" panose="020B0604020202020204" pitchFamily="34" charset="0"/>
                <a:ea typeface="宋体" panose="02010600030101010101" pitchFamily="2" charset="-122"/>
              </a:rPr>
              <a:t>}</a:t>
            </a:r>
          </a:p>
          <a:p>
            <a:pPr marL="0" indent="0" eaLnBrk="1" hangingPunct="1">
              <a:lnSpc>
                <a:spcPct val="135000"/>
              </a:lnSpc>
              <a:buNone/>
            </a:pPr>
            <a:r>
              <a:rPr lang="en" altLang="zh-CN" sz="2400" b="1" dirty="0">
                <a:latin typeface="Arial" panose="020B0604020202020204" pitchFamily="34" charset="0"/>
                <a:ea typeface="宋体" panose="02010600030101010101" pitchFamily="2" charset="-122"/>
              </a:rPr>
              <a:t>①R</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 F</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一定以</a:t>
            </a:r>
            <a:r>
              <a:rPr lang="en" altLang="zh-CN" sz="2400" b="1" dirty="0">
                <a:latin typeface="Arial" panose="020B0604020202020204" pitchFamily="34"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为码</a:t>
            </a: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②若</a:t>
            </a:r>
            <a:r>
              <a:rPr lang="en" altLang="zh-CN" sz="2400" b="1" dirty="0">
                <a:latin typeface="Arial" panose="020B0604020202020204" pitchFamily="34" charset="0"/>
                <a:ea typeface="宋体" panose="02010600030101010101" pitchFamily="2" charset="-122"/>
              </a:rPr>
              <a:t>R</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 F</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不属于</a:t>
            </a:r>
            <a:r>
              <a:rPr lang="en-US" altLang="zh-CN" sz="2400" b="1" dirty="0">
                <a:latin typeface="Arial" panose="020B0604020202020204" pitchFamily="34" charset="0"/>
                <a:ea typeface="宋体" panose="02010600030101010101" pitchFamily="2" charset="-122"/>
              </a:rPr>
              <a:t>3</a:t>
            </a:r>
            <a:r>
              <a:rPr lang="en" altLang="zh-CN" sz="2400" b="1" dirty="0">
                <a:latin typeface="Arial" panose="020B0604020202020204" pitchFamily="34" charset="0"/>
                <a:ea typeface="宋体" panose="02010600030101010101" pitchFamily="2" charset="-122"/>
              </a:rPr>
              <a:t>NF</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则必存在非主属性</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m</a:t>
            </a:r>
            <a:r>
              <a:rPr lang="en" altLang="zh-CN" sz="2400" b="1" dirty="0">
                <a:latin typeface="Arial" panose="020B0604020202020204" pitchFamily="34" charset="0"/>
                <a:ea typeface="宋体" panose="02010600030101010101" pitchFamily="2" charset="-122"/>
              </a:rPr>
              <a:t>(1≤m≤k)</a:t>
            </a:r>
            <a:r>
              <a:rPr lang="zh-CN" altLang="en-US" sz="2400" b="1" dirty="0">
                <a:latin typeface="Arial" panose="020B0604020202020204" pitchFamily="34" charset="0"/>
                <a:ea typeface="宋体" panose="02010600030101010101" pitchFamily="2" charset="-122"/>
              </a:rPr>
              <a:t>及属性组合</a:t>
            </a:r>
            <a:r>
              <a:rPr lang="en" altLang="zh-CN" sz="2400" b="1" dirty="0">
                <a:latin typeface="Arial" panose="020B0604020202020204" pitchFamily="34" charset="0"/>
                <a:ea typeface="宋体" panose="02010600030101010101" pitchFamily="2" charset="-122"/>
              </a:rPr>
              <a:t>Y</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m</a:t>
            </a:r>
            <a:r>
              <a:rPr lang="en"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 </a:t>
            </a:r>
            <a:r>
              <a:rPr lang="en" altLang="zh-CN" sz="2400" b="1" dirty="0">
                <a:latin typeface="Arial" panose="020B0604020202020204" pitchFamily="34" charset="0"/>
                <a:ea typeface="宋体" panose="02010600030101010101" pitchFamily="2" charset="-122"/>
              </a:rPr>
              <a:t>Y</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使得 </a:t>
            </a:r>
            <a:r>
              <a:rPr lang="en" altLang="zh-CN" sz="2400" b="1" dirty="0">
                <a:latin typeface="Arial" panose="020B0604020202020204" pitchFamily="34" charset="0"/>
                <a:ea typeface="宋体" panose="02010600030101010101" pitchFamily="2" charset="-122"/>
              </a:rPr>
              <a:t>X→Y</a:t>
            </a:r>
            <a:r>
              <a:rPr lang="zh-CN" altLang="en" sz="2400" b="1" dirty="0">
                <a:latin typeface="Arial" panose="020B0604020202020204" pitchFamily="34" charset="0"/>
                <a:ea typeface="宋体" panose="02010600030101010101" pitchFamily="2" charset="-122"/>
              </a:rPr>
              <a:t>，</a:t>
            </a:r>
            <a:r>
              <a:rPr lang="en" altLang="zh-CN" sz="2400" b="1" dirty="0" err="1">
                <a:latin typeface="Arial" panose="020B0604020202020204" pitchFamily="34" charset="0"/>
                <a:ea typeface="宋体" panose="02010600030101010101" pitchFamily="2" charset="-122"/>
              </a:rPr>
              <a:t>Y→A</a:t>
            </a:r>
            <a:r>
              <a:rPr lang="en"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 ∈ </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而 </a:t>
            </a:r>
            <a:r>
              <a:rPr lang="en"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 ∈ </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baseline="300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若</a:t>
            </a:r>
            <a:r>
              <a:rPr lang="en" altLang="zh-CN" sz="2400" b="1" dirty="0">
                <a:latin typeface="Arial" panose="020B0604020202020204" pitchFamily="34" charset="0"/>
                <a:ea typeface="宋体" panose="02010600030101010101" pitchFamily="2" charset="-122"/>
              </a:rPr>
              <a:t>Y ⊂ X</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则与</a:t>
            </a:r>
            <a:r>
              <a:rPr lang="en" altLang="zh-CN" sz="2400" b="1" dirty="0" err="1">
                <a:latin typeface="Arial" panose="020B0604020202020204" pitchFamily="34" charset="0"/>
                <a:ea typeface="宋体" panose="02010600030101010101" pitchFamily="2" charset="-122"/>
              </a:rPr>
              <a:t>X→A</a:t>
            </a:r>
            <a:r>
              <a:rPr lang="en"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属于最小依赖集</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相矛盾，因而</a:t>
            </a:r>
            <a:r>
              <a:rPr lang="en" altLang="zh-CN" sz="2400" b="1" dirty="0">
                <a:latin typeface="Arial" panose="020B0604020202020204" pitchFamily="34" charset="0"/>
                <a:ea typeface="宋体" panose="02010600030101010101" pitchFamily="2" charset="-122"/>
              </a:rPr>
              <a:t>Y ⊆ X</a:t>
            </a:r>
            <a:r>
              <a:rPr lang="zh-CN" altLang="en"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cxnSp>
        <p:nvCxnSpPr>
          <p:cNvPr id="5" name="直线连接符 4">
            <a:extLst>
              <a:ext uri="{FF2B5EF4-FFF2-40B4-BE49-F238E27FC236}">
                <a16:creationId xmlns:a16="http://schemas.microsoft.com/office/drawing/2014/main" xmlns="" id="{BA195EFB-FBA9-2084-A6D8-235905C8EF44}"/>
              </a:ext>
            </a:extLst>
          </p:cNvPr>
          <p:cNvCxnSpPr>
            <a:cxnSpLocks/>
          </p:cNvCxnSpPr>
          <p:nvPr/>
        </p:nvCxnSpPr>
        <p:spPr bwMode="auto">
          <a:xfrm flipH="1">
            <a:off x="1907704" y="3075806"/>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线连接符 8">
            <a:extLst>
              <a:ext uri="{FF2B5EF4-FFF2-40B4-BE49-F238E27FC236}">
                <a16:creationId xmlns:a16="http://schemas.microsoft.com/office/drawing/2014/main" xmlns="" id="{CF937395-C239-1EC6-9228-C29C772CAA20}"/>
              </a:ext>
            </a:extLst>
          </p:cNvPr>
          <p:cNvCxnSpPr>
            <a:cxnSpLocks/>
          </p:cNvCxnSpPr>
          <p:nvPr/>
        </p:nvCxnSpPr>
        <p:spPr bwMode="auto">
          <a:xfrm flipH="1">
            <a:off x="7524328" y="3075806"/>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 name="直线连接符 1">
            <a:extLst>
              <a:ext uri="{FF2B5EF4-FFF2-40B4-BE49-F238E27FC236}">
                <a16:creationId xmlns:a16="http://schemas.microsoft.com/office/drawing/2014/main" xmlns="" id="{564E3FCA-D462-FCCA-FBF7-68FDE90704EF}"/>
              </a:ext>
            </a:extLst>
          </p:cNvPr>
          <p:cNvCxnSpPr>
            <a:cxnSpLocks/>
          </p:cNvCxnSpPr>
          <p:nvPr/>
        </p:nvCxnSpPr>
        <p:spPr bwMode="auto">
          <a:xfrm flipH="1">
            <a:off x="7740352" y="3651870"/>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4601519"/>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6131" name="Rectangle 3"/>
          <p:cNvSpPr>
            <a:spLocks noGrp="1" noChangeArrowheads="1"/>
          </p:cNvSpPr>
          <p:nvPr>
            <p:ph idx="1"/>
          </p:nvPr>
        </p:nvSpPr>
        <p:spPr>
          <a:xfrm>
            <a:off x="555804" y="699542"/>
            <a:ext cx="8401080" cy="3312368"/>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不妨设</a:t>
            </a:r>
            <a:r>
              <a:rPr lang="en" altLang="zh-CN" sz="2400" b="1" dirty="0">
                <a:latin typeface="Arial" panose="020B0604020202020204" pitchFamily="34" charset="0"/>
                <a:ea typeface="宋体" panose="02010600030101010101" pitchFamily="2" charset="-122"/>
              </a:rPr>
              <a:t>Y∩X=X</a:t>
            </a:r>
            <a:r>
              <a:rPr lang="en-US" altLang="zh-CN" sz="2400" b="1" baseline="-25000" dirty="0">
                <a:latin typeface="Arial" panose="020B0604020202020204" pitchFamily="34" charset="0"/>
                <a:ea typeface="宋体" panose="02010600030101010101" pitchFamily="2" charset="-122"/>
              </a:rPr>
              <a:t>1</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Y-X=</a:t>
            </a:r>
            <a:r>
              <a:rPr lang="en-US" altLang="zh-CN" sz="2400"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1</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A</a:t>
            </a:r>
            <a:r>
              <a:rPr lang="el-GR" altLang="zh-CN" sz="2400" i="0" baseline="-25000" dirty="0">
                <a:solidFill>
                  <a:srgbClr val="333333"/>
                </a:solidFill>
                <a:effectLst/>
                <a:latin typeface="Helvetica Neue" panose="02000503000000020004" pitchFamily="2" charset="0"/>
              </a:rPr>
              <a:t>ρ</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令</a:t>
            </a:r>
            <a:r>
              <a:rPr lang="en" altLang="zh-CN" sz="2400" b="1" dirty="0">
                <a:latin typeface="Arial" panose="020B0604020202020204" pitchFamily="34" charset="0"/>
                <a:ea typeface="宋体" panose="02010600030101010101" pitchFamily="2" charset="-122"/>
              </a:rPr>
              <a:t>G=F- {X → A</a:t>
            </a:r>
            <a:r>
              <a:rPr lang="en" altLang="zh-CN" sz="2400" b="1" baseline="-25000" dirty="0">
                <a:latin typeface="Arial" panose="020B0604020202020204" pitchFamily="34" charset="0"/>
                <a:ea typeface="宋体" panose="02010600030101010101" pitchFamily="2" charset="-122"/>
              </a:rPr>
              <a:t>m</a:t>
            </a:r>
            <a:r>
              <a:rPr lang="en" altLang="zh-CN" sz="2400" b="1"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显然</a:t>
            </a:r>
            <a:r>
              <a:rPr lang="en" altLang="zh-CN" sz="2400" b="1" dirty="0">
                <a:latin typeface="Arial" panose="020B0604020202020204" pitchFamily="34" charset="0"/>
                <a:ea typeface="宋体" panose="02010600030101010101" pitchFamily="2" charset="-122"/>
              </a:rPr>
              <a:t>Y ⊆ X</a:t>
            </a:r>
            <a:r>
              <a:rPr lang="en" altLang="zh-CN" sz="2400" b="1" baseline="-25000" dirty="0">
                <a:latin typeface="Arial" panose="020B0604020202020204" pitchFamily="34" charset="0"/>
                <a:ea typeface="宋体" panose="02010600030101010101" pitchFamily="2" charset="-122"/>
              </a:rPr>
              <a:t>G</a:t>
            </a:r>
            <a:r>
              <a:rPr lang="en"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即</a:t>
            </a:r>
            <a:r>
              <a:rPr lang="en" altLang="zh-CN" sz="2400" b="1" dirty="0">
                <a:latin typeface="Arial" panose="020B0604020202020204" pitchFamily="34" charset="0"/>
                <a:ea typeface="宋体" panose="02010600030101010101" pitchFamily="2" charset="-122"/>
              </a:rPr>
              <a:t>X→Y</a:t>
            </a:r>
            <a:r>
              <a:rPr lang="zh-CN" altLang="en-US" sz="2400" b="1" dirty="0">
                <a:latin typeface="Arial" panose="020B0604020202020204" pitchFamily="34" charset="0"/>
                <a:ea typeface="宋体" panose="02010600030101010101" pitchFamily="2" charset="-122"/>
              </a:rPr>
              <a:t> ∈ </a:t>
            </a:r>
            <a:r>
              <a:rPr lang="en-US"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可以断言</a:t>
            </a:r>
            <a:r>
              <a:rPr lang="en" altLang="zh-CN" sz="2400" b="1" dirty="0">
                <a:latin typeface="Arial" panose="020B0604020202020204" pitchFamily="34" charset="0"/>
                <a:ea typeface="宋体" panose="02010600030101010101" pitchFamily="2" charset="-122"/>
              </a:rPr>
              <a:t>Y → A</a:t>
            </a:r>
            <a:r>
              <a:rPr lang="en"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也属于</a:t>
            </a:r>
            <a:r>
              <a:rPr lang="en"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因为</a:t>
            </a:r>
            <a:r>
              <a:rPr lang="en" altLang="zh-CN" sz="2400" b="1" dirty="0" err="1">
                <a:latin typeface="Arial" panose="020B0604020202020204" pitchFamily="34" charset="0"/>
                <a:ea typeface="宋体" panose="02010600030101010101" pitchFamily="2" charset="-122"/>
              </a:rPr>
              <a:t>Y→A</a:t>
            </a:r>
            <a:r>
              <a:rPr lang="en"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 ∈ </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baseline="30000" dirty="0">
                <a:latin typeface="Arial" panose="020B0604020202020204" pitchFamily="34" charset="0"/>
                <a:ea typeface="宋体" panose="02010600030101010101" pitchFamily="2" charset="-122"/>
              </a:rPr>
              <a:t>+ </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所以</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m </a:t>
            </a:r>
            <a:r>
              <a:rPr lang="zh-CN" altLang="en-US" sz="2400" b="1" dirty="0">
                <a:latin typeface="Arial" panose="020B0604020202020204" pitchFamily="34" charset="0"/>
                <a:ea typeface="宋体" panose="02010600030101010101" pitchFamily="2" charset="-122"/>
              </a:rPr>
              <a:t>∈ </a:t>
            </a:r>
            <a:r>
              <a:rPr lang="en" altLang="zh-CN" sz="2400" b="1" dirty="0">
                <a:latin typeface="Arial" panose="020B0604020202020204" pitchFamily="34" charset="0"/>
                <a:ea typeface="宋体" panose="02010600030101010101" pitchFamily="2" charset="-122"/>
              </a:rPr>
              <a:t>Y</a:t>
            </a:r>
            <a:r>
              <a:rPr lang="en" altLang="zh-CN" sz="2400" b="1" baseline="-25000" dirty="0">
                <a:latin typeface="Arial" panose="020B0604020202020204" pitchFamily="34" charset="0"/>
                <a:ea typeface="宋体" panose="02010600030101010101" pitchFamily="2" charset="-122"/>
              </a:rPr>
              <a:t>F</a:t>
            </a:r>
            <a:r>
              <a:rPr lang="en"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若</a:t>
            </a:r>
            <a:r>
              <a:rPr lang="en" altLang="zh-CN" sz="2400" b="1" dirty="0">
                <a:latin typeface="Arial" panose="020B0604020202020204" pitchFamily="34" charset="0"/>
                <a:ea typeface="宋体" panose="02010600030101010101" pitchFamily="2" charset="-122"/>
              </a:rPr>
              <a:t>Y → A</a:t>
            </a:r>
            <a:r>
              <a:rPr lang="en"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不属于</a:t>
            </a:r>
            <a:r>
              <a:rPr lang="en"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 </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则在求 </a:t>
            </a:r>
            <a:r>
              <a:rPr lang="en" altLang="zh-CN" sz="2400" b="1" dirty="0">
                <a:latin typeface="Arial" panose="020B0604020202020204" pitchFamily="34" charset="0"/>
                <a:ea typeface="宋体" panose="02010600030101010101" pitchFamily="2" charset="-122"/>
              </a:rPr>
              <a:t>Y</a:t>
            </a:r>
            <a:r>
              <a:rPr lang="en" altLang="zh-CN" sz="2400" b="1" baseline="-25000" dirty="0">
                <a:latin typeface="Arial" panose="020B0604020202020204" pitchFamily="34" charset="0"/>
                <a:ea typeface="宋体" panose="02010600030101010101" pitchFamily="2" charset="-122"/>
              </a:rPr>
              <a:t>F</a:t>
            </a:r>
            <a:r>
              <a:rPr lang="en" altLang="zh-CN" sz="2400" b="1" baseline="300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的算法中，只有使用</a:t>
            </a:r>
            <a:r>
              <a:rPr lang="en" altLang="zh-CN" sz="2400" b="1" dirty="0" err="1">
                <a:latin typeface="Arial" panose="020B0604020202020204" pitchFamily="34" charset="0"/>
                <a:ea typeface="宋体" panose="02010600030101010101" pitchFamily="2" charset="-122"/>
              </a:rPr>
              <a:t>X→A</a:t>
            </a:r>
            <a:r>
              <a:rPr lang="en"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才能将</a:t>
            </a:r>
            <a:r>
              <a:rPr lang="en" altLang="zh-CN" sz="2400" b="1" dirty="0">
                <a:latin typeface="Arial" panose="020B0604020202020204" pitchFamily="34" charset="0"/>
                <a:ea typeface="宋体" panose="02010600030101010101" pitchFamily="2" charset="-122"/>
              </a:rPr>
              <a:t>A</a:t>
            </a:r>
            <a:r>
              <a:rPr lang="en"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引入。于是按算法</a:t>
            </a:r>
            <a:r>
              <a:rPr lang="en-US" altLang="zh-CN" sz="2400" b="1" dirty="0">
                <a:latin typeface="Arial" panose="020B0604020202020204" pitchFamily="34" charset="0"/>
                <a:ea typeface="宋体" panose="02010600030101010101" pitchFamily="2" charset="-122"/>
              </a:rPr>
              <a:t>6</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必有</a:t>
            </a:r>
            <a:r>
              <a:rPr lang="en" altLang="zh-CN" sz="2400" b="1" dirty="0">
                <a:latin typeface="Arial" panose="020B0604020202020204" pitchFamily="34" charset="0"/>
                <a:ea typeface="宋体" panose="02010600030101010101" pitchFamily="2" charset="-122"/>
              </a:rPr>
              <a:t>j</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使得</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en" altLang="zh-CN" sz="2400" b="1" dirty="0">
                <a:latin typeface="Arial" panose="020B0604020202020204" pitchFamily="34" charset="0"/>
                <a:ea typeface="宋体" panose="02010600030101010101" pitchFamily="2" charset="-122"/>
              </a:rPr>
              <a:t>X ⊆ Y</a:t>
            </a:r>
            <a:r>
              <a:rPr lang="en" altLang="zh-CN" sz="2400" b="1" baseline="30000" dirty="0">
                <a:latin typeface="Arial" panose="020B0604020202020204" pitchFamily="34" charset="0"/>
                <a:ea typeface="宋体" panose="02010600030101010101" pitchFamily="2" charset="-122"/>
              </a:rPr>
              <a:t>(j)</a:t>
            </a:r>
            <a:r>
              <a:rPr lang="zh-CN" altLang="en" sz="2400" b="1" dirty="0">
                <a:latin typeface="Arial" panose="020B0604020202020204" pitchFamily="34" charset="0"/>
                <a:ea typeface="宋体" panose="02010600030101010101" pitchFamily="2" charset="-122"/>
              </a:rPr>
              <a:t>，</a:t>
            </a:r>
            <a:r>
              <a:rPr lang="en"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成立，与而 </a:t>
            </a:r>
            <a:r>
              <a:rPr lang="en"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 ∈ </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baseline="300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矛盾。</a:t>
            </a: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于是</a:t>
            </a:r>
            <a:r>
              <a:rPr lang="en" altLang="zh-CN" sz="2400" b="1" dirty="0" err="1">
                <a:latin typeface="Arial" panose="020B0604020202020204" pitchFamily="34" charset="0"/>
                <a:ea typeface="宋体" panose="02010600030101010101" pitchFamily="2" charset="-122"/>
              </a:rPr>
              <a:t>X→A</a:t>
            </a:r>
            <a:r>
              <a:rPr lang="en"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属于</a:t>
            </a:r>
            <a:r>
              <a:rPr lang="en" altLang="zh-CN" sz="2400" b="1" dirty="0">
                <a:latin typeface="Arial" panose="020B0604020202020204" pitchFamily="34" charset="0"/>
                <a:ea typeface="宋体" panose="02010600030101010101" pitchFamily="2" charset="-122"/>
              </a:rPr>
              <a:t>G</a:t>
            </a:r>
            <a:r>
              <a:rPr lang="en" altLang="zh-CN" sz="2400" b="1" baseline="30000" dirty="0">
                <a:latin typeface="Arial" panose="020B0604020202020204" pitchFamily="34" charset="0"/>
                <a:ea typeface="宋体" panose="02010600030101010101" pitchFamily="2" charset="-122"/>
              </a:rPr>
              <a:t>+</a:t>
            </a:r>
            <a:r>
              <a:rPr lang="zh-CN" altLang="e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与</a:t>
            </a:r>
            <a:r>
              <a:rPr lang="en"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是最小依赖集相矛盾</a:t>
            </a:r>
            <a:r>
              <a:rPr lang="zh-CN" altLang="en-US" sz="24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所以</a:t>
            </a:r>
            <a:r>
              <a:rPr lang="en" altLang="zh-CN" sz="2400" b="1" dirty="0">
                <a:latin typeface="Arial" panose="020B0604020202020204" pitchFamily="34" charset="0"/>
                <a:ea typeface="宋体" panose="02010600030101010101" pitchFamily="2" charset="-122"/>
              </a:rPr>
              <a:t>R</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(U</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 F</a:t>
            </a:r>
            <a:r>
              <a:rPr lang="en" altLang="zh-CN" sz="2400" b="1" baseline="-25000" dirty="0">
                <a:latin typeface="Arial" panose="020B0604020202020204" pitchFamily="34" charset="0"/>
                <a:ea typeface="宋体" panose="02010600030101010101" pitchFamily="2" charset="-122"/>
              </a:rPr>
              <a:t>i</a:t>
            </a:r>
            <a:r>
              <a:rPr lang="en"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一定属于</a:t>
            </a:r>
            <a:r>
              <a:rPr lang="en-US" altLang="zh-CN" sz="2400" b="1" dirty="0">
                <a:latin typeface="Arial" panose="020B0604020202020204" pitchFamily="34" charset="0"/>
                <a:ea typeface="宋体" panose="02010600030101010101" pitchFamily="2" charset="-122"/>
              </a:rPr>
              <a:t>3</a:t>
            </a:r>
            <a:r>
              <a:rPr lang="en" altLang="zh-CN" sz="2400" b="1" dirty="0">
                <a:latin typeface="Arial" panose="020B0604020202020204" pitchFamily="34" charset="0"/>
                <a:ea typeface="宋体" panose="02010600030101010101" pitchFamily="2" charset="-122"/>
              </a:rPr>
              <a:t>NF</a:t>
            </a:r>
            <a:r>
              <a:rPr lang="zh-CN" altLang="en" sz="2400" b="1" dirty="0">
                <a:latin typeface="Arial" panose="020B0604020202020204" pitchFamily="34" charset="0"/>
                <a:ea typeface="宋体" panose="02010600030101010101" pitchFamily="2" charset="-122"/>
              </a:rPr>
              <a:t>。 </a:t>
            </a:r>
          </a:p>
        </p:txBody>
      </p:sp>
      <p:cxnSp>
        <p:nvCxnSpPr>
          <p:cNvPr id="10" name="直线连接符 9">
            <a:extLst>
              <a:ext uri="{FF2B5EF4-FFF2-40B4-BE49-F238E27FC236}">
                <a16:creationId xmlns:a16="http://schemas.microsoft.com/office/drawing/2014/main" xmlns="" id="{B93AB02B-1C95-F991-B84E-DCFA62A0AECE}"/>
              </a:ext>
            </a:extLst>
          </p:cNvPr>
          <p:cNvCxnSpPr>
            <a:cxnSpLocks/>
          </p:cNvCxnSpPr>
          <p:nvPr/>
        </p:nvCxnSpPr>
        <p:spPr bwMode="auto">
          <a:xfrm flipH="1">
            <a:off x="5148064" y="3507854"/>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1368661"/>
      </p:ext>
    </p:extLst>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p>
        </p:txBody>
      </p:sp>
      <p:sp>
        <p:nvSpPr>
          <p:cNvPr id="176131" name="Rectangle 3"/>
          <p:cNvSpPr>
            <a:spLocks noGrp="1" noChangeArrowheads="1"/>
          </p:cNvSpPr>
          <p:nvPr>
            <p:ph idx="1"/>
          </p:nvPr>
        </p:nvSpPr>
        <p:spPr>
          <a:xfrm>
            <a:off x="190932" y="760858"/>
            <a:ext cx="8953068" cy="3407689"/>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至此，我们已经有一个算法，可以在保持函数依赖的情况下，自动化地将一个关系模式分解为一组子关系模式，而且这些子关系模式都满足</a:t>
            </a:r>
            <a:r>
              <a:rPr lang="en-US" altLang="zh-CN" sz="2400" b="1" dirty="0">
                <a:latin typeface="Arial" panose="020B0604020202020204" pitchFamily="34" charset="0"/>
                <a:ea typeface="宋体" panose="02010600030101010101" pitchFamily="2" charset="-122"/>
              </a:rPr>
              <a:t>3</a:t>
            </a:r>
            <a:r>
              <a:rPr lang="en" altLang="zh-CN" sz="2400" b="1" dirty="0">
                <a:latin typeface="Arial" panose="020B0604020202020204" pitchFamily="34" charset="0"/>
                <a:ea typeface="宋体" panose="02010600030101010101" pitchFamily="2" charset="-122"/>
              </a:rPr>
              <a:t>NF</a:t>
            </a:r>
            <a:r>
              <a:rPr lang="zh-CN" altLang="en-US" sz="2400" b="1" dirty="0">
                <a:latin typeface="Arial" panose="020B0604020202020204" pitchFamily="34" charset="0"/>
                <a:ea typeface="宋体" panose="02010600030101010101" pitchFamily="2" charset="-122"/>
              </a:rPr>
              <a:t>范式。</a:t>
            </a:r>
          </a:p>
        </p:txBody>
      </p:sp>
    </p:spTree>
    <p:extLst>
      <p:ext uri="{BB962C8B-B14F-4D97-AF65-F5344CB8AC3E}">
        <p14:creationId xmlns:p14="http://schemas.microsoft.com/office/powerpoint/2010/main" val="1329761251"/>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p>
        </p:txBody>
      </p:sp>
      <p:sp>
        <p:nvSpPr>
          <p:cNvPr id="14339" name="Rectangle 3"/>
          <p:cNvSpPr>
            <a:spLocks noGrp="1" noChangeArrowheads="1"/>
          </p:cNvSpPr>
          <p:nvPr>
            <p:ph idx="1"/>
          </p:nvPr>
        </p:nvSpPr>
        <p:spPr>
          <a:xfrm>
            <a:off x="683568" y="1004888"/>
            <a:ext cx="8003232" cy="3640931"/>
          </a:xfrm>
        </p:spPr>
        <p:txBody>
          <a:bodyPr/>
          <a:lstStyle/>
          <a:p>
            <a:r>
              <a:rPr lang="en-US" altLang="zh-CN" dirty="0"/>
              <a:t>6.1 </a:t>
            </a:r>
            <a:r>
              <a:rPr lang="zh-CN" altLang="en-US" dirty="0"/>
              <a:t>问题的提出</a:t>
            </a:r>
          </a:p>
          <a:p>
            <a:r>
              <a:rPr lang="en-US" altLang="zh-CN" dirty="0"/>
              <a:t>6.2 </a:t>
            </a:r>
            <a:r>
              <a:rPr lang="zh-CN" altLang="en-US" dirty="0"/>
              <a:t>规范化</a:t>
            </a:r>
          </a:p>
          <a:p>
            <a:r>
              <a:rPr lang="en-US" altLang="zh-CN" dirty="0"/>
              <a:t>6.3 </a:t>
            </a:r>
            <a:r>
              <a:rPr lang="zh-CN" altLang="en-US" dirty="0"/>
              <a:t>数据依赖的公理系统</a:t>
            </a:r>
          </a:p>
          <a:p>
            <a:r>
              <a:rPr lang="en-US" altLang="zh-CN" dirty="0"/>
              <a:t>6.4 </a:t>
            </a:r>
            <a:r>
              <a:rPr lang="zh-CN" altLang="en-US" dirty="0"/>
              <a:t>保持函数依赖的模式分解</a:t>
            </a:r>
            <a:endParaRPr lang="en-US" altLang="zh-CN" dirty="0"/>
          </a:p>
          <a:p>
            <a:r>
              <a:rPr lang="zh-CN" altLang="en-US" sz="2800" dirty="0">
                <a:solidFill>
                  <a:srgbClr val="C00000"/>
                </a:solidFill>
              </a:rPr>
              <a:t>*</a:t>
            </a:r>
            <a:r>
              <a:rPr lang="en-US" altLang="zh-CN" sz="2800" dirty="0">
                <a:solidFill>
                  <a:srgbClr val="C00000"/>
                </a:solidFill>
              </a:rPr>
              <a:t>6.5</a:t>
            </a:r>
            <a:r>
              <a:rPr lang="zh-CN" altLang="en-US" sz="2800" dirty="0">
                <a:solidFill>
                  <a:srgbClr val="C00000"/>
                </a:solidFill>
              </a:rPr>
              <a:t> 无损连接的模式分解</a:t>
            </a:r>
            <a:endParaRPr lang="en-US" altLang="zh-CN" sz="2800" dirty="0">
              <a:solidFill>
                <a:srgbClr val="C00000"/>
              </a:solidFill>
            </a:endParaRPr>
          </a:p>
          <a:p>
            <a:r>
              <a:rPr lang="zh-CN" altLang="en-US" sz="2800" dirty="0"/>
              <a:t>本章小结</a:t>
            </a:r>
            <a:endParaRPr lang="en-US" altLang="zh-CN" sz="2800" dirty="0"/>
          </a:p>
          <a:p>
            <a:endParaRPr lang="zh-CN" altLang="en-US" dirty="0">
              <a:solidFill>
                <a:srgbClr val="C00000"/>
              </a:solidFill>
            </a:endParaRPr>
          </a:p>
        </p:txBody>
      </p:sp>
    </p:spTree>
    <p:extLst>
      <p:ext uri="{BB962C8B-B14F-4D97-AF65-F5344CB8AC3E}">
        <p14:creationId xmlns:p14="http://schemas.microsoft.com/office/powerpoint/2010/main" val="2700949042"/>
      </p:ext>
    </p:extLst>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solidFill>
                  <a:srgbClr val="FF0000"/>
                </a:solidFill>
              </a:rPr>
              <a:t>6.5.1 </a:t>
            </a:r>
            <a:r>
              <a:rPr lang="zh-CN" altLang="en-US" dirty="0">
                <a:solidFill>
                  <a:srgbClr val="FF0000"/>
                </a:solidFill>
              </a:rPr>
              <a:t> 无损连接的模式分解定义</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extLst>
      <p:ext uri="{BB962C8B-B14F-4D97-AF65-F5344CB8AC3E}">
        <p14:creationId xmlns:p14="http://schemas.microsoft.com/office/powerpoint/2010/main" val="3718275863"/>
      </p:ext>
    </p:extLst>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05192" y="-92546"/>
            <a:ext cx="9038808" cy="792088"/>
          </a:xfrm>
        </p:spPr>
        <p:txBody>
          <a:bodyPr>
            <a:normAutofit/>
          </a:bodyPr>
          <a:lstStyle/>
          <a:p>
            <a:pPr eaLnBrk="1" hangingPunct="1"/>
            <a:r>
              <a:rPr lang="zh-CN" altLang="en-US" dirty="0"/>
              <a:t> </a:t>
            </a:r>
            <a:r>
              <a:rPr lang="en-US" altLang="zh-CN" dirty="0"/>
              <a:t>6.5.1</a:t>
            </a:r>
            <a:r>
              <a:rPr lang="zh-CN" altLang="en-US" dirty="0"/>
              <a:t>无损连接的模式分解定义</a:t>
            </a:r>
          </a:p>
        </p:txBody>
      </p:sp>
      <p:sp>
        <p:nvSpPr>
          <p:cNvPr id="189443" name="Rectangle 3"/>
          <p:cNvSpPr>
            <a:spLocks noGrp="1" noChangeArrowheads="1"/>
          </p:cNvSpPr>
          <p:nvPr>
            <p:ph idx="1"/>
          </p:nvPr>
        </p:nvSpPr>
        <p:spPr>
          <a:xfrm>
            <a:off x="285720" y="843558"/>
            <a:ext cx="8401080" cy="3802261"/>
          </a:xfrm>
        </p:spPr>
        <p:txBody>
          <a:bodyPr/>
          <a:lstStyle/>
          <a:p>
            <a:pPr eaLnBrk="1" hangingPunct="1"/>
            <a:r>
              <a:rPr lang="zh-CN" altLang="en-US" sz="2400" dirty="0"/>
              <a:t>什么是无损连接？如何判断一个分解是否为无损连接？</a:t>
            </a:r>
            <a:endParaRPr lang="en-US" altLang="zh-CN" sz="2400" dirty="0"/>
          </a:p>
          <a:p>
            <a:pPr eaLnBrk="1" hangingPunct="1"/>
            <a:r>
              <a:rPr lang="zh-CN" altLang="en-US" sz="2400" dirty="0"/>
              <a:t>无损连接的模式分解和保持函数依赖的模式分解之间的关系</a:t>
            </a:r>
            <a:endParaRPr lang="en-US" altLang="zh-CN" sz="2400" dirty="0"/>
          </a:p>
          <a:p>
            <a:pPr eaLnBrk="1" hangingPunct="1"/>
            <a:r>
              <a:rPr lang="zh-CN" altLang="en-US" sz="2400" dirty="0"/>
              <a:t>实现无损连接模式分解的算法是什么？分解后关系模式所能达成的规范化程度如何？</a:t>
            </a:r>
          </a:p>
        </p:txBody>
      </p:sp>
    </p:spTree>
    <p:extLst>
      <p:ext uri="{BB962C8B-B14F-4D97-AF65-F5344CB8AC3E}">
        <p14:creationId xmlns:p14="http://schemas.microsoft.com/office/powerpoint/2010/main" val="506566995"/>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6.1 </a:t>
            </a:r>
            <a:r>
              <a:rPr lang="zh-CN" altLang="en-US"/>
              <a:t>问题的提出</a:t>
            </a:r>
          </a:p>
        </p:txBody>
      </p:sp>
      <p:sp>
        <p:nvSpPr>
          <p:cNvPr id="16387" name="Rectangle 3"/>
          <p:cNvSpPr>
            <a:spLocks noGrp="1" noChangeArrowheads="1"/>
          </p:cNvSpPr>
          <p:nvPr>
            <p:ph idx="1"/>
          </p:nvPr>
        </p:nvSpPr>
        <p:spPr>
          <a:xfrm>
            <a:off x="611560" y="1004888"/>
            <a:ext cx="8075240" cy="3640931"/>
          </a:xfrm>
        </p:spPr>
        <p:txBody>
          <a:bodyPr/>
          <a:lstStyle/>
          <a:p>
            <a:pPr marL="0" indent="0">
              <a:buNone/>
            </a:pPr>
            <a:r>
              <a:rPr lang="en-US" altLang="zh-CN" dirty="0"/>
              <a:t>1.</a:t>
            </a:r>
            <a:r>
              <a:rPr lang="zh-CN" altLang="en-US" dirty="0"/>
              <a:t>问题</a:t>
            </a:r>
            <a:r>
              <a:rPr lang="en-US" altLang="zh-CN" dirty="0"/>
              <a:t>——</a:t>
            </a:r>
            <a:r>
              <a:rPr lang="zh-CN" altLang="en-US" dirty="0"/>
              <a:t>什么是一个好的数据库逻辑设计</a:t>
            </a:r>
            <a:endParaRPr lang="en-US" altLang="zh-CN" dirty="0"/>
          </a:p>
          <a:p>
            <a:pPr marL="0" indent="0">
              <a:buNone/>
            </a:pPr>
            <a:r>
              <a:rPr lang="en-US" altLang="zh-CN" dirty="0"/>
              <a:t>2.</a:t>
            </a:r>
            <a:r>
              <a:rPr lang="zh-CN" altLang="en-US" dirty="0"/>
              <a:t>什么是数据依赖</a:t>
            </a:r>
          </a:p>
          <a:p>
            <a:pPr marL="0" indent="0">
              <a:buNone/>
            </a:pPr>
            <a:r>
              <a:rPr lang="en-US" altLang="zh-CN" dirty="0">
                <a:solidFill>
                  <a:srgbClr val="FF0000"/>
                </a:solidFill>
              </a:rPr>
              <a:t>3.</a:t>
            </a:r>
            <a:r>
              <a:rPr lang="zh-CN" altLang="en-US" dirty="0">
                <a:solidFill>
                  <a:srgbClr val="FF0000"/>
                </a:solidFill>
              </a:rPr>
              <a:t>关系模式的简化表示</a:t>
            </a:r>
            <a:endParaRPr lang="en-US" altLang="zh-CN" dirty="0">
              <a:solidFill>
                <a:srgbClr val="FF0000"/>
              </a:solidFill>
            </a:endParaRPr>
          </a:p>
        </p:txBody>
      </p:sp>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4" name="Rectangle 2">
            <a:extLst>
              <a:ext uri="{FF2B5EF4-FFF2-40B4-BE49-F238E27FC236}">
                <a16:creationId xmlns:a16="http://schemas.microsoft.com/office/drawing/2014/main" xmlns="" id="{E57035EC-7F4D-F8B7-72EF-896D43369210}"/>
              </a:ext>
            </a:extLst>
          </p:cNvPr>
          <p:cNvSpPr txBox="1">
            <a:spLocks noChangeArrowheads="1"/>
          </p:cNvSpPr>
          <p:nvPr/>
        </p:nvSpPr>
        <p:spPr bwMode="auto">
          <a:xfrm>
            <a:off x="323528" y="740854"/>
            <a:ext cx="8229600" cy="5087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lnSpc>
                <a:spcPct val="150000"/>
              </a:lnSpc>
            </a:pPr>
            <a:r>
              <a:rPr lang="zh-CN" altLang="en-US" sz="2400" kern="0" dirty="0"/>
              <a:t>引理6.4 设R</a:t>
            </a:r>
            <a:r>
              <a:rPr lang="en-US" altLang="zh-CN" sz="2400" kern="0" dirty="0"/>
              <a:t>(</a:t>
            </a:r>
            <a:r>
              <a:rPr lang="zh-CN" altLang="en-US" sz="2400" kern="0" dirty="0"/>
              <a:t>U,F</a:t>
            </a:r>
            <a:r>
              <a:rPr lang="en-US" altLang="zh-CN" sz="2400" kern="0" dirty="0"/>
              <a:t>)</a:t>
            </a:r>
            <a:r>
              <a:rPr lang="zh-CN" altLang="en-US" sz="2400" kern="0" dirty="0"/>
              <a:t>是一个关系模式，</a:t>
            </a:r>
          </a:p>
          <a:p>
            <a:pPr>
              <a:lnSpc>
                <a:spcPct val="150000"/>
              </a:lnSpc>
              <a:buFont typeface="Wingdings" pitchFamily="2" charset="2"/>
              <a:buNone/>
            </a:pPr>
            <a:r>
              <a:rPr lang="zh-CN" altLang="en-US" sz="2400" kern="0" dirty="0"/>
              <a:t>    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}是R的一个分解，r是R的一个关系，r</a:t>
            </a:r>
            <a:r>
              <a:rPr lang="zh-CN" altLang="en-US" sz="2400" kern="0" baseline="-25000" dirty="0"/>
              <a:t>i</a:t>
            </a:r>
            <a:r>
              <a:rPr lang="zh-CN" altLang="en-US" sz="2400" kern="0" dirty="0"/>
              <a:t>=π</a:t>
            </a:r>
            <a:r>
              <a:rPr lang="zh-CN" altLang="en-US" sz="2400" kern="0" baseline="-25000" dirty="0"/>
              <a:t>R</a:t>
            </a:r>
            <a:r>
              <a:rPr lang="zh-CN" altLang="en-US" sz="2400" kern="0" baseline="-52000" dirty="0"/>
              <a:t>i</a:t>
            </a:r>
            <a:r>
              <a:rPr lang="zh-CN" altLang="en-US" sz="2400" kern="0" dirty="0"/>
              <a:t>(r)，则</a:t>
            </a:r>
          </a:p>
          <a:p>
            <a:pPr lvl="1">
              <a:lnSpc>
                <a:spcPct val="150000"/>
              </a:lnSpc>
              <a:buFont typeface="Wingdings" pitchFamily="2" charset="2"/>
              <a:buNone/>
            </a:pPr>
            <a:r>
              <a:rPr lang="zh-CN" altLang="en-US" sz="2000" kern="0" dirty="0"/>
              <a:t>（</a:t>
            </a:r>
            <a:r>
              <a:rPr lang="en-US" altLang="zh-CN" sz="2000" kern="0" dirty="0"/>
              <a:t>1</a:t>
            </a:r>
            <a:r>
              <a:rPr lang="zh-CN" altLang="en-US" sz="2000" kern="0" dirty="0"/>
              <a:t>）r</a:t>
            </a:r>
            <a:r>
              <a:rPr lang="en-US" altLang="zh-CN" sz="2000" kern="0" dirty="0">
                <a:sym typeface="Symbol" pitchFamily="18" charset="2"/>
              </a:rPr>
              <a:t></a:t>
            </a:r>
            <a:r>
              <a:rPr lang="zh-CN" altLang="en-US" sz="2000" kern="0" dirty="0">
                <a:sym typeface="Symbol" pitchFamily="18" charset="2"/>
              </a:rPr>
              <a:t>m</a:t>
            </a:r>
            <a:r>
              <a:rPr lang="zh-CN" altLang="en-US" sz="2000" kern="0" baseline="-25000" dirty="0"/>
              <a:t>ρ</a:t>
            </a:r>
            <a:r>
              <a:rPr lang="zh-CN" altLang="en-US" sz="2000" kern="0" dirty="0"/>
              <a:t>(r)</a:t>
            </a:r>
          </a:p>
          <a:p>
            <a:pPr lvl="1">
              <a:lnSpc>
                <a:spcPct val="150000"/>
              </a:lnSpc>
              <a:buFont typeface="Wingdings" pitchFamily="2" charset="2"/>
              <a:buNone/>
            </a:pPr>
            <a:r>
              <a:rPr lang="zh-CN" altLang="en-US" sz="2000" kern="0" dirty="0"/>
              <a:t>（</a:t>
            </a:r>
            <a:r>
              <a:rPr lang="en-US" altLang="zh-CN" sz="2000" kern="0" dirty="0"/>
              <a:t>2</a:t>
            </a:r>
            <a:r>
              <a:rPr lang="zh-CN" altLang="en-US" sz="2000" kern="0" dirty="0"/>
              <a:t>）若s=</a:t>
            </a:r>
            <a:r>
              <a:rPr lang="zh-CN" altLang="en-US" sz="2000" kern="0" dirty="0">
                <a:sym typeface="Symbol" pitchFamily="18" charset="2"/>
              </a:rPr>
              <a:t>m</a:t>
            </a:r>
            <a:r>
              <a:rPr lang="zh-CN" altLang="en-US" sz="2000" kern="0" baseline="-25000" dirty="0"/>
              <a:t>ρ</a:t>
            </a:r>
            <a:r>
              <a:rPr lang="zh-CN" altLang="en-US" sz="2000" kern="0" dirty="0"/>
              <a:t>(r)，则π</a:t>
            </a:r>
            <a:r>
              <a:rPr lang="zh-CN" altLang="en-US" sz="2000" kern="0" baseline="-25000" dirty="0"/>
              <a:t>R</a:t>
            </a:r>
            <a:r>
              <a:rPr lang="zh-CN" altLang="en-US" sz="2000" kern="0" baseline="-42000" dirty="0"/>
              <a:t>i</a:t>
            </a:r>
            <a:r>
              <a:rPr lang="zh-CN" altLang="en-US" sz="2000" kern="0" dirty="0"/>
              <a:t>(s)=r</a:t>
            </a:r>
            <a:r>
              <a:rPr lang="zh-CN" altLang="en-US" sz="2000" kern="0" baseline="-25000" dirty="0"/>
              <a:t>i </a:t>
            </a:r>
            <a:endParaRPr lang="zh-CN" altLang="en-US" sz="2000" kern="0" dirty="0"/>
          </a:p>
          <a:p>
            <a:pPr lvl="1">
              <a:lnSpc>
                <a:spcPct val="150000"/>
              </a:lnSpc>
              <a:buFont typeface="Wingdings" pitchFamily="2" charset="2"/>
              <a:buNone/>
            </a:pPr>
            <a:r>
              <a:rPr lang="zh-CN" altLang="en-US" sz="2000" kern="0" dirty="0">
                <a:sym typeface="Symbol" pitchFamily="18" charset="2"/>
              </a:rPr>
              <a:t>（</a:t>
            </a:r>
            <a:r>
              <a:rPr lang="en-US" altLang="zh-CN" sz="2000" kern="0" dirty="0">
                <a:sym typeface="Symbol" pitchFamily="18" charset="2"/>
              </a:rPr>
              <a:t>3</a:t>
            </a:r>
            <a:r>
              <a:rPr lang="zh-CN" altLang="en-US" sz="2000" kern="0" dirty="0">
                <a:sym typeface="Symbol" pitchFamily="18" charset="2"/>
              </a:rPr>
              <a:t>）m</a:t>
            </a:r>
            <a:r>
              <a:rPr lang="zh-CN" altLang="en-US" sz="2000" kern="0" baseline="-25000" dirty="0"/>
              <a:t>ρ</a:t>
            </a:r>
            <a:r>
              <a:rPr lang="zh-CN" altLang="en-US" sz="2000" kern="0" dirty="0"/>
              <a:t>(</a:t>
            </a:r>
            <a:r>
              <a:rPr lang="zh-CN" altLang="en-US" sz="2000" kern="0" dirty="0">
                <a:sym typeface="Symbol" pitchFamily="18" charset="2"/>
              </a:rPr>
              <a:t>m</a:t>
            </a:r>
            <a:r>
              <a:rPr lang="zh-CN" altLang="en-US" sz="2000" kern="0" baseline="-25000" dirty="0"/>
              <a:t>ρ</a:t>
            </a:r>
            <a:r>
              <a:rPr lang="zh-CN" altLang="en-US" sz="2000" kern="0" dirty="0"/>
              <a:t>(r))=</a:t>
            </a:r>
            <a:r>
              <a:rPr lang="zh-CN" altLang="en-US" sz="2000" kern="0" dirty="0">
                <a:sym typeface="Symbol" pitchFamily="18" charset="2"/>
              </a:rPr>
              <a:t>m</a:t>
            </a:r>
            <a:r>
              <a:rPr lang="zh-CN" altLang="en-US" sz="2000" kern="0" baseline="-25000" dirty="0"/>
              <a:t>ρ</a:t>
            </a:r>
            <a:r>
              <a:rPr lang="zh-CN" altLang="en-US" sz="2000" kern="0" dirty="0"/>
              <a:t>(r)</a:t>
            </a:r>
          </a:p>
          <a:p>
            <a:pPr lvl="1">
              <a:lnSpc>
                <a:spcPct val="150000"/>
              </a:lnSpc>
            </a:pPr>
            <a:endParaRPr lang="zh-CN" altLang="en-US" sz="2000" kern="0" baseline="-25000" dirty="0"/>
          </a:p>
        </p:txBody>
      </p:sp>
    </p:spTree>
    <p:extLst>
      <p:ext uri="{BB962C8B-B14F-4D97-AF65-F5344CB8AC3E}">
        <p14:creationId xmlns:p14="http://schemas.microsoft.com/office/powerpoint/2010/main" val="1954075920"/>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05192" y="-92546"/>
            <a:ext cx="9038808" cy="792088"/>
          </a:xfrm>
        </p:spPr>
        <p:txBody>
          <a:bodyPr>
            <a:normAutofit/>
          </a:bodyPr>
          <a:lstStyle/>
          <a:p>
            <a:pPr eaLnBrk="1" hangingPunct="1"/>
            <a:r>
              <a:rPr lang="zh-CN" altLang="en-US" dirty="0"/>
              <a:t> 无损连接的模式分解定义（续）</a:t>
            </a:r>
          </a:p>
        </p:txBody>
      </p:sp>
      <p:sp>
        <p:nvSpPr>
          <p:cNvPr id="189443" name="Rectangle 3"/>
          <p:cNvSpPr>
            <a:spLocks noGrp="1" noChangeArrowheads="1"/>
          </p:cNvSpPr>
          <p:nvPr>
            <p:ph idx="1"/>
          </p:nvPr>
        </p:nvSpPr>
        <p:spPr>
          <a:xfrm>
            <a:off x="232616" y="987574"/>
            <a:ext cx="8678768" cy="3744416"/>
          </a:xfrm>
        </p:spPr>
        <p:txBody>
          <a:bodyPr/>
          <a:lstStyle/>
          <a:p>
            <a:pPr eaLnBrk="1" hangingPunct="1"/>
            <a:r>
              <a:rPr lang="zh-CN" altLang="en-US" sz="2400" dirty="0"/>
              <a:t>引理的证明</a:t>
            </a:r>
          </a:p>
          <a:p>
            <a:pPr marL="0" indent="0" eaLnBrk="1" hangingPunct="1">
              <a:buNone/>
            </a:pPr>
            <a:r>
              <a:rPr lang="zh-CN" altLang="en-US" sz="2400" dirty="0"/>
              <a:t>（</a:t>
            </a:r>
            <a:r>
              <a:rPr lang="en-US" altLang="zh-CN" sz="2400" dirty="0"/>
              <a:t>1</a:t>
            </a:r>
            <a:r>
              <a:rPr lang="zh-CN" altLang="en-US" sz="2400" dirty="0"/>
              <a:t>） 证明</a:t>
            </a:r>
            <a:r>
              <a:rPr lang="en" altLang="zh-CN" sz="2400" dirty="0"/>
              <a:t>r</a:t>
            </a:r>
            <a:r>
              <a:rPr lang="zh-CN" altLang="en-US" sz="2400" dirty="0"/>
              <a:t>中的任何一个元组属于</a:t>
            </a:r>
            <a:r>
              <a:rPr lang="en" altLang="zh-CN" sz="2400" dirty="0"/>
              <a:t>m</a:t>
            </a:r>
            <a:r>
              <a:rPr lang="el-GR" altLang="zh-CN" sz="2400" baseline="-25000" dirty="0"/>
              <a:t>ρ</a:t>
            </a:r>
            <a:r>
              <a:rPr lang="el-GR" altLang="zh-CN" sz="2400" dirty="0"/>
              <a:t>(</a:t>
            </a:r>
            <a:r>
              <a:rPr lang="en" altLang="zh-CN" sz="2400" dirty="0"/>
              <a:t>r}</a:t>
            </a:r>
            <a:r>
              <a:rPr lang="zh-CN" altLang="en" sz="2400" dirty="0"/>
              <a:t>。</a:t>
            </a:r>
            <a:endParaRPr lang="en-US" altLang="zh-CN" sz="2400" dirty="0"/>
          </a:p>
          <a:p>
            <a:pPr marL="0" indent="0" eaLnBrk="1" hangingPunct="1">
              <a:buNone/>
            </a:pPr>
            <a:r>
              <a:rPr lang="zh-CN" altLang="en-US" sz="2400" dirty="0"/>
              <a:t>       任取</a:t>
            </a:r>
            <a:r>
              <a:rPr lang="en" altLang="zh-CN" sz="2400" dirty="0"/>
              <a:t>r</a:t>
            </a:r>
            <a:r>
              <a:rPr lang="zh-CN" altLang="en-US" sz="2400" dirty="0"/>
              <a:t>中的一个元组</a:t>
            </a:r>
            <a:r>
              <a:rPr lang="en" altLang="zh-CN" sz="2400" dirty="0"/>
              <a:t>t</a:t>
            </a:r>
            <a:r>
              <a:rPr lang="zh-CN" altLang="en" sz="2400" dirty="0"/>
              <a:t>，</a:t>
            </a:r>
            <a:r>
              <a:rPr lang="en" altLang="zh-CN" sz="2400" dirty="0" err="1"/>
              <a:t>t∈r</a:t>
            </a:r>
            <a:r>
              <a:rPr lang="zh-CN" altLang="en" sz="2400" dirty="0"/>
              <a:t>，</a:t>
            </a:r>
            <a:r>
              <a:rPr lang="zh-CN" altLang="en-US" sz="2400" dirty="0"/>
              <a:t>设</a:t>
            </a:r>
            <a:r>
              <a:rPr lang="en" altLang="zh-CN" sz="2400" dirty="0" err="1"/>
              <a:t>t</a:t>
            </a:r>
            <a:r>
              <a:rPr lang="en" altLang="zh-CN" sz="2400" baseline="-25000" dirty="0" err="1"/>
              <a:t>i</a:t>
            </a:r>
            <a:r>
              <a:rPr lang="en" altLang="zh-CN" sz="2400" dirty="0"/>
              <a:t>=</a:t>
            </a:r>
            <a:r>
              <a:rPr lang="en" altLang="zh-CN" sz="2400" dirty="0" err="1"/>
              <a:t>t.U</a:t>
            </a:r>
            <a:r>
              <a:rPr lang="en" altLang="zh-CN" sz="2400" baseline="-25000" dirty="0" err="1"/>
              <a:t>i</a:t>
            </a:r>
            <a:r>
              <a:rPr lang="en" altLang="zh-CN" sz="2400" baseline="-25000" dirty="0"/>
              <a:t> </a:t>
            </a:r>
            <a:r>
              <a:rPr lang="zh-CN" altLang="en" sz="2400" dirty="0"/>
              <a:t>（</a:t>
            </a:r>
            <a:r>
              <a:rPr lang="en" altLang="zh-CN" sz="2400" dirty="0" err="1"/>
              <a:t>i</a:t>
            </a:r>
            <a:r>
              <a:rPr lang="en" altLang="zh-CN" sz="2400" dirty="0"/>
              <a:t>=1</a:t>
            </a:r>
            <a:r>
              <a:rPr lang="zh-CN" altLang="en" sz="2400" dirty="0"/>
              <a:t>，</a:t>
            </a:r>
            <a:r>
              <a:rPr lang="en" altLang="zh-CN" sz="2400" dirty="0"/>
              <a:t>2</a:t>
            </a:r>
            <a:r>
              <a:rPr lang="zh-CN" altLang="en" sz="2400" dirty="0"/>
              <a:t>，</a:t>
            </a:r>
            <a:r>
              <a:rPr lang="en" altLang="zh-CN" sz="2400" dirty="0"/>
              <a:t>…</a:t>
            </a:r>
            <a:r>
              <a:rPr lang="zh-CN" altLang="en" sz="2400" dirty="0"/>
              <a:t>， </a:t>
            </a:r>
            <a:r>
              <a:rPr lang="en" altLang="zh-CN" sz="2400" dirty="0"/>
              <a:t>k</a:t>
            </a:r>
            <a:r>
              <a:rPr lang="zh-CN" altLang="en" sz="2400" dirty="0"/>
              <a:t>）。</a:t>
            </a:r>
          </a:p>
          <a:p>
            <a:pPr marL="0" indent="0" eaLnBrk="1" hangingPunct="1">
              <a:buNone/>
            </a:pPr>
            <a:r>
              <a:rPr lang="zh-CN" altLang="en-US" sz="2400" dirty="0"/>
              <a:t>       对</a:t>
            </a:r>
            <a:r>
              <a:rPr lang="en" altLang="zh-CN" sz="2400" dirty="0"/>
              <a:t>k</a:t>
            </a:r>
            <a:r>
              <a:rPr lang="zh-CN" altLang="en-US" sz="2400" dirty="0"/>
              <a:t>进行归纳可以证明</a:t>
            </a:r>
            <a:r>
              <a:rPr lang="en" altLang="zh-CN" sz="2400" dirty="0"/>
              <a:t>t</a:t>
            </a:r>
            <a:r>
              <a:rPr lang="en" altLang="zh-CN" sz="2400" baseline="-25000" dirty="0"/>
              <a:t>1</a:t>
            </a:r>
            <a:r>
              <a:rPr lang="en" altLang="zh-CN" sz="2400" dirty="0"/>
              <a:t>t</a:t>
            </a:r>
            <a:r>
              <a:rPr lang="en" altLang="zh-CN" sz="2400" baseline="-25000" dirty="0"/>
              <a:t>2</a:t>
            </a:r>
            <a:r>
              <a:rPr lang="en" altLang="zh-CN" sz="2400" dirty="0"/>
              <a:t>…</a:t>
            </a:r>
            <a:r>
              <a:rPr lang="en" altLang="zh-CN" sz="2400" dirty="0" err="1"/>
              <a:t>t</a:t>
            </a:r>
            <a:r>
              <a:rPr lang="en" altLang="zh-CN" sz="2400" baseline="-25000" dirty="0" err="1"/>
              <a:t>k</a:t>
            </a:r>
            <a:r>
              <a:rPr lang="zh-CN" altLang="en-US" sz="2400" baseline="-25000" dirty="0"/>
              <a:t>       </a:t>
            </a:r>
            <a:r>
              <a:rPr lang="en" altLang="zh-CN" sz="2400" dirty="0"/>
              <a:t>∈</a:t>
            </a:r>
            <a:r>
              <a:rPr lang="el-GR" altLang="zh-CN" sz="2400" dirty="0"/>
              <a:t>π</a:t>
            </a:r>
            <a:r>
              <a:rPr lang="en" altLang="zh-CN" sz="2400" baseline="-25000" dirty="0"/>
              <a:t>Ri</a:t>
            </a:r>
            <a:r>
              <a:rPr lang="en" altLang="zh-CN" sz="2400" dirty="0"/>
              <a:t>(r)</a:t>
            </a:r>
            <a:r>
              <a:rPr lang="zh-CN" altLang="en" sz="2400" dirty="0"/>
              <a:t>，</a:t>
            </a:r>
            <a:r>
              <a:rPr lang="zh-CN" altLang="en-US" sz="2400" dirty="0"/>
              <a:t>所以</a:t>
            </a:r>
            <a:r>
              <a:rPr lang="en" altLang="zh-CN" sz="2400" dirty="0" err="1"/>
              <a:t>t∈m</a:t>
            </a:r>
            <a:r>
              <a:rPr lang="el-GR" altLang="zh-CN" sz="2400" baseline="-25000" dirty="0"/>
              <a:t>ρ</a:t>
            </a:r>
            <a:r>
              <a:rPr lang="el-GR" altLang="zh-CN" sz="2400" dirty="0"/>
              <a:t>(</a:t>
            </a:r>
            <a:r>
              <a:rPr lang="en" altLang="zh-CN" sz="2400" dirty="0"/>
              <a:t>r)</a:t>
            </a:r>
            <a:r>
              <a:rPr lang="zh-CN" altLang="en" sz="2400" dirty="0"/>
              <a:t>，</a:t>
            </a:r>
            <a:r>
              <a:rPr lang="zh-CN" altLang="en-US" sz="2400" dirty="0"/>
              <a:t>即</a:t>
            </a:r>
            <a:endParaRPr lang="en-US" altLang="zh-CN" sz="2400" dirty="0"/>
          </a:p>
          <a:p>
            <a:pPr marL="0" indent="0" eaLnBrk="1" hangingPunct="1">
              <a:buNone/>
            </a:pPr>
            <a:r>
              <a:rPr lang="en" altLang="zh-CN" sz="2400" dirty="0"/>
              <a:t>r</a:t>
            </a:r>
            <a:r>
              <a:rPr lang="en-US" altLang="zh-CN" sz="1600" kern="0" dirty="0">
                <a:sym typeface="Symbol" pitchFamily="18" charset="2"/>
              </a:rPr>
              <a:t>  </a:t>
            </a:r>
            <a:r>
              <a:rPr lang="en" altLang="zh-CN" sz="2400" dirty="0"/>
              <a:t>m</a:t>
            </a:r>
            <a:r>
              <a:rPr lang="el-GR" altLang="zh-CN" sz="2400" baseline="-25000" dirty="0"/>
              <a:t>ρ</a:t>
            </a:r>
            <a:r>
              <a:rPr lang="el-GR" altLang="zh-CN" sz="2400" dirty="0"/>
              <a:t>(</a:t>
            </a:r>
            <a:r>
              <a:rPr lang="en" altLang="zh-CN" sz="2400" dirty="0"/>
              <a:t>r)</a:t>
            </a:r>
            <a:r>
              <a:rPr lang="zh-CN" altLang="en" sz="2400" dirty="0"/>
              <a:t>。</a:t>
            </a:r>
          </a:p>
        </p:txBody>
      </p:sp>
      <p:sp>
        <p:nvSpPr>
          <p:cNvPr id="2" name="Text Box 4">
            <a:extLst>
              <a:ext uri="{FF2B5EF4-FFF2-40B4-BE49-F238E27FC236}">
                <a16:creationId xmlns:a16="http://schemas.microsoft.com/office/drawing/2014/main" xmlns="" id="{D7FB76EA-17C7-2983-DC36-A3B212FB2F36}"/>
              </a:ext>
            </a:extLst>
          </p:cNvPr>
          <p:cNvSpPr txBox="1">
            <a:spLocks noChangeArrowheads="1"/>
          </p:cNvSpPr>
          <p:nvPr/>
        </p:nvSpPr>
        <p:spPr bwMode="auto">
          <a:xfrm>
            <a:off x="4499992" y="2355726"/>
            <a:ext cx="864096" cy="575992"/>
          </a:xfrm>
          <a:prstGeom prst="rect">
            <a:avLst/>
          </a:prstGeom>
          <a:noFill/>
          <a:ln w="9525">
            <a:noFill/>
            <a:miter lim="800000"/>
            <a:headEnd/>
            <a:tailEnd/>
          </a:ln>
        </p:spPr>
        <p:txBody>
          <a:bodyPr wrap="square">
            <a:spAutoFit/>
          </a:bodyPr>
          <a:lstStyle/>
          <a:p>
            <a:pPr algn="ctr">
              <a:lnSpc>
                <a:spcPct val="55000"/>
              </a:lnSpc>
            </a:pPr>
            <a:r>
              <a:rPr lang="zh-CN" altLang="en-US" sz="1200" b="1" dirty="0"/>
              <a:t>     </a:t>
            </a:r>
            <a:r>
              <a:rPr lang="zh-CN" altLang="en-US" sz="1200" b="1" i="1" dirty="0"/>
              <a:t>k</a:t>
            </a:r>
          </a:p>
          <a:p>
            <a:pPr algn="ctr">
              <a:lnSpc>
                <a:spcPct val="55000"/>
              </a:lnSpc>
            </a:pPr>
            <a:r>
              <a:rPr lang="zh-CN" altLang="en-US" sz="3200" b="1" dirty="0"/>
              <a:t>  ⋈</a:t>
            </a:r>
          </a:p>
          <a:p>
            <a:pPr algn="ctr">
              <a:lnSpc>
                <a:spcPct val="55000"/>
              </a:lnSpc>
            </a:pPr>
            <a:r>
              <a:rPr lang="zh-CN" altLang="en-US" sz="1200" b="1" dirty="0"/>
              <a:t>     </a:t>
            </a:r>
            <a:r>
              <a:rPr lang="zh-CN" altLang="en-US" sz="1200" b="1" i="1" dirty="0"/>
              <a:t>i</a:t>
            </a:r>
            <a:r>
              <a:rPr lang="zh-CN" altLang="en-US" sz="1200" b="1" dirty="0"/>
              <a:t>=1</a:t>
            </a:r>
          </a:p>
        </p:txBody>
      </p:sp>
    </p:spTree>
    <p:extLst>
      <p:ext uri="{BB962C8B-B14F-4D97-AF65-F5344CB8AC3E}">
        <p14:creationId xmlns:p14="http://schemas.microsoft.com/office/powerpoint/2010/main" val="451584684"/>
      </p:ext>
    </p:extLst>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3" name="Rectangle 2">
            <a:extLst>
              <a:ext uri="{FF2B5EF4-FFF2-40B4-BE49-F238E27FC236}">
                <a16:creationId xmlns:a16="http://schemas.microsoft.com/office/drawing/2014/main" xmlns="" id="{B270A760-B670-5B69-3513-C27C56DA5C63}"/>
              </a:ext>
            </a:extLst>
          </p:cNvPr>
          <p:cNvSpPr txBox="1">
            <a:spLocks noChangeArrowheads="1"/>
          </p:cNvSpPr>
          <p:nvPr/>
        </p:nvSpPr>
        <p:spPr bwMode="auto">
          <a:xfrm>
            <a:off x="189856" y="740854"/>
            <a:ext cx="8032626" cy="396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marL="800100" lvl="1">
              <a:lnSpc>
                <a:spcPct val="120000"/>
              </a:lnSpc>
              <a:spcBef>
                <a:spcPts val="0"/>
              </a:spcBef>
              <a:buFont typeface="Wingdings" pitchFamily="2" charset="2"/>
              <a:buNone/>
              <a:tabLst>
                <a:tab pos="88900" algn="l"/>
              </a:tabLst>
            </a:pPr>
            <a:r>
              <a:rPr lang="zh-CN" altLang="en-US" kern="0" dirty="0"/>
              <a:t>（2）由（1）得到r</a:t>
            </a:r>
            <a:r>
              <a:rPr lang="en-US" altLang="zh-CN" kern="0" dirty="0">
                <a:sym typeface="Symbol" pitchFamily="18" charset="2"/>
              </a:rPr>
              <a:t></a:t>
            </a:r>
            <a:r>
              <a:rPr lang="zh-CN" altLang="en-US" kern="0" dirty="0"/>
              <a:t>m</a:t>
            </a:r>
            <a:r>
              <a:rPr lang="zh-CN" altLang="en-US" kern="0" baseline="-25000" dirty="0"/>
              <a:t>ρ</a:t>
            </a:r>
            <a:r>
              <a:rPr lang="zh-CN" altLang="en-US" kern="0" dirty="0"/>
              <a:t>(r)，已设s=m</a:t>
            </a:r>
            <a:r>
              <a:rPr lang="zh-CN" altLang="en-US" kern="0" baseline="-25000" dirty="0"/>
              <a:t>ρ</a:t>
            </a:r>
            <a:r>
              <a:rPr lang="zh-CN" altLang="en-US" kern="0" dirty="0"/>
              <a:t>(r)，所以r</a:t>
            </a:r>
            <a:r>
              <a:rPr lang="en-US" altLang="zh-CN" kern="0" dirty="0">
                <a:sym typeface="Symbol" pitchFamily="18" charset="2"/>
              </a:rPr>
              <a:t></a:t>
            </a:r>
            <a:r>
              <a:rPr lang="zh-CN" altLang="en-US" kern="0" dirty="0"/>
              <a:t>s，π</a:t>
            </a:r>
            <a:r>
              <a:rPr lang="zh-CN" altLang="en-US" kern="0" baseline="-25000" dirty="0"/>
              <a:t>R</a:t>
            </a:r>
            <a:r>
              <a:rPr lang="zh-CN" altLang="en-US" kern="0" baseline="-50000" dirty="0"/>
              <a:t>i</a:t>
            </a:r>
            <a:r>
              <a:rPr lang="zh-CN" altLang="en-US" kern="0" dirty="0"/>
              <a:t>(r)</a:t>
            </a:r>
            <a:r>
              <a:rPr lang="en-US" altLang="zh-CN" kern="0" dirty="0">
                <a:sym typeface="Symbol" pitchFamily="18" charset="2"/>
              </a:rPr>
              <a:t></a:t>
            </a:r>
            <a:r>
              <a:rPr lang="zh-CN" altLang="en-US" kern="0" dirty="0"/>
              <a:t>π</a:t>
            </a:r>
            <a:r>
              <a:rPr lang="zh-CN" altLang="en-US" kern="0" baseline="-25000" dirty="0"/>
              <a:t>R</a:t>
            </a:r>
            <a:r>
              <a:rPr lang="zh-CN" altLang="en-US" kern="0" baseline="-50000" dirty="0"/>
              <a:t>i</a:t>
            </a:r>
            <a:r>
              <a:rPr lang="zh-CN" altLang="en-US" kern="0" dirty="0"/>
              <a:t>(s)。现只需证明π</a:t>
            </a:r>
            <a:r>
              <a:rPr lang="zh-CN" altLang="en-US" kern="0" baseline="-25000" dirty="0"/>
              <a:t>R</a:t>
            </a:r>
            <a:r>
              <a:rPr lang="zh-CN" altLang="en-US" kern="0" baseline="-50000" dirty="0"/>
              <a:t>i</a:t>
            </a:r>
            <a:r>
              <a:rPr lang="zh-CN" altLang="en-US" kern="0" dirty="0"/>
              <a:t>(s)</a:t>
            </a:r>
            <a:r>
              <a:rPr lang="en-US" altLang="zh-CN" kern="0" dirty="0">
                <a:sym typeface="Symbol" pitchFamily="18" charset="2"/>
              </a:rPr>
              <a:t></a:t>
            </a:r>
            <a:r>
              <a:rPr lang="zh-CN" altLang="en-US" kern="0" dirty="0"/>
              <a:t>π</a:t>
            </a:r>
            <a:r>
              <a:rPr lang="zh-CN" altLang="en-US" kern="0" baseline="-25000" dirty="0"/>
              <a:t>R</a:t>
            </a:r>
            <a:r>
              <a:rPr lang="zh-CN" altLang="en-US" kern="0" baseline="-50000" dirty="0"/>
              <a:t>i</a:t>
            </a:r>
            <a:r>
              <a:rPr lang="zh-CN" altLang="en-US" kern="0" dirty="0"/>
              <a:t>(r)，就有π</a:t>
            </a:r>
            <a:r>
              <a:rPr lang="zh-CN" altLang="en-US" kern="0" baseline="-25000" dirty="0"/>
              <a:t>R</a:t>
            </a:r>
            <a:r>
              <a:rPr lang="zh-CN" altLang="en-US" kern="0" baseline="-50000" dirty="0"/>
              <a:t>i</a:t>
            </a:r>
            <a:r>
              <a:rPr lang="zh-CN" altLang="en-US" kern="0" dirty="0"/>
              <a:t>(s)=π</a:t>
            </a:r>
            <a:r>
              <a:rPr lang="zh-CN" altLang="en-US" kern="0" baseline="-25000" dirty="0"/>
              <a:t>R</a:t>
            </a:r>
            <a:r>
              <a:rPr lang="zh-CN" altLang="en-US" kern="0" baseline="-50000" dirty="0"/>
              <a:t>i</a:t>
            </a:r>
            <a:r>
              <a:rPr lang="zh-CN" altLang="en-US" kern="0" dirty="0"/>
              <a:t>(r)=r</a:t>
            </a:r>
            <a:r>
              <a:rPr lang="zh-CN" altLang="en-US" kern="0" baseline="-25000" dirty="0"/>
              <a:t>i</a:t>
            </a:r>
            <a:r>
              <a:rPr lang="zh-CN" altLang="en-US" kern="0" dirty="0"/>
              <a:t>。          </a:t>
            </a:r>
            <a:endParaRPr lang="en-US" altLang="zh-CN" kern="0" dirty="0"/>
          </a:p>
          <a:p>
            <a:pPr marL="800100" lvl="1">
              <a:lnSpc>
                <a:spcPct val="120000"/>
              </a:lnSpc>
              <a:spcBef>
                <a:spcPts val="0"/>
              </a:spcBef>
              <a:buFont typeface="Wingdings" pitchFamily="2" charset="2"/>
              <a:buNone/>
              <a:tabLst>
                <a:tab pos="88900" algn="l"/>
              </a:tabLst>
            </a:pPr>
            <a:r>
              <a:rPr lang="en-US" altLang="zh-CN" kern="0" dirty="0"/>
              <a:t>    </a:t>
            </a:r>
            <a:r>
              <a:rPr lang="zh-CN" altLang="en-US" kern="0" dirty="0"/>
              <a:t>任取</a:t>
            </a:r>
            <a:r>
              <a:rPr lang="en" altLang="zh-CN" kern="0" dirty="0"/>
              <a:t>S</a:t>
            </a:r>
            <a:r>
              <a:rPr lang="en" altLang="zh-CN" kern="0" baseline="-25000" dirty="0"/>
              <a:t>i</a:t>
            </a:r>
            <a:r>
              <a:rPr lang="en" altLang="zh-CN" kern="0" dirty="0"/>
              <a:t>∈</a:t>
            </a:r>
            <a:r>
              <a:rPr lang="el-GR" altLang="zh-CN" kern="0" dirty="0"/>
              <a:t>π</a:t>
            </a:r>
            <a:r>
              <a:rPr lang="en" altLang="zh-CN" kern="0" baseline="-25000" dirty="0"/>
              <a:t>Ri</a:t>
            </a:r>
            <a:r>
              <a:rPr lang="en" altLang="zh-CN" kern="0" dirty="0"/>
              <a:t>(s)</a:t>
            </a:r>
            <a:r>
              <a:rPr lang="zh-CN" altLang="en" kern="0" dirty="0"/>
              <a:t>，</a:t>
            </a:r>
            <a:r>
              <a:rPr lang="zh-CN" altLang="en-US" kern="0" dirty="0"/>
              <a:t>必有</a:t>
            </a:r>
            <a:r>
              <a:rPr lang="en" altLang="zh-CN" kern="0" dirty="0"/>
              <a:t>S</a:t>
            </a:r>
            <a:r>
              <a:rPr lang="zh-CN" altLang="en-US" kern="0" dirty="0"/>
              <a:t>中的一个元组</a:t>
            </a:r>
            <a:r>
              <a:rPr lang="en" altLang="zh-CN" kern="0" dirty="0"/>
              <a:t>v</a:t>
            </a:r>
            <a:r>
              <a:rPr lang="zh-CN" altLang="en" kern="0" dirty="0"/>
              <a:t>，</a:t>
            </a:r>
            <a:r>
              <a:rPr lang="zh-CN" altLang="en-US" kern="0" dirty="0"/>
              <a:t>使得</a:t>
            </a:r>
            <a:r>
              <a:rPr lang="en" altLang="zh-CN" kern="0" dirty="0" err="1"/>
              <a:t>v.U</a:t>
            </a:r>
            <a:r>
              <a:rPr lang="en" altLang="zh-CN" kern="0" baseline="-25000" dirty="0" err="1"/>
              <a:t>i</a:t>
            </a:r>
            <a:r>
              <a:rPr lang="en" altLang="zh-CN" kern="0" dirty="0"/>
              <a:t>=S</a:t>
            </a:r>
            <a:r>
              <a:rPr lang="en" altLang="zh-CN" kern="0" baseline="-25000" dirty="0"/>
              <a:t>i</a:t>
            </a:r>
            <a:r>
              <a:rPr lang="zh-CN" altLang="en" kern="0" dirty="0"/>
              <a:t>。</a:t>
            </a:r>
            <a:r>
              <a:rPr lang="zh-CN" altLang="en-US" kern="0" dirty="0"/>
              <a:t>根据自然连接的定义</a:t>
            </a:r>
            <a:r>
              <a:rPr lang="en" altLang="zh-CN" kern="0" dirty="0"/>
              <a:t>v=t</a:t>
            </a:r>
            <a:r>
              <a:rPr lang="en" altLang="zh-CN" kern="0" baseline="-25000" dirty="0"/>
              <a:t>1</a:t>
            </a:r>
            <a:r>
              <a:rPr lang="en" altLang="zh-CN" kern="0" dirty="0"/>
              <a:t>t</a:t>
            </a:r>
            <a:r>
              <a:rPr lang="en" altLang="zh-CN" kern="0" baseline="-25000" dirty="0"/>
              <a:t>2</a:t>
            </a:r>
            <a:r>
              <a:rPr lang="en" altLang="zh-CN" kern="0" dirty="0"/>
              <a:t>…</a:t>
            </a:r>
            <a:r>
              <a:rPr lang="en" altLang="zh-CN" kern="0" dirty="0" err="1"/>
              <a:t>t</a:t>
            </a:r>
            <a:r>
              <a:rPr lang="en" altLang="zh-CN" kern="0" baseline="-25000" dirty="0" err="1"/>
              <a:t>k</a:t>
            </a:r>
            <a:r>
              <a:rPr lang="zh-CN" altLang="en" kern="0" dirty="0"/>
              <a:t>，</a:t>
            </a:r>
            <a:r>
              <a:rPr lang="zh-CN" altLang="en-US" kern="0" dirty="0"/>
              <a:t>对于其中每一个</a:t>
            </a:r>
            <a:r>
              <a:rPr lang="en" altLang="zh-CN" kern="0" dirty="0" err="1"/>
              <a:t>t</a:t>
            </a:r>
            <a:r>
              <a:rPr lang="en" altLang="zh-CN" kern="0" baseline="-25000" dirty="0" err="1"/>
              <a:t>i</a:t>
            </a:r>
            <a:r>
              <a:rPr lang="zh-CN" altLang="en-US" kern="0" dirty="0"/>
              <a:t>必存在</a:t>
            </a:r>
            <a:r>
              <a:rPr lang="en" altLang="zh-CN" kern="0" dirty="0"/>
              <a:t>r</a:t>
            </a:r>
            <a:r>
              <a:rPr lang="zh-CN" altLang="en-US" kern="0" dirty="0"/>
              <a:t>中的一个元组</a:t>
            </a:r>
            <a:r>
              <a:rPr lang="en" altLang="zh-CN" kern="0" dirty="0"/>
              <a:t>t</a:t>
            </a:r>
            <a:r>
              <a:rPr lang="zh-CN" altLang="en" kern="0" dirty="0"/>
              <a:t>，</a:t>
            </a:r>
            <a:r>
              <a:rPr lang="zh-CN" altLang="en-US" kern="0" dirty="0"/>
              <a:t>使得</a:t>
            </a:r>
            <a:r>
              <a:rPr lang="en" altLang="zh-CN" kern="0" dirty="0" err="1"/>
              <a:t>t.U</a:t>
            </a:r>
            <a:r>
              <a:rPr lang="en" altLang="zh-CN" kern="0" baseline="-25000" dirty="0" err="1"/>
              <a:t>i</a:t>
            </a:r>
            <a:r>
              <a:rPr lang="en" altLang="zh-CN" kern="0" dirty="0"/>
              <a:t>=</a:t>
            </a:r>
            <a:r>
              <a:rPr lang="en" altLang="zh-CN" kern="0" dirty="0" err="1"/>
              <a:t>t</a:t>
            </a:r>
            <a:r>
              <a:rPr lang="en" altLang="zh-CN" kern="0" baseline="-25000" dirty="0" err="1"/>
              <a:t>i</a:t>
            </a:r>
            <a:r>
              <a:rPr lang="zh-CN" altLang="en" kern="0" dirty="0"/>
              <a:t>。</a:t>
            </a:r>
            <a:r>
              <a:rPr lang="zh-CN" altLang="en-US" kern="0" dirty="0"/>
              <a:t>由前面</a:t>
            </a:r>
            <a:r>
              <a:rPr lang="el-GR" altLang="zh-CN" kern="0" dirty="0"/>
              <a:t>π</a:t>
            </a:r>
            <a:r>
              <a:rPr lang="en" altLang="zh-CN" kern="0" baseline="-25000" dirty="0"/>
              <a:t>Ri</a:t>
            </a:r>
            <a:r>
              <a:rPr lang="en" altLang="zh-CN" kern="0" dirty="0"/>
              <a:t>(r)</a:t>
            </a:r>
            <a:r>
              <a:rPr lang="zh-CN" altLang="en-US" kern="0" dirty="0"/>
              <a:t>的定义即得</a:t>
            </a:r>
            <a:r>
              <a:rPr lang="en" altLang="zh-CN" kern="0" dirty="0" err="1"/>
              <a:t>t</a:t>
            </a:r>
            <a:r>
              <a:rPr lang="en" altLang="zh-CN" kern="0" baseline="-25000" dirty="0" err="1"/>
              <a:t>i</a:t>
            </a:r>
            <a:r>
              <a:rPr lang="en" altLang="zh-CN" kern="0" dirty="0"/>
              <a:t>∈</a:t>
            </a:r>
            <a:r>
              <a:rPr lang="el-GR" altLang="zh-CN" kern="0" dirty="0"/>
              <a:t>π</a:t>
            </a:r>
            <a:r>
              <a:rPr lang="en" altLang="zh-CN" kern="0" baseline="-25000" dirty="0"/>
              <a:t>Ri</a:t>
            </a:r>
            <a:r>
              <a:rPr lang="en" altLang="zh-CN" kern="0" dirty="0"/>
              <a:t>(r)</a:t>
            </a:r>
            <a:r>
              <a:rPr lang="zh-CN" altLang="en" kern="0" dirty="0"/>
              <a:t>。</a:t>
            </a:r>
            <a:r>
              <a:rPr lang="zh-CN" altLang="en-US" kern="0" dirty="0"/>
              <a:t>又因</a:t>
            </a:r>
            <a:r>
              <a:rPr lang="en" altLang="zh-CN" kern="0" dirty="0"/>
              <a:t>v=t</a:t>
            </a:r>
            <a:r>
              <a:rPr lang="en" altLang="zh-CN" kern="0" baseline="-25000" dirty="0"/>
              <a:t>1</a:t>
            </a:r>
            <a:r>
              <a:rPr lang="en" altLang="zh-CN" kern="0" dirty="0"/>
              <a:t>t</a:t>
            </a:r>
            <a:r>
              <a:rPr lang="en" altLang="zh-CN" kern="0" baseline="-25000" dirty="0"/>
              <a:t>2</a:t>
            </a:r>
            <a:r>
              <a:rPr lang="en" altLang="zh-CN" kern="0" dirty="0"/>
              <a:t>…</a:t>
            </a:r>
            <a:r>
              <a:rPr lang="en" altLang="zh-CN" kern="0" dirty="0" err="1"/>
              <a:t>t</a:t>
            </a:r>
            <a:r>
              <a:rPr lang="en" altLang="zh-CN" kern="0" baseline="-25000" dirty="0" err="1"/>
              <a:t>k</a:t>
            </a:r>
            <a:r>
              <a:rPr lang="zh-CN" altLang="en" kern="0" dirty="0"/>
              <a:t>，</a:t>
            </a:r>
            <a:r>
              <a:rPr lang="zh-CN" altLang="en-US" kern="0" dirty="0"/>
              <a:t>故</a:t>
            </a:r>
            <a:r>
              <a:rPr lang="en" altLang="zh-CN" kern="0" dirty="0" err="1"/>
              <a:t>v.U</a:t>
            </a:r>
            <a:r>
              <a:rPr lang="en" altLang="zh-CN" kern="0" baseline="-25000" dirty="0" err="1"/>
              <a:t>i</a:t>
            </a:r>
            <a:r>
              <a:rPr lang="en" altLang="zh-CN" kern="0" dirty="0"/>
              <a:t>=</a:t>
            </a:r>
            <a:r>
              <a:rPr lang="en" altLang="zh-CN" kern="0" dirty="0" err="1"/>
              <a:t>t</a:t>
            </a:r>
            <a:r>
              <a:rPr lang="en" altLang="zh-CN" kern="0" baseline="-25000" dirty="0" err="1"/>
              <a:t>i</a:t>
            </a:r>
            <a:r>
              <a:rPr lang="zh-CN" altLang="en" kern="0" dirty="0"/>
              <a:t>。</a:t>
            </a:r>
            <a:r>
              <a:rPr lang="zh-CN" altLang="en-US" kern="0" dirty="0"/>
              <a:t>又由上面证得：</a:t>
            </a:r>
            <a:r>
              <a:rPr lang="en" altLang="zh-CN" kern="0" dirty="0" err="1"/>
              <a:t>v.U</a:t>
            </a:r>
            <a:r>
              <a:rPr lang="en" altLang="zh-CN" kern="0" baseline="-25000" dirty="0" err="1"/>
              <a:t>i</a:t>
            </a:r>
            <a:r>
              <a:rPr lang="en" altLang="zh-CN" kern="0" dirty="0"/>
              <a:t>=S</a:t>
            </a:r>
            <a:r>
              <a:rPr lang="en" altLang="zh-CN" kern="0" baseline="-25000" dirty="0"/>
              <a:t>i</a:t>
            </a:r>
            <a:r>
              <a:rPr lang="zh-CN" altLang="en" kern="0" dirty="0"/>
              <a:t>，</a:t>
            </a:r>
            <a:r>
              <a:rPr lang="en" altLang="zh-CN" kern="0" dirty="0" err="1"/>
              <a:t>t</a:t>
            </a:r>
            <a:r>
              <a:rPr lang="en" altLang="zh-CN" kern="0" baseline="-25000" dirty="0" err="1"/>
              <a:t>i</a:t>
            </a:r>
            <a:r>
              <a:rPr lang="en" altLang="zh-CN" kern="0" dirty="0"/>
              <a:t>∈</a:t>
            </a:r>
            <a:r>
              <a:rPr lang="el-GR" altLang="zh-CN" kern="0" dirty="0"/>
              <a:t>π</a:t>
            </a:r>
            <a:r>
              <a:rPr lang="en" altLang="zh-CN" kern="0" baseline="-25000" dirty="0"/>
              <a:t>Ri</a:t>
            </a:r>
            <a:r>
              <a:rPr lang="en" altLang="zh-CN" kern="0" dirty="0"/>
              <a:t>(r)</a:t>
            </a:r>
            <a:r>
              <a:rPr lang="zh-CN" altLang="en" kern="0" dirty="0"/>
              <a:t>，</a:t>
            </a:r>
            <a:r>
              <a:rPr lang="zh-CN" altLang="en-US" kern="0" dirty="0"/>
              <a:t>故</a:t>
            </a:r>
            <a:r>
              <a:rPr lang="en" altLang="zh-CN" kern="0" dirty="0"/>
              <a:t>S</a:t>
            </a:r>
            <a:r>
              <a:rPr lang="en" altLang="zh-CN" kern="0" baseline="-25000" dirty="0"/>
              <a:t>i</a:t>
            </a:r>
            <a:r>
              <a:rPr lang="en" altLang="zh-CN" kern="0" dirty="0"/>
              <a:t>∈</a:t>
            </a:r>
            <a:r>
              <a:rPr lang="el-GR" altLang="zh-CN" kern="0" dirty="0"/>
              <a:t>π</a:t>
            </a:r>
            <a:r>
              <a:rPr lang="en" altLang="zh-CN" kern="0" baseline="-25000" dirty="0"/>
              <a:t>Ri</a:t>
            </a:r>
            <a:r>
              <a:rPr lang="en" altLang="zh-CN" kern="0" dirty="0"/>
              <a:t>(r)</a:t>
            </a:r>
            <a:r>
              <a:rPr lang="zh-CN" altLang="en-US" kern="0" dirty="0"/>
              <a:t>。即</a:t>
            </a:r>
            <a:r>
              <a:rPr lang="el-GR" altLang="zh-CN" kern="0" dirty="0"/>
              <a:t>π</a:t>
            </a:r>
            <a:r>
              <a:rPr lang="en" altLang="zh-CN" kern="0" baseline="-25000" dirty="0"/>
              <a:t>Ri</a:t>
            </a:r>
            <a:r>
              <a:rPr lang="en" altLang="zh-CN" kern="0" dirty="0"/>
              <a:t>(s)</a:t>
            </a:r>
            <a:r>
              <a:rPr lang="en-US" altLang="zh-CN" kern="0" dirty="0">
                <a:sym typeface="Symbol" pitchFamily="18" charset="2"/>
              </a:rPr>
              <a:t> </a:t>
            </a:r>
            <a:r>
              <a:rPr lang="en" altLang="zh-CN" kern="0" dirty="0"/>
              <a:t> </a:t>
            </a:r>
            <a:r>
              <a:rPr lang="el-GR" altLang="zh-CN" kern="0" dirty="0"/>
              <a:t>π</a:t>
            </a:r>
            <a:r>
              <a:rPr lang="en" altLang="zh-CN" kern="0" baseline="-25000" dirty="0"/>
              <a:t>Ri</a:t>
            </a:r>
            <a:r>
              <a:rPr lang="en" altLang="zh-CN" kern="0" dirty="0"/>
              <a:t>(r)</a:t>
            </a:r>
            <a:r>
              <a:rPr lang="zh-CN" altLang="en" kern="0" dirty="0"/>
              <a:t>。</a:t>
            </a:r>
            <a:r>
              <a:rPr lang="zh-CN" altLang="en-US" kern="0" dirty="0"/>
              <a:t>故</a:t>
            </a:r>
            <a:r>
              <a:rPr lang="el-GR" altLang="zh-CN" kern="0" dirty="0"/>
              <a:t>π</a:t>
            </a:r>
            <a:r>
              <a:rPr lang="en" altLang="zh-CN" kern="0" baseline="-25000" dirty="0"/>
              <a:t>Ri</a:t>
            </a:r>
            <a:r>
              <a:rPr lang="en" altLang="zh-CN" kern="0" dirty="0"/>
              <a:t>(s)=</a:t>
            </a:r>
            <a:r>
              <a:rPr lang="el-GR" altLang="zh-CN" kern="0" dirty="0"/>
              <a:t>π</a:t>
            </a:r>
            <a:r>
              <a:rPr lang="en" altLang="zh-CN" kern="0" baseline="-25000" dirty="0"/>
              <a:t>Ri</a:t>
            </a:r>
            <a:r>
              <a:rPr lang="en" altLang="zh-CN" kern="0" dirty="0"/>
              <a:t>(r)</a:t>
            </a:r>
            <a:r>
              <a:rPr lang="zh-CN" altLang="en" kern="0" dirty="0"/>
              <a:t>。</a:t>
            </a:r>
          </a:p>
        </p:txBody>
      </p:sp>
    </p:spTree>
    <p:extLst>
      <p:ext uri="{BB962C8B-B14F-4D97-AF65-F5344CB8AC3E}">
        <p14:creationId xmlns:p14="http://schemas.microsoft.com/office/powerpoint/2010/main" val="691600421"/>
      </p:ext>
    </p:extLst>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4" name="Rectangle 2">
            <a:extLst>
              <a:ext uri="{FF2B5EF4-FFF2-40B4-BE49-F238E27FC236}">
                <a16:creationId xmlns:a16="http://schemas.microsoft.com/office/drawing/2014/main" xmlns="" id="{BB60D566-53F9-C380-301C-63519826C2D9}"/>
              </a:ext>
            </a:extLst>
          </p:cNvPr>
          <p:cNvSpPr txBox="1">
            <a:spLocks noChangeArrowheads="1"/>
          </p:cNvSpPr>
          <p:nvPr/>
        </p:nvSpPr>
        <p:spPr bwMode="auto">
          <a:xfrm>
            <a:off x="35472" y="699542"/>
            <a:ext cx="8229600" cy="4854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lvl="1">
              <a:lnSpc>
                <a:spcPct val="120000"/>
              </a:lnSpc>
              <a:buFont typeface="Wingdings" pitchFamily="2" charset="2"/>
              <a:buNone/>
            </a:pPr>
            <a:r>
              <a:rPr lang="zh-CN" altLang="en-US" kern="0" dirty="0"/>
              <a:t>（3）m</a:t>
            </a:r>
            <a:r>
              <a:rPr lang="zh-CN" altLang="en-US" kern="0" baseline="-25000" dirty="0"/>
              <a:t>ρ</a:t>
            </a:r>
            <a:r>
              <a:rPr lang="zh-CN" altLang="en-US" kern="0" dirty="0"/>
              <a:t>(m</a:t>
            </a:r>
            <a:r>
              <a:rPr lang="zh-CN" altLang="en-US" kern="0" baseline="-25000" dirty="0"/>
              <a:t>ρ</a:t>
            </a:r>
            <a:r>
              <a:rPr lang="zh-CN" altLang="en-US" kern="0" dirty="0"/>
              <a:t>(r))=    π</a:t>
            </a:r>
            <a:r>
              <a:rPr lang="zh-CN" altLang="en-US" kern="0" baseline="-25000" dirty="0"/>
              <a:t>R</a:t>
            </a:r>
            <a:r>
              <a:rPr lang="zh-CN" altLang="en-US" kern="0" baseline="-50000" dirty="0"/>
              <a:t>i</a:t>
            </a:r>
            <a:r>
              <a:rPr lang="zh-CN" altLang="en-US" kern="0" dirty="0"/>
              <a:t>(m</a:t>
            </a:r>
            <a:r>
              <a:rPr lang="zh-CN" altLang="en-US" kern="0" baseline="-25000" dirty="0"/>
              <a:t>ρ</a:t>
            </a:r>
            <a:r>
              <a:rPr lang="zh-CN" altLang="en-US" kern="0" dirty="0"/>
              <a:t>(r))=    π</a:t>
            </a:r>
            <a:r>
              <a:rPr lang="zh-CN" altLang="en-US" kern="0" baseline="-25000" dirty="0"/>
              <a:t>R</a:t>
            </a:r>
            <a:r>
              <a:rPr lang="zh-CN" altLang="en-US" kern="0" baseline="-50000" dirty="0"/>
              <a:t>i</a:t>
            </a:r>
            <a:r>
              <a:rPr lang="zh-CN" altLang="en-US" kern="0" dirty="0"/>
              <a:t>(s)=    π</a:t>
            </a:r>
            <a:r>
              <a:rPr lang="zh-CN" altLang="en-US" kern="0" baseline="-25000" dirty="0"/>
              <a:t>R</a:t>
            </a:r>
            <a:r>
              <a:rPr lang="zh-CN" altLang="en-US" kern="0" baseline="-50000" dirty="0"/>
              <a:t>i</a:t>
            </a:r>
            <a:r>
              <a:rPr lang="zh-CN" altLang="en-US" kern="0" dirty="0"/>
              <a:t>(r)=m</a:t>
            </a:r>
            <a:r>
              <a:rPr lang="zh-CN" altLang="en-US" kern="0" baseline="-25000" dirty="0"/>
              <a:t>ρ</a:t>
            </a:r>
            <a:r>
              <a:rPr lang="zh-CN" altLang="en-US" kern="0" dirty="0"/>
              <a:t>(r))</a:t>
            </a:r>
            <a:endParaRPr lang="zh-CN" altLang="en-US" sz="1500" kern="0" dirty="0"/>
          </a:p>
          <a:p>
            <a:pPr>
              <a:lnSpc>
                <a:spcPct val="120000"/>
              </a:lnSpc>
            </a:pPr>
            <a:endParaRPr lang="en-US" altLang="zh-CN" kern="0" dirty="0"/>
          </a:p>
          <a:p>
            <a:pPr>
              <a:lnSpc>
                <a:spcPct val="120000"/>
              </a:lnSpc>
            </a:pPr>
            <a:r>
              <a:rPr lang="zh-CN" altLang="en-US" sz="2400" kern="0" dirty="0"/>
              <a:t>定义6.18  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}是R</a:t>
            </a:r>
            <a:r>
              <a:rPr lang="en-US" altLang="zh-CN" sz="2400" kern="0" dirty="0"/>
              <a:t>(</a:t>
            </a:r>
            <a:r>
              <a:rPr lang="zh-CN" altLang="en-US" sz="2400" kern="0" dirty="0"/>
              <a:t>U,F</a:t>
            </a:r>
            <a:r>
              <a:rPr lang="en-US" altLang="zh-CN" sz="2400" kern="0" dirty="0"/>
              <a:t>)</a:t>
            </a:r>
            <a:r>
              <a:rPr lang="zh-CN" altLang="en-US" sz="2400" kern="0" dirty="0"/>
              <a:t>的一个分解，若对R</a:t>
            </a:r>
            <a:r>
              <a:rPr lang="en-US" altLang="zh-CN" sz="2400" kern="0" dirty="0"/>
              <a:t>(</a:t>
            </a:r>
            <a:r>
              <a:rPr lang="zh-CN" altLang="en-US" sz="2400" kern="0" dirty="0"/>
              <a:t>U,F</a:t>
            </a:r>
            <a:r>
              <a:rPr lang="en-US" altLang="zh-CN" sz="2400" kern="0" dirty="0"/>
              <a:t>)</a:t>
            </a:r>
            <a:r>
              <a:rPr lang="zh-CN" altLang="en-US" sz="2400" kern="0" dirty="0"/>
              <a:t>的任何一个关系r均有 r=m</a:t>
            </a:r>
            <a:r>
              <a:rPr lang="zh-CN" altLang="en-US" sz="2400" kern="0" baseline="-25000" dirty="0"/>
              <a:t>ρ</a:t>
            </a:r>
            <a:r>
              <a:rPr lang="zh-CN" altLang="en-US" sz="2400" kern="0" dirty="0"/>
              <a:t>(r) 成立，则称分解ρ具有无损连接性。将ρ简称为无损分解。</a:t>
            </a:r>
          </a:p>
          <a:p>
            <a:pPr lvl="1">
              <a:lnSpc>
                <a:spcPct val="150000"/>
              </a:lnSpc>
            </a:pPr>
            <a:r>
              <a:rPr lang="zh-CN" altLang="en-US" kern="0" dirty="0"/>
              <a:t>直接根据定义6.18去鉴别一个分解的无损连接性是不可能的，算法6.</a:t>
            </a:r>
            <a:r>
              <a:rPr lang="en-US" altLang="zh-CN" kern="0" dirty="0"/>
              <a:t>3</a:t>
            </a:r>
            <a:r>
              <a:rPr lang="zh-CN" altLang="en-US" kern="0" dirty="0"/>
              <a:t>给出了一种判别方法。</a:t>
            </a:r>
          </a:p>
        </p:txBody>
      </p:sp>
      <p:sp>
        <p:nvSpPr>
          <p:cNvPr id="5" name="Text Box 4">
            <a:extLst>
              <a:ext uri="{FF2B5EF4-FFF2-40B4-BE49-F238E27FC236}">
                <a16:creationId xmlns:a16="http://schemas.microsoft.com/office/drawing/2014/main" xmlns="" id="{6390319A-2B96-01FE-1FB2-AECB1F41D9D5}"/>
              </a:ext>
            </a:extLst>
          </p:cNvPr>
          <p:cNvSpPr txBox="1">
            <a:spLocks noChangeArrowheads="1"/>
          </p:cNvSpPr>
          <p:nvPr/>
        </p:nvSpPr>
        <p:spPr bwMode="auto">
          <a:xfrm>
            <a:off x="2494088" y="843558"/>
            <a:ext cx="864096" cy="575992"/>
          </a:xfrm>
          <a:prstGeom prst="rect">
            <a:avLst/>
          </a:prstGeom>
          <a:noFill/>
          <a:ln w="9525">
            <a:noFill/>
            <a:miter lim="800000"/>
            <a:headEnd/>
            <a:tailEnd/>
          </a:ln>
        </p:spPr>
        <p:txBody>
          <a:bodyPr wrap="square">
            <a:spAutoFit/>
          </a:bodyPr>
          <a:lstStyle/>
          <a:p>
            <a:pPr algn="ctr">
              <a:lnSpc>
                <a:spcPct val="55000"/>
              </a:lnSpc>
            </a:pPr>
            <a:r>
              <a:rPr lang="zh-CN" altLang="en-US" sz="1200" b="1" dirty="0"/>
              <a:t>     </a:t>
            </a:r>
            <a:r>
              <a:rPr lang="zh-CN" altLang="en-US" sz="1200" b="1" i="1" dirty="0"/>
              <a:t>k</a:t>
            </a:r>
          </a:p>
          <a:p>
            <a:pPr algn="ctr">
              <a:lnSpc>
                <a:spcPct val="55000"/>
              </a:lnSpc>
            </a:pPr>
            <a:r>
              <a:rPr lang="zh-CN" altLang="en-US" sz="3200" b="1" dirty="0"/>
              <a:t>  ⋈ </a:t>
            </a:r>
          </a:p>
          <a:p>
            <a:pPr algn="ctr">
              <a:lnSpc>
                <a:spcPct val="55000"/>
              </a:lnSpc>
            </a:pPr>
            <a:r>
              <a:rPr lang="zh-CN" altLang="en-US" sz="1200" b="1" dirty="0"/>
              <a:t>     </a:t>
            </a:r>
            <a:r>
              <a:rPr lang="zh-CN" altLang="en-US" sz="1200" b="1" i="1" dirty="0"/>
              <a:t>i</a:t>
            </a:r>
            <a:r>
              <a:rPr lang="zh-CN" altLang="en-US" sz="1200" b="1" dirty="0"/>
              <a:t>=1</a:t>
            </a:r>
          </a:p>
        </p:txBody>
      </p:sp>
      <p:sp>
        <p:nvSpPr>
          <p:cNvPr id="6" name="Text Box 4">
            <a:extLst>
              <a:ext uri="{FF2B5EF4-FFF2-40B4-BE49-F238E27FC236}">
                <a16:creationId xmlns:a16="http://schemas.microsoft.com/office/drawing/2014/main" xmlns="" id="{8B330B33-F4BC-0C1D-7E42-E0E3D8FE7F8E}"/>
              </a:ext>
            </a:extLst>
          </p:cNvPr>
          <p:cNvSpPr txBox="1">
            <a:spLocks noChangeArrowheads="1"/>
          </p:cNvSpPr>
          <p:nvPr/>
        </p:nvSpPr>
        <p:spPr bwMode="auto">
          <a:xfrm>
            <a:off x="4366296" y="843558"/>
            <a:ext cx="864096" cy="575992"/>
          </a:xfrm>
          <a:prstGeom prst="rect">
            <a:avLst/>
          </a:prstGeom>
          <a:noFill/>
          <a:ln w="9525">
            <a:noFill/>
            <a:miter lim="800000"/>
            <a:headEnd/>
            <a:tailEnd/>
          </a:ln>
        </p:spPr>
        <p:txBody>
          <a:bodyPr wrap="square">
            <a:spAutoFit/>
          </a:bodyPr>
          <a:lstStyle/>
          <a:p>
            <a:pPr algn="ctr">
              <a:lnSpc>
                <a:spcPct val="55000"/>
              </a:lnSpc>
            </a:pPr>
            <a:r>
              <a:rPr lang="zh-CN" altLang="en-US" sz="1200" b="1" dirty="0"/>
              <a:t>    </a:t>
            </a:r>
            <a:r>
              <a:rPr lang="zh-CN" altLang="en-US" sz="1200" b="1" i="1" dirty="0"/>
              <a:t> k</a:t>
            </a:r>
          </a:p>
          <a:p>
            <a:pPr algn="ctr">
              <a:lnSpc>
                <a:spcPct val="55000"/>
              </a:lnSpc>
            </a:pPr>
            <a:r>
              <a:rPr lang="zh-CN" altLang="en-US" sz="3200" b="1" dirty="0"/>
              <a:t>  ⋈</a:t>
            </a:r>
          </a:p>
          <a:p>
            <a:pPr algn="ctr">
              <a:lnSpc>
                <a:spcPct val="55000"/>
              </a:lnSpc>
            </a:pPr>
            <a:r>
              <a:rPr lang="zh-CN" altLang="en-US" sz="1200" b="1" dirty="0"/>
              <a:t>     </a:t>
            </a:r>
            <a:r>
              <a:rPr lang="zh-CN" altLang="en-US" sz="1200" b="1" i="1" dirty="0"/>
              <a:t>i</a:t>
            </a:r>
            <a:r>
              <a:rPr lang="zh-CN" altLang="en-US" sz="1200" b="1" dirty="0"/>
              <a:t>=1</a:t>
            </a:r>
          </a:p>
        </p:txBody>
      </p:sp>
      <p:sp>
        <p:nvSpPr>
          <p:cNvPr id="7" name="Text Box 4">
            <a:extLst>
              <a:ext uri="{FF2B5EF4-FFF2-40B4-BE49-F238E27FC236}">
                <a16:creationId xmlns:a16="http://schemas.microsoft.com/office/drawing/2014/main" xmlns="" id="{02D3F9AF-4111-FC20-179B-26AFDA35A1B6}"/>
              </a:ext>
            </a:extLst>
          </p:cNvPr>
          <p:cNvSpPr txBox="1">
            <a:spLocks noChangeArrowheads="1"/>
          </p:cNvSpPr>
          <p:nvPr/>
        </p:nvSpPr>
        <p:spPr bwMode="auto">
          <a:xfrm>
            <a:off x="5662440" y="843630"/>
            <a:ext cx="864096" cy="575992"/>
          </a:xfrm>
          <a:prstGeom prst="rect">
            <a:avLst/>
          </a:prstGeom>
          <a:noFill/>
          <a:ln w="9525">
            <a:noFill/>
            <a:miter lim="800000"/>
            <a:headEnd/>
            <a:tailEnd/>
          </a:ln>
        </p:spPr>
        <p:txBody>
          <a:bodyPr wrap="square">
            <a:spAutoFit/>
          </a:bodyPr>
          <a:lstStyle/>
          <a:p>
            <a:pPr algn="ctr">
              <a:lnSpc>
                <a:spcPct val="55000"/>
              </a:lnSpc>
            </a:pPr>
            <a:r>
              <a:rPr lang="zh-CN" altLang="en-US" sz="1200" b="1" dirty="0"/>
              <a:t>     </a:t>
            </a:r>
            <a:r>
              <a:rPr lang="zh-CN" altLang="en-US" sz="1200" b="1" i="1" dirty="0"/>
              <a:t>k</a:t>
            </a:r>
          </a:p>
          <a:p>
            <a:pPr algn="ctr">
              <a:lnSpc>
                <a:spcPct val="55000"/>
              </a:lnSpc>
            </a:pPr>
            <a:r>
              <a:rPr lang="zh-CN" altLang="en-US" sz="3200" b="1" dirty="0"/>
              <a:t>  ⋈</a:t>
            </a:r>
          </a:p>
          <a:p>
            <a:pPr algn="ctr">
              <a:lnSpc>
                <a:spcPct val="55000"/>
              </a:lnSpc>
            </a:pPr>
            <a:r>
              <a:rPr lang="zh-CN" altLang="en-US" sz="1200" b="1" dirty="0"/>
              <a:t>    </a:t>
            </a:r>
            <a:r>
              <a:rPr lang="zh-CN" altLang="en-US" sz="1200" b="1" i="1" dirty="0"/>
              <a:t> i</a:t>
            </a:r>
            <a:r>
              <a:rPr lang="zh-CN" altLang="en-US" sz="1200" b="1" dirty="0"/>
              <a:t>=1</a:t>
            </a:r>
          </a:p>
        </p:txBody>
      </p:sp>
    </p:spTree>
    <p:extLst>
      <p:ext uri="{BB962C8B-B14F-4D97-AF65-F5344CB8AC3E}">
        <p14:creationId xmlns:p14="http://schemas.microsoft.com/office/powerpoint/2010/main" val="1391048624"/>
      </p:ext>
    </p:extLst>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190467" name="Rectangle 3"/>
          <p:cNvSpPr>
            <a:spLocks noGrp="1" noChangeArrowheads="1"/>
          </p:cNvSpPr>
          <p:nvPr>
            <p:ph idx="1"/>
          </p:nvPr>
        </p:nvSpPr>
        <p:spPr>
          <a:xfrm>
            <a:off x="457200" y="844154"/>
            <a:ext cx="8229600" cy="3924315"/>
          </a:xfrm>
        </p:spPr>
        <p:txBody>
          <a:bodyPr/>
          <a:lstStyle/>
          <a:p>
            <a:pPr marL="28575" indent="-28575">
              <a:lnSpc>
                <a:spcPct val="120000"/>
              </a:lnSpc>
            </a:pPr>
            <a:r>
              <a:rPr lang="zh-CN" altLang="en-US" dirty="0"/>
              <a:t>算法6.</a:t>
            </a:r>
            <a:r>
              <a:rPr lang="en-US" altLang="zh-CN" dirty="0"/>
              <a:t>3</a:t>
            </a:r>
            <a:r>
              <a:rPr lang="zh-CN" altLang="en-US" dirty="0"/>
              <a:t> 判别一个分解的无损连接性。</a:t>
            </a:r>
          </a:p>
          <a:p>
            <a:pPr marL="28575" indent="-28575">
              <a:lnSpc>
                <a:spcPct val="120000"/>
              </a:lnSpc>
              <a:buFont typeface="Wingdings" pitchFamily="2" charset="2"/>
              <a:buNone/>
            </a:pPr>
            <a:r>
              <a:rPr lang="zh-CN" altLang="en-US" sz="2400" dirty="0"/>
              <a:t>  </a:t>
            </a:r>
            <a:r>
              <a:rPr lang="zh-CN" altLang="en-US" sz="2000" dirty="0"/>
              <a:t> </a:t>
            </a:r>
            <a:r>
              <a:rPr lang="zh-CN" altLang="en-US" sz="2400" dirty="0"/>
              <a:t> ρ={R</a:t>
            </a:r>
            <a:r>
              <a:rPr lang="zh-CN" altLang="en-US" sz="2400" baseline="-25000" dirty="0"/>
              <a:t>1</a:t>
            </a:r>
            <a:r>
              <a:rPr lang="en-US" altLang="zh-CN" sz="2400" dirty="0"/>
              <a:t>(</a:t>
            </a:r>
            <a:r>
              <a:rPr lang="zh-CN" altLang="en-US" sz="2400" dirty="0"/>
              <a:t>U</a:t>
            </a:r>
            <a:r>
              <a:rPr lang="zh-CN" altLang="en-US" sz="2400" baseline="-25000" dirty="0"/>
              <a:t>1</a:t>
            </a:r>
            <a:r>
              <a:rPr lang="zh-CN" altLang="en-US" sz="2400" dirty="0"/>
              <a:t>,F</a:t>
            </a:r>
            <a:r>
              <a:rPr lang="zh-CN" altLang="en-US" sz="2400" baseline="-25000" dirty="0"/>
              <a:t>1</a:t>
            </a:r>
            <a:r>
              <a:rPr lang="en-US" altLang="zh-CN" sz="2400" dirty="0"/>
              <a:t>)</a:t>
            </a:r>
            <a:r>
              <a:rPr lang="zh-CN" altLang="en-US" sz="2400" dirty="0"/>
              <a:t>,…,R</a:t>
            </a:r>
            <a:r>
              <a:rPr lang="zh-CN" altLang="en-US" sz="2400" baseline="-25000" dirty="0"/>
              <a:t>k</a:t>
            </a:r>
            <a:r>
              <a:rPr lang="en-US" altLang="zh-CN" sz="2400" dirty="0"/>
              <a:t> (</a:t>
            </a:r>
            <a:r>
              <a:rPr lang="zh-CN" altLang="en-US" sz="2400" dirty="0"/>
              <a:t>U</a:t>
            </a:r>
            <a:r>
              <a:rPr lang="zh-CN" altLang="en-US" sz="2400" baseline="-25000" dirty="0"/>
              <a:t>k</a:t>
            </a:r>
            <a:r>
              <a:rPr lang="zh-CN" altLang="en-US" sz="2400" dirty="0"/>
              <a:t>,F</a:t>
            </a:r>
            <a:r>
              <a:rPr lang="zh-CN" altLang="en-US" sz="2400" baseline="-25000" dirty="0"/>
              <a:t>k</a:t>
            </a:r>
            <a:r>
              <a:rPr lang="en-US" altLang="zh-CN" sz="2400" dirty="0"/>
              <a:t> )</a:t>
            </a:r>
            <a:r>
              <a:rPr lang="zh-CN" altLang="en-US" sz="2400" dirty="0"/>
              <a:t>}是R</a:t>
            </a:r>
            <a:r>
              <a:rPr lang="en-US" altLang="zh-CN" sz="2400" dirty="0"/>
              <a:t> (</a:t>
            </a:r>
            <a:r>
              <a:rPr lang="zh-CN" altLang="en-US" sz="2400" dirty="0"/>
              <a:t>U,F</a:t>
            </a:r>
            <a:r>
              <a:rPr lang="en-US" altLang="zh-CN" sz="2400" dirty="0"/>
              <a:t>)</a:t>
            </a:r>
            <a:r>
              <a:rPr lang="zh-CN" altLang="en-US" sz="2400" dirty="0"/>
              <a:t>的一个分解,   </a:t>
            </a:r>
            <a:endParaRPr lang="en-US" altLang="zh-CN" sz="2400" dirty="0"/>
          </a:p>
          <a:p>
            <a:pPr marL="28575" indent="-28575">
              <a:lnSpc>
                <a:spcPct val="120000"/>
              </a:lnSpc>
              <a:buFont typeface="Wingdings" pitchFamily="2" charset="2"/>
              <a:buNone/>
            </a:pPr>
            <a:r>
              <a:rPr lang="en-US" altLang="zh-CN" sz="2400" dirty="0"/>
              <a:t>    </a:t>
            </a:r>
            <a:r>
              <a:rPr lang="zh-CN" altLang="en-US" sz="2400" dirty="0"/>
              <a:t>U={A</a:t>
            </a:r>
            <a:r>
              <a:rPr lang="zh-CN" altLang="en-US" sz="2400" baseline="-25000" dirty="0"/>
              <a:t>1</a:t>
            </a:r>
            <a:r>
              <a:rPr lang="zh-CN" altLang="en-US" sz="2400" dirty="0"/>
              <a:t>,…,A</a:t>
            </a:r>
            <a:r>
              <a:rPr lang="zh-CN" altLang="en-US" sz="2400" baseline="-25000" dirty="0"/>
              <a:t>n</a:t>
            </a:r>
            <a:r>
              <a:rPr lang="zh-CN" altLang="en-US" sz="2400" dirty="0"/>
              <a:t>}，F={FD</a:t>
            </a:r>
            <a:r>
              <a:rPr lang="zh-CN" altLang="en-US" sz="2400" baseline="-25000" dirty="0"/>
              <a:t>1</a:t>
            </a:r>
            <a:r>
              <a:rPr lang="zh-CN" altLang="en-US" sz="2400" dirty="0"/>
              <a:t>，FD</a:t>
            </a:r>
            <a:r>
              <a:rPr lang="zh-CN" altLang="en-US" sz="2400" baseline="-25000" dirty="0"/>
              <a:t>2</a:t>
            </a:r>
            <a:r>
              <a:rPr lang="zh-CN" altLang="en-US" sz="2400" dirty="0"/>
              <a:t>，…，FD</a:t>
            </a:r>
            <a:r>
              <a:rPr lang="zh-CN" altLang="en-US" sz="2400" baseline="-25000" dirty="0"/>
              <a:t>ρ</a:t>
            </a:r>
            <a:r>
              <a:rPr lang="zh-CN" altLang="en-US" sz="2400" dirty="0"/>
              <a:t>}，不妨设F是一</a:t>
            </a:r>
            <a:endParaRPr lang="en-US" altLang="zh-CN" sz="2400" dirty="0"/>
          </a:p>
          <a:p>
            <a:pPr marL="28575" indent="-28575">
              <a:lnSpc>
                <a:spcPct val="120000"/>
              </a:lnSpc>
              <a:buFont typeface="Wingdings" pitchFamily="2" charset="2"/>
              <a:buNone/>
            </a:pPr>
            <a:r>
              <a:rPr lang="en-US" altLang="zh-CN" sz="2400" dirty="0"/>
              <a:t>    </a:t>
            </a:r>
            <a:r>
              <a:rPr lang="zh-CN" altLang="en-US" sz="2400" dirty="0"/>
              <a:t>极小依赖集，记FD</a:t>
            </a:r>
            <a:r>
              <a:rPr lang="zh-CN" altLang="en-US" sz="2400" baseline="-25000" dirty="0"/>
              <a:t>i</a:t>
            </a:r>
            <a:r>
              <a:rPr lang="zh-CN" altLang="en-US" sz="2400" dirty="0"/>
              <a:t>为X</a:t>
            </a:r>
            <a:r>
              <a:rPr lang="zh-CN" altLang="en-US" sz="2400" baseline="-25000" dirty="0"/>
              <a:t>i</a:t>
            </a:r>
            <a:r>
              <a:rPr lang="zh-CN" altLang="en-US" sz="2400" dirty="0"/>
              <a:t>→A</a:t>
            </a:r>
            <a:r>
              <a:rPr lang="zh-CN" altLang="en-US" sz="2400" baseline="-25000" dirty="0"/>
              <a:t>li</a:t>
            </a:r>
            <a:endParaRPr lang="zh-CN" altLang="en-US" baseline="-25000" dirty="0"/>
          </a:p>
          <a:p>
            <a:pPr marL="588963" lvl="1" indent="0">
              <a:lnSpc>
                <a:spcPct val="120000"/>
              </a:lnSpc>
              <a:buNone/>
            </a:pPr>
            <a:r>
              <a:rPr lang="zh-CN" altLang="en-US" dirty="0"/>
              <a:t>（1）建立一张n列k行的表。每一列对应一个属性，每一行对应分解中的一个关系模式。若属性A</a:t>
            </a:r>
            <a:r>
              <a:rPr lang="zh-CN" altLang="en-US" baseline="-25000" dirty="0"/>
              <a:t>j</a:t>
            </a:r>
            <a:r>
              <a:rPr lang="zh-CN" altLang="en-US" dirty="0"/>
              <a:t>属于U</a:t>
            </a:r>
            <a:r>
              <a:rPr lang="zh-CN" altLang="en-US" baseline="-25000" dirty="0"/>
              <a:t>i</a:t>
            </a:r>
            <a:r>
              <a:rPr lang="zh-CN" altLang="en-US" dirty="0"/>
              <a:t>，则在j列i行交叉处填上a</a:t>
            </a:r>
            <a:r>
              <a:rPr lang="zh-CN" altLang="en-US" baseline="-25000" dirty="0"/>
              <a:t>j</a:t>
            </a:r>
            <a:r>
              <a:rPr lang="zh-CN" altLang="en-US" dirty="0"/>
              <a:t>，否则填上b</a:t>
            </a:r>
            <a:r>
              <a:rPr lang="zh-CN" altLang="en-US" baseline="-25000" dirty="0"/>
              <a:t>ij</a:t>
            </a:r>
            <a:r>
              <a:rPr lang="zh-CN" altLang="en-US" dirty="0"/>
              <a:t>；</a:t>
            </a:r>
          </a:p>
          <a:p>
            <a:pPr eaLnBrk="1" hangingPunct="1">
              <a:lnSpc>
                <a:spcPts val="3360"/>
              </a:lnSpc>
            </a:pPr>
            <a:endParaRPr lang="zh-CN" altLang="en-US" sz="1800" dirty="0"/>
          </a:p>
        </p:txBody>
      </p:sp>
    </p:spTree>
    <p:extLst>
      <p:ext uri="{BB962C8B-B14F-4D97-AF65-F5344CB8AC3E}">
        <p14:creationId xmlns:p14="http://schemas.microsoft.com/office/powerpoint/2010/main" val="257575127"/>
      </p:ext>
    </p:extLst>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190467" name="Rectangle 3"/>
          <p:cNvSpPr>
            <a:spLocks noGrp="1" noChangeArrowheads="1"/>
          </p:cNvSpPr>
          <p:nvPr>
            <p:ph idx="1"/>
          </p:nvPr>
        </p:nvSpPr>
        <p:spPr>
          <a:xfrm>
            <a:off x="-108520" y="752308"/>
            <a:ext cx="8229600" cy="3924315"/>
          </a:xfrm>
        </p:spPr>
        <p:txBody>
          <a:bodyPr/>
          <a:lstStyle/>
          <a:p>
            <a:pPr lvl="1">
              <a:lnSpc>
                <a:spcPct val="120000"/>
              </a:lnSpc>
              <a:buNone/>
            </a:pPr>
            <a:r>
              <a:rPr lang="zh-CN" altLang="en-US" dirty="0"/>
              <a:t> （2）对每一个FD</a:t>
            </a:r>
            <a:r>
              <a:rPr lang="zh-CN" altLang="en-US" baseline="-25000" dirty="0"/>
              <a:t>i</a:t>
            </a:r>
            <a:r>
              <a:rPr lang="zh-CN" altLang="en-US" dirty="0"/>
              <a:t>做下列操作：找到X</a:t>
            </a:r>
            <a:r>
              <a:rPr lang="zh-CN" altLang="en-US" baseline="-25000" dirty="0"/>
              <a:t>i</a:t>
            </a:r>
            <a:r>
              <a:rPr lang="zh-CN" altLang="en-US" dirty="0"/>
              <a:t>所对应的列中具有相同符号的那些行，考察这些行中li列的元素。若其中有a</a:t>
            </a:r>
            <a:r>
              <a:rPr lang="zh-CN" altLang="en-US" baseline="-25000" dirty="0"/>
              <a:t>li</a:t>
            </a:r>
            <a:r>
              <a:rPr lang="zh-CN" altLang="en-US" dirty="0"/>
              <a:t>，则全部改为a</a:t>
            </a:r>
            <a:r>
              <a:rPr lang="zh-CN" altLang="en-US" baseline="-25000" dirty="0"/>
              <a:t>li</a:t>
            </a:r>
            <a:r>
              <a:rPr lang="zh-CN" altLang="en-US" dirty="0"/>
              <a:t>；否则全部改为b</a:t>
            </a:r>
            <a:r>
              <a:rPr lang="zh-CN" altLang="en-US" baseline="-25000" dirty="0"/>
              <a:t>mli</a:t>
            </a:r>
            <a:r>
              <a:rPr lang="zh-CN" altLang="en-US" dirty="0"/>
              <a:t>。m是这些行的行号最小值。</a:t>
            </a:r>
          </a:p>
          <a:p>
            <a:pPr lvl="2">
              <a:lnSpc>
                <a:spcPct val="120000"/>
              </a:lnSpc>
              <a:buFont typeface="Wingdings" pitchFamily="2" charset="2"/>
              <a:buChar char="l"/>
            </a:pPr>
            <a:r>
              <a:rPr lang="zh-CN" altLang="en-US" dirty="0"/>
              <a:t>若某个b</a:t>
            </a:r>
            <a:r>
              <a:rPr lang="zh-CN" altLang="en-US" baseline="-25000" dirty="0"/>
              <a:t>tli</a:t>
            </a:r>
            <a:r>
              <a:rPr lang="zh-CN" altLang="en-US" dirty="0"/>
              <a:t>被更改，那么该表的li列中凡是b</a:t>
            </a:r>
            <a:r>
              <a:rPr lang="zh-CN" altLang="en-US" baseline="-25000" dirty="0"/>
              <a:t>tli</a:t>
            </a:r>
            <a:r>
              <a:rPr lang="zh-CN" altLang="en-US" dirty="0"/>
              <a:t>的符号（不管它是否开始找到的那些行）均应作相应的更改。</a:t>
            </a:r>
          </a:p>
          <a:p>
            <a:pPr lvl="2">
              <a:lnSpc>
                <a:spcPct val="120000"/>
              </a:lnSpc>
              <a:buFont typeface="Wingdings" pitchFamily="2" charset="2"/>
              <a:buChar char="l"/>
            </a:pPr>
            <a:r>
              <a:rPr lang="zh-CN" altLang="en-US" dirty="0"/>
              <a:t>如在某次更改之后，有一行成为 a</a:t>
            </a:r>
            <a:r>
              <a:rPr lang="zh-CN" altLang="en-US" baseline="-25000" dirty="0"/>
              <a:t>1</a:t>
            </a:r>
            <a:r>
              <a:rPr lang="zh-CN" altLang="en-US" dirty="0"/>
              <a:t>，a</a:t>
            </a:r>
            <a:r>
              <a:rPr lang="zh-CN" altLang="en-US" baseline="-25000" dirty="0"/>
              <a:t>2</a:t>
            </a:r>
            <a:r>
              <a:rPr lang="zh-CN" altLang="en-US" dirty="0"/>
              <a:t>，…，a</a:t>
            </a:r>
            <a:r>
              <a:rPr lang="zh-CN" altLang="en-US" baseline="-25000" dirty="0"/>
              <a:t>n</a:t>
            </a:r>
            <a:r>
              <a:rPr lang="zh-CN" altLang="en-US" dirty="0"/>
              <a:t>，则算法终止。ρ具有无损连接性，否则ρ不具有无损连接性。</a:t>
            </a:r>
          </a:p>
          <a:p>
            <a:pPr lvl="2">
              <a:lnSpc>
                <a:spcPct val="120000"/>
              </a:lnSpc>
              <a:buFont typeface="Wingdings" pitchFamily="2" charset="2"/>
              <a:buChar char="l"/>
            </a:pPr>
            <a:r>
              <a:rPr lang="zh-CN" altLang="en-US" dirty="0"/>
              <a:t>对</a:t>
            </a:r>
            <a:r>
              <a:rPr lang="zh-CN" altLang="en-US"/>
              <a:t>F中ρ个</a:t>
            </a:r>
            <a:r>
              <a:rPr lang="zh-CN" altLang="en-US" dirty="0"/>
              <a:t>FD逐一进行一次这样的处置，称为对F的一次扫描</a:t>
            </a:r>
          </a:p>
          <a:p>
            <a:pPr lvl="1">
              <a:lnSpc>
                <a:spcPct val="120000"/>
              </a:lnSpc>
            </a:pPr>
            <a:endParaRPr lang="zh-CN" altLang="en-US" dirty="0"/>
          </a:p>
        </p:txBody>
      </p:sp>
    </p:spTree>
    <p:extLst>
      <p:ext uri="{BB962C8B-B14F-4D97-AF65-F5344CB8AC3E}">
        <p14:creationId xmlns:p14="http://schemas.microsoft.com/office/powerpoint/2010/main" val="754097078"/>
      </p:ext>
    </p:extLst>
  </p:cSld>
  <p:clrMapOvr>
    <a:masterClrMapping/>
  </p:clrMapOvr>
  <p:transition spd="slow">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190467" name="Rectangle 3"/>
          <p:cNvSpPr>
            <a:spLocks noGrp="1" noChangeArrowheads="1"/>
          </p:cNvSpPr>
          <p:nvPr>
            <p:ph idx="1"/>
          </p:nvPr>
        </p:nvSpPr>
        <p:spPr>
          <a:xfrm>
            <a:off x="170806" y="915566"/>
            <a:ext cx="8496944" cy="3924315"/>
          </a:xfrm>
        </p:spPr>
        <p:txBody>
          <a:bodyPr/>
          <a:lstStyle/>
          <a:p>
            <a:pPr lvl="1">
              <a:lnSpc>
                <a:spcPct val="120000"/>
              </a:lnSpc>
              <a:buNone/>
            </a:pPr>
            <a:r>
              <a:rPr lang="zh-CN" altLang="en-US" dirty="0"/>
              <a:t>（3） 比较扫描前后表有无变化。如有变化则返回第（2）步，否则算法终止。</a:t>
            </a:r>
          </a:p>
          <a:p>
            <a:pPr lvl="2">
              <a:lnSpc>
                <a:spcPct val="120000"/>
              </a:lnSpc>
              <a:buFont typeface="Wingdings" pitchFamily="2" charset="2"/>
              <a:buChar char="l"/>
            </a:pPr>
            <a:r>
              <a:rPr lang="zh-CN" altLang="en-US" dirty="0"/>
              <a:t>如果发生循环，那么前次扫描至少应使该表减少一个符号，表中符号有限，因此循环必然终止。</a:t>
            </a:r>
          </a:p>
          <a:p>
            <a:pPr>
              <a:lnSpc>
                <a:spcPct val="120000"/>
              </a:lnSpc>
            </a:pPr>
            <a:r>
              <a:rPr lang="zh-CN" altLang="en-US" sz="2400" dirty="0"/>
              <a:t>定理6.4  如果算法6.2终止时，表中有一行为a</a:t>
            </a:r>
            <a:r>
              <a:rPr lang="zh-CN" altLang="en-US" sz="2400" baseline="-25000" dirty="0"/>
              <a:t>1</a:t>
            </a:r>
            <a:r>
              <a:rPr lang="zh-CN" altLang="en-US" sz="2400" dirty="0"/>
              <a:t>, a</a:t>
            </a:r>
            <a:r>
              <a:rPr lang="zh-CN" altLang="en-US" sz="2400" baseline="-25000" dirty="0"/>
              <a:t>2</a:t>
            </a:r>
            <a:r>
              <a:rPr lang="zh-CN" altLang="en-US" sz="2400" dirty="0"/>
              <a:t>,…,a</a:t>
            </a:r>
            <a:r>
              <a:rPr lang="zh-CN" altLang="en-US" sz="2400" baseline="-25000" dirty="0"/>
              <a:t>n</a:t>
            </a:r>
            <a:r>
              <a:rPr lang="zh-CN" altLang="en-US" sz="2400" dirty="0"/>
              <a:t>，则ρ为无损连接分解。</a:t>
            </a:r>
          </a:p>
          <a:p>
            <a:pPr lvl="1">
              <a:lnSpc>
                <a:spcPct val="120000"/>
              </a:lnSpc>
            </a:pPr>
            <a:endParaRPr lang="zh-CN" altLang="en-US" dirty="0"/>
          </a:p>
        </p:txBody>
      </p:sp>
    </p:spTree>
    <p:extLst>
      <p:ext uri="{BB962C8B-B14F-4D97-AF65-F5344CB8AC3E}">
        <p14:creationId xmlns:p14="http://schemas.microsoft.com/office/powerpoint/2010/main" val="11383759"/>
      </p:ext>
    </p:extLst>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190467" name="Rectangle 3"/>
          <p:cNvSpPr>
            <a:spLocks noGrp="1" noChangeArrowheads="1"/>
          </p:cNvSpPr>
          <p:nvPr>
            <p:ph idx="1"/>
          </p:nvPr>
        </p:nvSpPr>
        <p:spPr>
          <a:xfrm>
            <a:off x="415350" y="609592"/>
            <a:ext cx="8229600" cy="3924315"/>
          </a:xfrm>
        </p:spPr>
        <p:txBody>
          <a:bodyPr/>
          <a:lstStyle/>
          <a:p>
            <a:pPr>
              <a:lnSpc>
                <a:spcPct val="120000"/>
              </a:lnSpc>
            </a:pPr>
            <a:r>
              <a:rPr lang="zh-CN" altLang="en-US" sz="2400" dirty="0"/>
              <a:t>[例6.15] 已知R</a:t>
            </a:r>
            <a:r>
              <a:rPr lang="en-US" altLang="zh-CN" sz="2400" dirty="0"/>
              <a:t>(</a:t>
            </a:r>
            <a:r>
              <a:rPr lang="zh-CN" altLang="en-US" sz="2400" dirty="0"/>
              <a:t>U,F</a:t>
            </a:r>
            <a:r>
              <a:rPr lang="en-US" altLang="zh-CN" sz="2400" dirty="0"/>
              <a:t>)</a:t>
            </a:r>
            <a:r>
              <a:rPr lang="zh-CN" altLang="en-US" sz="2400" dirty="0"/>
              <a:t>，U={A,B,C,D,E}，F={AB→C,C→D,D→E}，R的一个分解为R</a:t>
            </a:r>
            <a:r>
              <a:rPr lang="zh-CN" altLang="en-US" sz="2400" baseline="-25000" dirty="0"/>
              <a:t>1</a:t>
            </a:r>
            <a:r>
              <a:rPr lang="zh-CN" altLang="en-US" sz="2400" dirty="0"/>
              <a:t>(A,B,C)，R</a:t>
            </a:r>
            <a:r>
              <a:rPr lang="zh-CN" altLang="en-US" sz="2400" baseline="-25000" dirty="0"/>
              <a:t>2</a:t>
            </a:r>
            <a:r>
              <a:rPr lang="zh-CN" altLang="en-US" sz="2400" dirty="0"/>
              <a:t>(C,D)，R</a:t>
            </a:r>
            <a:r>
              <a:rPr lang="zh-CN" altLang="en-US" sz="2400" baseline="-25000" dirty="0"/>
              <a:t>3</a:t>
            </a:r>
            <a:r>
              <a:rPr lang="zh-CN" altLang="en-US" sz="2400" dirty="0"/>
              <a:t>(D,E)。</a:t>
            </a:r>
          </a:p>
          <a:p>
            <a:pPr lvl="1">
              <a:lnSpc>
                <a:spcPct val="120000"/>
              </a:lnSpc>
              <a:buNone/>
            </a:pPr>
            <a:r>
              <a:rPr lang="zh-CN" altLang="en-US" dirty="0"/>
              <a:t>（1）首先构造初始表，如图6.9（a）。</a:t>
            </a:r>
          </a:p>
          <a:p>
            <a:pPr lvl="1">
              <a:lnSpc>
                <a:spcPct val="120000"/>
              </a:lnSpc>
              <a:buNone/>
            </a:pPr>
            <a:r>
              <a:rPr lang="zh-CN" altLang="en-US" dirty="0"/>
              <a:t>（2）对AB → C，因各元组的第一、二列没有相同的分量，所以表不改变。由C→D 可以把 b</a:t>
            </a:r>
            <a:r>
              <a:rPr lang="zh-CN" altLang="en-US" baseline="-25000" dirty="0"/>
              <a:t>14</a:t>
            </a:r>
            <a:r>
              <a:rPr lang="zh-CN" altLang="en-US" dirty="0"/>
              <a:t>改为a</a:t>
            </a:r>
            <a:r>
              <a:rPr lang="zh-CN" altLang="en-US" baseline="-25000" dirty="0"/>
              <a:t>4</a:t>
            </a:r>
            <a:r>
              <a:rPr lang="zh-CN" altLang="en-US" dirty="0"/>
              <a:t>，再由D→E使b</a:t>
            </a:r>
            <a:r>
              <a:rPr lang="zh-CN" altLang="en-US" baseline="-25000" dirty="0"/>
              <a:t>15</a:t>
            </a:r>
            <a:r>
              <a:rPr lang="zh-CN" altLang="en-US" dirty="0"/>
              <a:t>、b</a:t>
            </a:r>
            <a:r>
              <a:rPr lang="zh-CN" altLang="en-US" baseline="-25000" dirty="0"/>
              <a:t>25</a:t>
            </a:r>
            <a:r>
              <a:rPr lang="zh-CN" altLang="en-US" dirty="0"/>
              <a:t>全改为a</a:t>
            </a:r>
            <a:r>
              <a:rPr lang="zh-CN" altLang="en-US" baseline="-25000" dirty="0"/>
              <a:t>5</a:t>
            </a:r>
            <a:r>
              <a:rPr lang="zh-CN" altLang="en-US" dirty="0"/>
              <a:t>。最后结果为图6.9（b）。表中第一行成为a</a:t>
            </a:r>
            <a:r>
              <a:rPr lang="zh-CN" altLang="en-US" baseline="-25000" dirty="0"/>
              <a:t>1</a:t>
            </a:r>
            <a:r>
              <a:rPr lang="zh-CN" altLang="en-US" dirty="0"/>
              <a:t>、a</a:t>
            </a:r>
            <a:r>
              <a:rPr lang="zh-CN" altLang="en-US" baseline="-25000" dirty="0"/>
              <a:t>2</a:t>
            </a:r>
            <a:r>
              <a:rPr lang="zh-CN" altLang="en-US" dirty="0"/>
              <a:t>、a</a:t>
            </a:r>
            <a:r>
              <a:rPr lang="zh-CN" altLang="en-US" baseline="-25000" dirty="0"/>
              <a:t>3</a:t>
            </a:r>
            <a:r>
              <a:rPr lang="zh-CN" altLang="en-US" dirty="0"/>
              <a:t>、a</a:t>
            </a:r>
            <a:r>
              <a:rPr lang="zh-CN" altLang="en-US" baseline="-25000" dirty="0"/>
              <a:t>4</a:t>
            </a:r>
            <a:r>
              <a:rPr lang="zh-CN" altLang="en-US" dirty="0"/>
              <a:t>、a</a:t>
            </a:r>
            <a:r>
              <a:rPr lang="zh-CN" altLang="en-US" baseline="-25000" dirty="0"/>
              <a:t>5</a:t>
            </a:r>
            <a:r>
              <a:rPr lang="zh-CN" altLang="en-US" dirty="0"/>
              <a:t>，所以此分解具有无损连接性。</a:t>
            </a:r>
          </a:p>
        </p:txBody>
      </p:sp>
    </p:spTree>
    <p:extLst>
      <p:ext uri="{BB962C8B-B14F-4D97-AF65-F5344CB8AC3E}">
        <p14:creationId xmlns:p14="http://schemas.microsoft.com/office/powerpoint/2010/main" val="1009201363"/>
      </p:ext>
    </p:extLst>
  </p:cSld>
  <p:clrMapOvr>
    <a:masterClrMapping/>
  </p:clrMapOvr>
  <p:transition spd="slow">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graphicFrame>
        <p:nvGraphicFramePr>
          <p:cNvPr id="24" name="Group 2">
            <a:extLst>
              <a:ext uri="{FF2B5EF4-FFF2-40B4-BE49-F238E27FC236}">
                <a16:creationId xmlns:a16="http://schemas.microsoft.com/office/drawing/2014/main" xmlns="" id="{DD59BF08-9F15-6EC9-82E4-A274CDCD4FAC}"/>
              </a:ext>
            </a:extLst>
          </p:cNvPr>
          <p:cNvGraphicFramePr>
            <a:graphicFrameLocks noGrp="1"/>
          </p:cNvGraphicFramePr>
          <p:nvPr>
            <p:ph sz="half" idx="1"/>
            <p:extLst>
              <p:ext uri="{D42A27DB-BD31-4B8C-83A1-F6EECF244321}">
                <p14:modId xmlns:p14="http://schemas.microsoft.com/office/powerpoint/2010/main" val="3858269140"/>
              </p:ext>
            </p:extLst>
          </p:nvPr>
        </p:nvGraphicFramePr>
        <p:xfrm>
          <a:off x="392906" y="844525"/>
          <a:ext cx="3898900" cy="2978151"/>
        </p:xfrm>
        <a:graphic>
          <a:graphicData uri="http://schemas.openxmlformats.org/drawingml/2006/table">
            <a:tbl>
              <a:tblPr/>
              <a:tblGrid>
                <a:gridCol w="779463">
                  <a:extLst>
                    <a:ext uri="{9D8B030D-6E8A-4147-A177-3AD203B41FA5}">
                      <a16:colId xmlns:a16="http://schemas.microsoft.com/office/drawing/2014/main" xmlns="" val="20000"/>
                    </a:ext>
                  </a:extLst>
                </a:gridCol>
                <a:gridCol w="779462">
                  <a:extLst>
                    <a:ext uri="{9D8B030D-6E8A-4147-A177-3AD203B41FA5}">
                      <a16:colId xmlns:a16="http://schemas.microsoft.com/office/drawing/2014/main" xmlns="" val="20001"/>
                    </a:ext>
                  </a:extLst>
                </a:gridCol>
                <a:gridCol w="779463">
                  <a:extLst>
                    <a:ext uri="{9D8B030D-6E8A-4147-A177-3AD203B41FA5}">
                      <a16:colId xmlns:a16="http://schemas.microsoft.com/office/drawing/2014/main" xmlns="" val="20002"/>
                    </a:ext>
                  </a:extLst>
                </a:gridCol>
                <a:gridCol w="779462">
                  <a:extLst>
                    <a:ext uri="{9D8B030D-6E8A-4147-A177-3AD203B41FA5}">
                      <a16:colId xmlns:a16="http://schemas.microsoft.com/office/drawing/2014/main" xmlns="" val="20003"/>
                    </a:ext>
                  </a:extLst>
                </a:gridCol>
                <a:gridCol w="781050">
                  <a:extLst>
                    <a:ext uri="{9D8B030D-6E8A-4147-A177-3AD203B41FA5}">
                      <a16:colId xmlns:a16="http://schemas.microsoft.com/office/drawing/2014/main" xmlns="" val="20004"/>
                    </a:ext>
                  </a:extLst>
                </a:gridCol>
              </a:tblGrid>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B</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a:ln>
                            <a:noFill/>
                          </a:ln>
                          <a:solidFill>
                            <a:srgbClr val="000000"/>
                          </a:solidFill>
                          <a:effectLst/>
                          <a:latin typeface="+mn-lt"/>
                          <a:ea typeface="宋体" pitchFamily="2" charset="-122"/>
                          <a:sym typeface="Arial" pitchFamily="34" charset="0"/>
                        </a:rPr>
                        <a:t>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a:ln>
                            <a:noFill/>
                          </a:ln>
                          <a:solidFill>
                            <a:srgbClr val="000000"/>
                          </a:solidFill>
                          <a:effectLst/>
                          <a:latin typeface="+mn-lt"/>
                          <a:ea typeface="宋体" pitchFamily="2" charset="-122"/>
                          <a:sym typeface="Arial" pitchFamily="34" charset="0"/>
                        </a:rPr>
                        <a:t>D</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746125">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a</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14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42950">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21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22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25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31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graphicFrame>
        <p:nvGraphicFramePr>
          <p:cNvPr id="25" name="Group 72">
            <a:extLst>
              <a:ext uri="{FF2B5EF4-FFF2-40B4-BE49-F238E27FC236}">
                <a16:creationId xmlns:a16="http://schemas.microsoft.com/office/drawing/2014/main" xmlns="" id="{0C5F2E34-D16E-9330-FD52-C35A97806CFA}"/>
              </a:ext>
            </a:extLst>
          </p:cNvPr>
          <p:cNvGraphicFramePr>
            <a:graphicFrameLocks/>
          </p:cNvGraphicFramePr>
          <p:nvPr>
            <p:extLst>
              <p:ext uri="{D42A27DB-BD31-4B8C-83A1-F6EECF244321}">
                <p14:modId xmlns:p14="http://schemas.microsoft.com/office/powerpoint/2010/main" val="942801030"/>
              </p:ext>
            </p:extLst>
          </p:nvPr>
        </p:nvGraphicFramePr>
        <p:xfrm>
          <a:off x="4723606" y="844525"/>
          <a:ext cx="3898900" cy="2978152"/>
        </p:xfrm>
        <a:graphic>
          <a:graphicData uri="http://schemas.openxmlformats.org/drawingml/2006/table">
            <a:tbl>
              <a:tblPr/>
              <a:tblGrid>
                <a:gridCol w="779463">
                  <a:extLst>
                    <a:ext uri="{9D8B030D-6E8A-4147-A177-3AD203B41FA5}">
                      <a16:colId xmlns:a16="http://schemas.microsoft.com/office/drawing/2014/main" xmlns="" val="20000"/>
                    </a:ext>
                  </a:extLst>
                </a:gridCol>
                <a:gridCol w="779462">
                  <a:extLst>
                    <a:ext uri="{9D8B030D-6E8A-4147-A177-3AD203B41FA5}">
                      <a16:colId xmlns:a16="http://schemas.microsoft.com/office/drawing/2014/main" xmlns="" val="20001"/>
                    </a:ext>
                  </a:extLst>
                </a:gridCol>
                <a:gridCol w="779463">
                  <a:extLst>
                    <a:ext uri="{9D8B030D-6E8A-4147-A177-3AD203B41FA5}">
                      <a16:colId xmlns:a16="http://schemas.microsoft.com/office/drawing/2014/main" xmlns="" val="20002"/>
                    </a:ext>
                  </a:extLst>
                </a:gridCol>
                <a:gridCol w="781050">
                  <a:extLst>
                    <a:ext uri="{9D8B030D-6E8A-4147-A177-3AD203B41FA5}">
                      <a16:colId xmlns:a16="http://schemas.microsoft.com/office/drawing/2014/main" xmlns="" val="20003"/>
                    </a:ext>
                  </a:extLst>
                </a:gridCol>
                <a:gridCol w="779462">
                  <a:extLst>
                    <a:ext uri="{9D8B030D-6E8A-4147-A177-3AD203B41FA5}">
                      <a16:colId xmlns:a16="http://schemas.microsoft.com/office/drawing/2014/main" xmlns="" val="20004"/>
                    </a:ext>
                  </a:extLst>
                </a:gridCol>
              </a:tblGrid>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A</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B</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a:ln>
                            <a:noFill/>
                          </a:ln>
                          <a:solidFill>
                            <a:srgbClr val="000000"/>
                          </a:solidFill>
                          <a:effectLst/>
                          <a:latin typeface="+mn-lt"/>
                          <a:ea typeface="宋体" pitchFamily="2" charset="-122"/>
                          <a:sym typeface="Arial" pitchFamily="34" charset="0"/>
                        </a:rPr>
                        <a:t>C</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a:ln>
                            <a:noFill/>
                          </a:ln>
                          <a:solidFill>
                            <a:srgbClr val="000000"/>
                          </a:solidFill>
                          <a:effectLst/>
                          <a:latin typeface="+mn-lt"/>
                          <a:ea typeface="宋体" pitchFamily="2" charset="-122"/>
                          <a:sym typeface="Arial" pitchFamily="34" charset="0"/>
                        </a:rPr>
                        <a:t>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cap="none" normalizeH="0" baseline="0" dirty="0">
                          <a:ln>
                            <a:noFill/>
                          </a:ln>
                          <a:solidFill>
                            <a:srgbClr val="000000"/>
                          </a:solidFill>
                          <a:effectLst/>
                          <a:latin typeface="+mn-lt"/>
                          <a:ea typeface="宋体" pitchFamily="2" charset="-122"/>
                          <a:sym typeface="Arial" pitchFamily="34" charset="0"/>
                        </a:rPr>
                        <a:t>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21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22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zh-CN"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zh-CN" sz="2400" b="1" i="0" u="none" strike="noStrike" cap="none" normalizeH="0" baseline="-25000" dirty="0">
                          <a:ln>
                            <a:noFill/>
                          </a:ln>
                          <a:solidFill>
                            <a:srgbClr val="000000"/>
                          </a:solidFill>
                          <a:effectLst/>
                          <a:latin typeface="+mn-lt"/>
                          <a:ea typeface="宋体" pitchFamily="2" charset="-122"/>
                          <a:sym typeface="Arial" pitchFamily="34" charset="0"/>
                        </a:rPr>
                        <a:t>31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b</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33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itchFamily="2" charset="2"/>
                        <a:buNone/>
                        <a:tabLst/>
                      </a:pPr>
                      <a:r>
                        <a:rPr kumimoji="0" lang="zh-CN" altLang="en-US" sz="2400" b="1" i="1" u="none" strike="noStrike" kern="1200" cap="none" normalizeH="0" baseline="0" dirty="0">
                          <a:ln>
                            <a:noFill/>
                          </a:ln>
                          <a:solidFill>
                            <a:srgbClr val="000000"/>
                          </a:solidFill>
                          <a:effectLst/>
                          <a:latin typeface="+mn-lt"/>
                          <a:ea typeface="宋体" pitchFamily="2" charset="-122"/>
                          <a:cs typeface="+mn-cs"/>
                          <a:sym typeface="Arial" pitchFamily="34" charset="0"/>
                        </a:rPr>
                        <a:t>a</a:t>
                      </a:r>
                      <a:r>
                        <a:rPr kumimoji="0" lang="zh-CN" altLang="en-US" sz="2400" b="1" i="0" u="none" strike="noStrike" cap="none" normalizeH="0" baseline="-25000" dirty="0">
                          <a:ln>
                            <a:noFill/>
                          </a:ln>
                          <a:solidFill>
                            <a:srgbClr val="000000"/>
                          </a:solidFill>
                          <a:effectLst/>
                          <a:latin typeface="+mn-lt"/>
                          <a:ea typeface="宋体" pitchFamily="2" charset="-122"/>
                          <a:sym typeface="Arial" pitchFamily="34" charset="0"/>
                        </a:rPr>
                        <a:t>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6" name="Text Box 142">
            <a:extLst>
              <a:ext uri="{FF2B5EF4-FFF2-40B4-BE49-F238E27FC236}">
                <a16:creationId xmlns:a16="http://schemas.microsoft.com/office/drawing/2014/main" xmlns="" id="{C73E77B4-F6F1-8961-04A2-20DE4868D874}"/>
              </a:ext>
            </a:extLst>
          </p:cNvPr>
          <p:cNvSpPr txBox="1">
            <a:spLocks noChangeArrowheads="1"/>
          </p:cNvSpPr>
          <p:nvPr/>
        </p:nvSpPr>
        <p:spPr bwMode="auto">
          <a:xfrm>
            <a:off x="1899444" y="3846406"/>
            <a:ext cx="5345112" cy="396875"/>
          </a:xfrm>
          <a:prstGeom prst="rect">
            <a:avLst/>
          </a:prstGeom>
          <a:noFill/>
          <a:ln w="9525">
            <a:noFill/>
            <a:miter lim="800000"/>
            <a:headEnd/>
            <a:tailEnd/>
          </a:ln>
        </p:spPr>
        <p:txBody>
          <a:bodyPr>
            <a:spAutoFit/>
          </a:bodyPr>
          <a:lstStyle/>
          <a:p>
            <a:r>
              <a:rPr lang="zh-CN" altLang="en-US" sz="2000" b="1" dirty="0">
                <a:latin typeface="+mn-lt"/>
              </a:rPr>
              <a:t>   (a)					(b)</a:t>
            </a:r>
          </a:p>
        </p:txBody>
      </p:sp>
      <p:sp>
        <p:nvSpPr>
          <p:cNvPr id="27" name="Text Box 143">
            <a:extLst>
              <a:ext uri="{FF2B5EF4-FFF2-40B4-BE49-F238E27FC236}">
                <a16:creationId xmlns:a16="http://schemas.microsoft.com/office/drawing/2014/main" xmlns="" id="{97F90906-039E-63A6-1F97-5804034FBEEA}"/>
              </a:ext>
            </a:extLst>
          </p:cNvPr>
          <p:cNvSpPr txBox="1">
            <a:spLocks noChangeArrowheads="1"/>
          </p:cNvSpPr>
          <p:nvPr/>
        </p:nvSpPr>
        <p:spPr bwMode="auto">
          <a:xfrm>
            <a:off x="1833562" y="4333223"/>
            <a:ext cx="5476875" cy="369332"/>
          </a:xfrm>
          <a:prstGeom prst="rect">
            <a:avLst/>
          </a:prstGeom>
          <a:noFill/>
          <a:ln w="9525">
            <a:noFill/>
            <a:miter lim="800000"/>
            <a:headEnd/>
            <a:tailEnd/>
          </a:ln>
        </p:spPr>
        <p:txBody>
          <a:bodyPr>
            <a:spAutoFit/>
          </a:bodyPr>
          <a:lstStyle/>
          <a:p>
            <a:pPr algn="ctr"/>
            <a:r>
              <a:rPr lang="zh-CN" altLang="en-US" b="1" dirty="0"/>
              <a:t>图6.9 分解具有无损连接的一个实例</a:t>
            </a:r>
          </a:p>
        </p:txBody>
      </p:sp>
      <p:sp>
        <p:nvSpPr>
          <p:cNvPr id="28" name="矩形 27">
            <a:extLst>
              <a:ext uri="{FF2B5EF4-FFF2-40B4-BE49-F238E27FC236}">
                <a16:creationId xmlns:a16="http://schemas.microsoft.com/office/drawing/2014/main" xmlns="" id="{2BF0D142-CC57-E9DE-3BE7-97E1D5CF72FF}"/>
              </a:ext>
            </a:extLst>
          </p:cNvPr>
          <p:cNvSpPr/>
          <p:nvPr/>
        </p:nvSpPr>
        <p:spPr bwMode="auto">
          <a:xfrm>
            <a:off x="2864632" y="1785906"/>
            <a:ext cx="571504" cy="5000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9" name="矩形 28">
            <a:extLst>
              <a:ext uri="{FF2B5EF4-FFF2-40B4-BE49-F238E27FC236}">
                <a16:creationId xmlns:a16="http://schemas.microsoft.com/office/drawing/2014/main" xmlns="" id="{8934825A-1944-3CEB-A94B-A1D70ED39FAC}"/>
              </a:ext>
            </a:extLst>
          </p:cNvPr>
          <p:cNvSpPr/>
          <p:nvPr/>
        </p:nvSpPr>
        <p:spPr bwMode="auto">
          <a:xfrm>
            <a:off x="3588536" y="1785906"/>
            <a:ext cx="571504" cy="121444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0" name="矩形 29">
            <a:extLst>
              <a:ext uri="{FF2B5EF4-FFF2-40B4-BE49-F238E27FC236}">
                <a16:creationId xmlns:a16="http://schemas.microsoft.com/office/drawing/2014/main" xmlns="" id="{9819C661-9BB9-A23B-2793-A4F35186C6AD}"/>
              </a:ext>
            </a:extLst>
          </p:cNvPr>
          <p:cNvSpPr/>
          <p:nvPr/>
        </p:nvSpPr>
        <p:spPr bwMode="auto">
          <a:xfrm>
            <a:off x="7150912" y="1785906"/>
            <a:ext cx="571504" cy="5000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31" name="矩形 30">
            <a:extLst>
              <a:ext uri="{FF2B5EF4-FFF2-40B4-BE49-F238E27FC236}">
                <a16:creationId xmlns:a16="http://schemas.microsoft.com/office/drawing/2014/main" xmlns="" id="{9A7E66CB-47C1-6A56-5152-6F8AB598B67D}"/>
              </a:ext>
            </a:extLst>
          </p:cNvPr>
          <p:cNvSpPr/>
          <p:nvPr/>
        </p:nvSpPr>
        <p:spPr bwMode="auto">
          <a:xfrm>
            <a:off x="8008168" y="1785906"/>
            <a:ext cx="571504" cy="121444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32" name="肘形连接符 31">
            <a:extLst>
              <a:ext uri="{FF2B5EF4-FFF2-40B4-BE49-F238E27FC236}">
                <a16:creationId xmlns:a16="http://schemas.microsoft.com/office/drawing/2014/main" xmlns="" id="{BB109713-8023-7B2C-26CB-0B6C5AB5F352}"/>
              </a:ext>
            </a:extLst>
          </p:cNvPr>
          <p:cNvCxnSpPr>
            <a:stCxn id="28" idx="0"/>
            <a:endCxn id="30" idx="0"/>
          </p:cNvCxnSpPr>
          <p:nvPr/>
        </p:nvCxnSpPr>
        <p:spPr bwMode="auto">
          <a:xfrm rot="5400000" flipH="1" flipV="1">
            <a:off x="5293524" y="-357234"/>
            <a:ext cx="1588" cy="4286280"/>
          </a:xfrm>
          <a:prstGeom prst="bentConnector3">
            <a:avLst>
              <a:gd name="adj1" fmla="val 14395466"/>
            </a:avLst>
          </a:prstGeom>
          <a:noFill/>
          <a:ln w="28575" cap="flat" cmpd="sng" algn="ctr">
            <a:solidFill>
              <a:srgbClr val="FF0000"/>
            </a:solidFill>
            <a:prstDash val="solid"/>
            <a:round/>
            <a:headEnd type="none" w="med" len="med"/>
            <a:tailEnd type="arrow"/>
          </a:ln>
          <a:effectLst/>
        </p:spPr>
      </p:cxnSp>
      <p:cxnSp>
        <p:nvCxnSpPr>
          <p:cNvPr id="33" name="肘形连接符 32">
            <a:extLst>
              <a:ext uri="{FF2B5EF4-FFF2-40B4-BE49-F238E27FC236}">
                <a16:creationId xmlns:a16="http://schemas.microsoft.com/office/drawing/2014/main" xmlns="" id="{2F3CEF0B-65E1-2AD6-E882-A90A489EC2C5}"/>
              </a:ext>
            </a:extLst>
          </p:cNvPr>
          <p:cNvCxnSpPr>
            <a:stCxn id="29" idx="2"/>
            <a:endCxn id="31" idx="2"/>
          </p:cNvCxnSpPr>
          <p:nvPr/>
        </p:nvCxnSpPr>
        <p:spPr bwMode="auto">
          <a:xfrm rot="16200000" flipH="1">
            <a:off x="6084104" y="790536"/>
            <a:ext cx="1588" cy="4419632"/>
          </a:xfrm>
          <a:prstGeom prst="bentConnector3">
            <a:avLst>
              <a:gd name="adj1" fmla="val 14395466"/>
            </a:avLst>
          </a:prstGeom>
          <a:noFill/>
          <a:ln w="28575"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39022116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p>
        </p:txBody>
      </p:sp>
      <p:sp>
        <p:nvSpPr>
          <p:cNvPr id="190467" name="Rectangle 3"/>
          <p:cNvSpPr>
            <a:spLocks noGrp="1" noChangeArrowheads="1"/>
          </p:cNvSpPr>
          <p:nvPr>
            <p:ph idx="1"/>
          </p:nvPr>
        </p:nvSpPr>
        <p:spPr>
          <a:xfrm>
            <a:off x="433614" y="915566"/>
            <a:ext cx="8229600" cy="3924315"/>
          </a:xfrm>
        </p:spPr>
        <p:txBody>
          <a:bodyPr/>
          <a:lstStyle/>
          <a:p>
            <a:pPr>
              <a:lnSpc>
                <a:spcPct val="120000"/>
              </a:lnSpc>
            </a:pPr>
            <a:r>
              <a:rPr lang="zh-CN" altLang="en-US" sz="2400" dirty="0"/>
              <a:t>当关系模式R分解为两个关系模式R</a:t>
            </a:r>
            <a:r>
              <a:rPr lang="zh-CN" altLang="en-US" sz="2400" baseline="-25000" dirty="0"/>
              <a:t>1</a:t>
            </a:r>
            <a:r>
              <a:rPr lang="zh-CN" altLang="en-US" sz="2400" dirty="0"/>
              <a:t>，R</a:t>
            </a:r>
            <a:r>
              <a:rPr lang="zh-CN" altLang="en-US" sz="2400" baseline="-25000" dirty="0"/>
              <a:t>2</a:t>
            </a:r>
            <a:r>
              <a:rPr lang="zh-CN" altLang="en-US" sz="2400" dirty="0"/>
              <a:t>时有下面的判定准则。</a:t>
            </a:r>
          </a:p>
          <a:p>
            <a:pPr>
              <a:lnSpc>
                <a:spcPct val="120000"/>
              </a:lnSpc>
            </a:pPr>
            <a:r>
              <a:rPr lang="zh-CN" altLang="en-US" sz="2400" dirty="0"/>
              <a:t>定理6.5  对于R</a:t>
            </a:r>
            <a:r>
              <a:rPr lang="en-US" altLang="zh-CN" sz="2400" dirty="0"/>
              <a:t>(</a:t>
            </a:r>
            <a:r>
              <a:rPr lang="zh-CN" altLang="en-US" sz="2400" dirty="0"/>
              <a:t>U,F</a:t>
            </a:r>
            <a:r>
              <a:rPr lang="en-US" altLang="zh-CN" sz="2400" dirty="0"/>
              <a:t>)</a:t>
            </a:r>
            <a:r>
              <a:rPr lang="zh-CN" altLang="en-US" sz="2400" dirty="0"/>
              <a:t>的一个分解ρ={R</a:t>
            </a:r>
            <a:r>
              <a:rPr lang="zh-CN" altLang="en-US" sz="2400" baseline="-25000" dirty="0"/>
              <a:t>1</a:t>
            </a:r>
            <a:r>
              <a:rPr lang="en-US" altLang="zh-CN" sz="2400" dirty="0"/>
              <a:t>(</a:t>
            </a:r>
            <a:r>
              <a:rPr lang="zh-CN" altLang="en-US" sz="2400" dirty="0"/>
              <a:t>U</a:t>
            </a:r>
            <a:r>
              <a:rPr lang="zh-CN" altLang="en-US" sz="2400" baseline="-25000" dirty="0"/>
              <a:t>1</a:t>
            </a:r>
            <a:r>
              <a:rPr lang="zh-CN" altLang="en-US" sz="2400" dirty="0"/>
              <a:t>,F</a:t>
            </a:r>
            <a:r>
              <a:rPr lang="zh-CN" altLang="en-US" sz="2400" baseline="-25000" dirty="0"/>
              <a:t>1</a:t>
            </a:r>
            <a:r>
              <a:rPr lang="en-US" altLang="zh-CN" sz="2400" dirty="0"/>
              <a:t>),</a:t>
            </a:r>
            <a:r>
              <a:rPr lang="zh-CN" altLang="en-US" sz="2400" dirty="0"/>
              <a:t>R</a:t>
            </a:r>
            <a:r>
              <a:rPr lang="zh-CN" altLang="en-US" sz="2400" baseline="-25000" dirty="0"/>
              <a:t>2</a:t>
            </a:r>
            <a:r>
              <a:rPr lang="en-US" altLang="zh-CN" sz="2400" dirty="0"/>
              <a:t>(</a:t>
            </a:r>
            <a:r>
              <a:rPr lang="zh-CN" altLang="en-US" sz="2400" dirty="0"/>
              <a:t>U</a:t>
            </a:r>
            <a:r>
              <a:rPr lang="zh-CN" altLang="en-US" sz="2400" baseline="-25000" dirty="0"/>
              <a:t>2</a:t>
            </a:r>
            <a:r>
              <a:rPr lang="zh-CN" altLang="en-US" sz="2400" dirty="0"/>
              <a:t>,F</a:t>
            </a:r>
            <a:r>
              <a:rPr lang="zh-CN" altLang="en-US" sz="2400" baseline="-25000" dirty="0"/>
              <a:t>2</a:t>
            </a:r>
            <a:r>
              <a:rPr lang="en-US" altLang="zh-CN" sz="2400" dirty="0"/>
              <a:t>)</a:t>
            </a:r>
            <a:r>
              <a:rPr lang="zh-CN" altLang="en-US" sz="2400" dirty="0"/>
              <a:t>}，如果U</a:t>
            </a:r>
            <a:r>
              <a:rPr lang="zh-CN" altLang="en-US" sz="2400" baseline="-25000" dirty="0"/>
              <a:t>1</a:t>
            </a:r>
            <a:r>
              <a:rPr lang="zh-CN" altLang="en-US" sz="2400" dirty="0"/>
              <a:t>∩U</a:t>
            </a:r>
            <a:r>
              <a:rPr lang="zh-CN" altLang="en-US" sz="2400" baseline="-25000" dirty="0"/>
              <a:t>2</a:t>
            </a:r>
            <a:r>
              <a:rPr lang="zh-CN" altLang="en-US" sz="2400" dirty="0"/>
              <a:t>→U</a:t>
            </a:r>
            <a:r>
              <a:rPr lang="zh-CN" altLang="en-US" sz="2400" baseline="-25000" dirty="0"/>
              <a:t>1</a:t>
            </a:r>
            <a:r>
              <a:rPr lang="zh-CN" altLang="en-US" sz="2400" dirty="0"/>
              <a:t>-U</a:t>
            </a:r>
            <a:r>
              <a:rPr lang="zh-CN" altLang="en-US" sz="2400" baseline="-25000" dirty="0"/>
              <a:t>2</a:t>
            </a:r>
            <a:r>
              <a:rPr lang="zh-CN" altLang="en-US" sz="2400" dirty="0"/>
              <a:t>∈F</a:t>
            </a:r>
            <a:r>
              <a:rPr lang="zh-CN" altLang="en-US" sz="2400" baseline="30000" dirty="0"/>
              <a:t>+</a:t>
            </a:r>
            <a:r>
              <a:rPr lang="zh-CN" altLang="en-US" sz="2400" dirty="0"/>
              <a:t>或U</a:t>
            </a:r>
            <a:r>
              <a:rPr lang="zh-CN" altLang="en-US" sz="2400" baseline="-25000" dirty="0"/>
              <a:t>1</a:t>
            </a:r>
            <a:r>
              <a:rPr lang="zh-CN" altLang="en-US" sz="2400" dirty="0"/>
              <a:t>∩U</a:t>
            </a:r>
            <a:r>
              <a:rPr lang="zh-CN" altLang="en-US" sz="2400" baseline="-25000" dirty="0"/>
              <a:t>2</a:t>
            </a:r>
            <a:r>
              <a:rPr lang="zh-CN" altLang="en-US" sz="2400" dirty="0"/>
              <a:t>→U</a:t>
            </a:r>
            <a:r>
              <a:rPr lang="zh-CN" altLang="en-US" sz="2400" baseline="-25000" dirty="0"/>
              <a:t>2</a:t>
            </a:r>
            <a:r>
              <a:rPr lang="zh-CN" altLang="en-US" sz="2400" dirty="0"/>
              <a:t>-U</a:t>
            </a:r>
            <a:r>
              <a:rPr lang="zh-CN" altLang="en-US" sz="2400" baseline="-25000" dirty="0"/>
              <a:t>1</a:t>
            </a:r>
            <a:r>
              <a:rPr lang="zh-CN" altLang="en-US" sz="2400" dirty="0"/>
              <a:t>∈F</a:t>
            </a:r>
            <a:r>
              <a:rPr lang="zh-CN" altLang="en-US" sz="2400" baseline="30000" dirty="0"/>
              <a:t>+</a:t>
            </a:r>
            <a:r>
              <a:rPr lang="zh-CN" altLang="en-US" sz="2400" dirty="0"/>
              <a:t>，则ρ具有无损连接性。</a:t>
            </a:r>
          </a:p>
        </p:txBody>
      </p:sp>
    </p:spTree>
    <p:extLst>
      <p:ext uri="{BB962C8B-B14F-4D97-AF65-F5344CB8AC3E}">
        <p14:creationId xmlns:p14="http://schemas.microsoft.com/office/powerpoint/2010/main" val="4215586587"/>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sz="3600" dirty="0"/>
              <a:t>3. </a:t>
            </a:r>
            <a:r>
              <a:rPr lang="zh-CN" altLang="en-US" sz="3600" dirty="0"/>
              <a:t>关系模式的简化表示</a:t>
            </a:r>
          </a:p>
        </p:txBody>
      </p:sp>
      <p:sp>
        <p:nvSpPr>
          <p:cNvPr id="19459" name="Rectangle 3"/>
          <p:cNvSpPr>
            <a:spLocks noGrp="1" noChangeArrowheads="1"/>
          </p:cNvSpPr>
          <p:nvPr>
            <p:ph idx="1"/>
          </p:nvPr>
        </p:nvSpPr>
        <p:spPr>
          <a:xfrm>
            <a:off x="289144" y="823913"/>
            <a:ext cx="8401080" cy="3640931"/>
          </a:xfrm>
        </p:spPr>
        <p:txBody>
          <a:bodyPr/>
          <a:lstStyle/>
          <a:p>
            <a:pPr>
              <a:buNone/>
            </a:pPr>
            <a:r>
              <a:rPr lang="en-US" altLang="zh-CN" sz="1800" dirty="0">
                <a:solidFill>
                  <a:srgbClr val="FF0000"/>
                </a:solidFill>
              </a:rPr>
              <a:t>1. </a:t>
            </a:r>
            <a:r>
              <a:rPr lang="zh-CN" altLang="en-US" sz="1800" dirty="0">
                <a:solidFill>
                  <a:srgbClr val="FF0000"/>
                </a:solidFill>
              </a:rPr>
              <a:t>关系模式的形式化定义</a:t>
            </a:r>
            <a:endParaRPr lang="en-US" altLang="zh-CN" sz="1800" dirty="0">
              <a:solidFill>
                <a:srgbClr val="FF0000"/>
              </a:solidFill>
            </a:endParaRPr>
          </a:p>
          <a:p>
            <a:pPr>
              <a:buNone/>
            </a:pPr>
            <a:r>
              <a:rPr lang="en-US" altLang="zh-CN" sz="1800" dirty="0">
                <a:solidFill>
                  <a:srgbClr val="FF0000"/>
                </a:solidFill>
              </a:rPr>
              <a:t>      </a:t>
            </a:r>
            <a:r>
              <a:rPr lang="en-US" altLang="zh-CN" sz="2000" dirty="0">
                <a:solidFill>
                  <a:srgbClr val="FF0000"/>
                </a:solidFill>
                <a:effectLst>
                  <a:outerShdw blurRad="38100" dist="38100" dir="2700000" algn="tl">
                    <a:srgbClr val="000000">
                      <a:alpha val="43137"/>
                    </a:srgbClr>
                  </a:outerShdw>
                </a:effectLst>
              </a:rPr>
              <a:t>R(U, D, DOM, F)</a:t>
            </a:r>
            <a:endParaRPr lang="en-US" altLang="zh-CN" sz="1800" dirty="0">
              <a:solidFill>
                <a:srgbClr val="FF0000"/>
              </a:solidFill>
              <a:effectLst>
                <a:outerShdw blurRad="38100" dist="38100" dir="2700000" algn="tl">
                  <a:srgbClr val="000000">
                    <a:alpha val="43137"/>
                  </a:srgbClr>
                </a:outerShdw>
              </a:effectLst>
            </a:endParaRPr>
          </a:p>
          <a:p>
            <a:pPr lvl="1"/>
            <a:r>
              <a:rPr lang="en-US" altLang="zh-CN" sz="1800" dirty="0"/>
              <a:t>R</a:t>
            </a:r>
            <a:r>
              <a:rPr lang="zh-CN" altLang="en-US" sz="1800" dirty="0"/>
              <a:t>：关系名，是符号化的元组语义</a:t>
            </a:r>
          </a:p>
          <a:p>
            <a:pPr lvl="1"/>
            <a:r>
              <a:rPr lang="en-US" altLang="zh-CN" sz="1800" dirty="0"/>
              <a:t>U</a:t>
            </a:r>
            <a:r>
              <a:rPr lang="zh-CN" altLang="en-US" sz="1800" dirty="0"/>
              <a:t>：组成该关系模式的属性名集合</a:t>
            </a:r>
          </a:p>
          <a:p>
            <a:pPr lvl="1"/>
            <a:r>
              <a:rPr lang="en-US" altLang="zh-CN" sz="1800" dirty="0"/>
              <a:t>D</a:t>
            </a:r>
            <a:r>
              <a:rPr lang="zh-CN" altLang="en-US" sz="1800" dirty="0"/>
              <a:t>：</a:t>
            </a:r>
            <a:r>
              <a:rPr lang="en-US" altLang="zh-CN" sz="1800" dirty="0"/>
              <a:t>U</a:t>
            </a:r>
            <a:r>
              <a:rPr lang="zh-CN" altLang="en-US" sz="1800" dirty="0"/>
              <a:t>中的属性所来自的域</a:t>
            </a:r>
          </a:p>
          <a:p>
            <a:pPr lvl="1"/>
            <a:r>
              <a:rPr lang="en-US" altLang="zh-CN" sz="1800" dirty="0"/>
              <a:t>DOM</a:t>
            </a:r>
            <a:r>
              <a:rPr lang="zh-CN" altLang="en-US" sz="1800" dirty="0"/>
              <a:t>：属性向域的映射</a:t>
            </a:r>
          </a:p>
          <a:p>
            <a:pPr lvl="1"/>
            <a:r>
              <a:rPr lang="en-US" altLang="zh-CN" sz="1800" dirty="0"/>
              <a:t>F</a:t>
            </a:r>
            <a:r>
              <a:rPr lang="zh-CN" altLang="en-US" sz="1800" dirty="0"/>
              <a:t>：</a:t>
            </a:r>
            <a:r>
              <a:rPr lang="en-US" altLang="zh-CN" sz="1800" dirty="0"/>
              <a:t>U</a:t>
            </a:r>
            <a:r>
              <a:rPr lang="zh-CN" altLang="en-US" sz="1800" dirty="0"/>
              <a:t>上的一组数据依赖</a:t>
            </a:r>
            <a:endParaRPr lang="en-US" altLang="zh-CN" sz="1800" dirty="0"/>
          </a:p>
          <a:p>
            <a:pPr>
              <a:buNone/>
            </a:pPr>
            <a:r>
              <a:rPr lang="en-US" altLang="zh-CN" sz="1800" dirty="0">
                <a:solidFill>
                  <a:srgbClr val="FF0000"/>
                </a:solidFill>
              </a:rPr>
              <a:t>2. </a:t>
            </a:r>
            <a:r>
              <a:rPr lang="zh-CN" altLang="en-US" sz="1800" dirty="0">
                <a:solidFill>
                  <a:srgbClr val="FF0000"/>
                </a:solidFill>
              </a:rPr>
              <a:t>关系模式的简化表示</a:t>
            </a:r>
            <a:endParaRPr lang="en-US" altLang="zh-CN" sz="1800" dirty="0">
              <a:solidFill>
                <a:srgbClr val="FF0000"/>
              </a:solidFill>
            </a:endParaRPr>
          </a:p>
          <a:p>
            <a:pPr>
              <a:buNone/>
            </a:pPr>
            <a:r>
              <a:rPr lang="en-US" altLang="zh-CN" sz="1800" dirty="0">
                <a:solidFill>
                  <a:srgbClr val="FF0000"/>
                </a:solidFill>
              </a:rPr>
              <a:t>      R(U, F)</a:t>
            </a:r>
          </a:p>
          <a:p>
            <a:pPr>
              <a:buNone/>
            </a:pPr>
            <a:r>
              <a:rPr lang="zh-CN" altLang="en-US" sz="1800" dirty="0"/>
              <a:t>    由于</a:t>
            </a:r>
            <a:r>
              <a:rPr lang="en-US" altLang="zh-CN" sz="1800" dirty="0"/>
              <a:t>D</a:t>
            </a:r>
            <a:r>
              <a:rPr lang="zh-CN" altLang="en-US" sz="1800" dirty="0"/>
              <a:t>、</a:t>
            </a:r>
            <a:r>
              <a:rPr lang="en-US" altLang="zh-CN" sz="1800" dirty="0"/>
              <a:t>DOM</a:t>
            </a:r>
            <a:r>
              <a:rPr lang="zh-CN" altLang="en-US" sz="1800" dirty="0"/>
              <a:t>与模式设计关系不大，因此在本章把关系模式表示为</a:t>
            </a:r>
            <a:r>
              <a:rPr lang="en-US" altLang="zh-CN" sz="1800" dirty="0"/>
              <a:t>R(U,F) </a:t>
            </a:r>
          </a:p>
          <a:p>
            <a:pPr>
              <a:buNone/>
            </a:pPr>
            <a:r>
              <a:rPr lang="en-US" altLang="zh-CN" sz="1800" dirty="0"/>
              <a:t>    </a:t>
            </a:r>
            <a:r>
              <a:rPr lang="zh-CN" altLang="en-US" sz="1800" dirty="0"/>
              <a:t>当且仅当</a:t>
            </a:r>
            <a:r>
              <a:rPr lang="en-US" altLang="zh-CN" sz="1800" dirty="0"/>
              <a:t>U</a:t>
            </a:r>
            <a:r>
              <a:rPr lang="zh-CN" altLang="en-US" sz="1800" dirty="0"/>
              <a:t>上的一个关系 </a:t>
            </a:r>
            <a:r>
              <a:rPr lang="en-US" altLang="zh-CN" sz="1800" dirty="0"/>
              <a:t>r </a:t>
            </a:r>
            <a:r>
              <a:rPr lang="zh-CN" altLang="en-US" sz="1800" dirty="0"/>
              <a:t>满足</a:t>
            </a:r>
            <a:r>
              <a:rPr lang="en-US" altLang="zh-CN" sz="1800" dirty="0"/>
              <a:t>F</a:t>
            </a:r>
            <a:r>
              <a:rPr lang="zh-CN" altLang="en-US" sz="1800" dirty="0"/>
              <a:t>时，</a:t>
            </a:r>
            <a:r>
              <a:rPr lang="en-US" altLang="zh-CN" sz="1800" dirty="0"/>
              <a:t>r </a:t>
            </a:r>
            <a:r>
              <a:rPr lang="zh-CN" altLang="en-US" sz="1800" dirty="0"/>
              <a:t>称为关系模式</a:t>
            </a:r>
            <a:r>
              <a:rPr lang="en-US" altLang="zh-CN" sz="1800" dirty="0"/>
              <a:t>R(U, F)</a:t>
            </a:r>
            <a:r>
              <a:rPr lang="zh-CN" altLang="en-US" sz="1800" dirty="0"/>
              <a:t>的一个关系</a:t>
            </a:r>
            <a:endParaRPr lang="en-US" altLang="zh-CN" sz="1800" dirty="0"/>
          </a:p>
          <a:p>
            <a:pPr lvl="1">
              <a:buNone/>
            </a:pPr>
            <a:endParaRPr lang="zh-CN" altLang="en-US" sz="1600" dirty="0"/>
          </a:p>
        </p:txBody>
      </p:sp>
    </p:spTree>
  </p:cSld>
  <p:clrMapOvr>
    <a:masterClrMapping/>
  </p:clrMapOvr>
  <p:transition spd="slow">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6.5.2  </a:t>
            </a:r>
            <a:r>
              <a:rPr lang="zh-CN" altLang="en-US" dirty="0">
                <a:solidFill>
                  <a:srgbClr val="FF0000"/>
                </a:solidFill>
              </a:rPr>
              <a:t>无损连接的模式</a:t>
            </a:r>
            <a:r>
              <a:rPr lang="zh-CN" altLang="zh-CN" dirty="0">
                <a:solidFill>
                  <a:srgbClr val="FF0000"/>
                </a:solidFill>
              </a:rPr>
              <a:t>分解</a:t>
            </a:r>
            <a:r>
              <a:rPr lang="zh-CN" altLang="en-US" dirty="0">
                <a:solidFill>
                  <a:srgbClr val="FF0000"/>
                </a:solidFill>
              </a:rPr>
              <a:t>与</a:t>
            </a:r>
            <a:r>
              <a:rPr lang="zh-CN" altLang="zh-CN" dirty="0">
                <a:solidFill>
                  <a:srgbClr val="FF0000"/>
                </a:solidFill>
              </a:rPr>
              <a:t>保持函数依</a:t>
            </a:r>
            <a:r>
              <a:rPr lang="zh-CN" altLang="en-US" dirty="0">
                <a:solidFill>
                  <a:srgbClr val="FF0000"/>
                </a:solidFill>
              </a:rPr>
              <a:t>赖的模式分解之间的关系</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extLst>
      <p:ext uri="{BB962C8B-B14F-4D97-AF65-F5344CB8AC3E}">
        <p14:creationId xmlns:p14="http://schemas.microsoft.com/office/powerpoint/2010/main" val="3551591426"/>
      </p:ext>
    </p:extLst>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5585" y="123478"/>
            <a:ext cx="9035200" cy="526231"/>
          </a:xfrm>
        </p:spPr>
        <p:txBody>
          <a:bodyPr>
            <a:noAutofit/>
          </a:bodyPr>
          <a:lstStyle/>
          <a:p>
            <a:pPr eaLnBrk="1" hangingPunct="1"/>
            <a:r>
              <a:rPr lang="zh-CN" altLang="en-US" sz="2400" dirty="0"/>
              <a:t>无损连接的模式分解和保持函数依赖的模式分解之间的关系</a:t>
            </a:r>
          </a:p>
        </p:txBody>
      </p:sp>
      <p:sp>
        <p:nvSpPr>
          <p:cNvPr id="193539" name="Rectangle 3"/>
          <p:cNvSpPr>
            <a:spLocks noGrp="1" noChangeArrowheads="1"/>
          </p:cNvSpPr>
          <p:nvPr>
            <p:ph idx="1"/>
          </p:nvPr>
        </p:nvSpPr>
        <p:spPr/>
        <p:txBody>
          <a:bodyPr/>
          <a:lstStyle/>
          <a:p>
            <a:pPr eaLnBrk="1" hangingPunct="1">
              <a:lnSpc>
                <a:spcPct val="90000"/>
              </a:lnSpc>
              <a:spcAft>
                <a:spcPts val="600"/>
              </a:spcAft>
            </a:pPr>
            <a:r>
              <a:rPr lang="zh-CN" altLang="en-US" b="1" dirty="0">
                <a:latin typeface="Arial" panose="020B0604020202020204" pitchFamily="34" charset="0"/>
                <a:ea typeface="宋体" panose="02010600030101010101" pitchFamily="2" charset="-122"/>
              </a:rPr>
              <a:t>分解具有无损连接性和分解保持函数依赖是两个不同的概念</a:t>
            </a:r>
          </a:p>
          <a:p>
            <a:pPr lvl="1" eaLnBrk="1" hangingPunct="1">
              <a:lnSpc>
                <a:spcPct val="90000"/>
              </a:lnSpc>
              <a:spcAft>
                <a:spcPts val="600"/>
              </a:spcAft>
            </a:pPr>
            <a:r>
              <a:rPr lang="zh-CN" altLang="en-US" b="1" dirty="0">
                <a:latin typeface="Arial" panose="020B0604020202020204" pitchFamily="34" charset="0"/>
                <a:ea typeface="宋体" panose="02010600030101010101" pitchFamily="2" charset="-122"/>
              </a:rPr>
              <a:t>具有无损连接性的分解不一定能够保持函数依赖。</a:t>
            </a:r>
          </a:p>
          <a:p>
            <a:pPr lvl="1" eaLnBrk="1" hangingPunct="1">
              <a:lnSpc>
                <a:spcPct val="90000"/>
              </a:lnSpc>
              <a:spcAft>
                <a:spcPts val="600"/>
              </a:spcAft>
            </a:pPr>
            <a:r>
              <a:rPr lang="zh-CN" altLang="en-US" b="1" dirty="0">
                <a:latin typeface="Arial" panose="020B0604020202020204" pitchFamily="34" charset="0"/>
                <a:ea typeface="宋体" panose="02010600030101010101" pitchFamily="2" charset="-122"/>
              </a:rPr>
              <a:t>保持函数依赖的分解也不一定具有无损连接性。</a:t>
            </a:r>
          </a:p>
          <a:p>
            <a:pPr eaLnBrk="1" hangingPunct="1">
              <a:lnSpc>
                <a:spcPct val="90000"/>
              </a:lnSpc>
              <a:spcAft>
                <a:spcPts val="600"/>
              </a:spcAft>
            </a:pPr>
            <a:endParaRPr lang="zh-CN" altLang="en-US"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83175754"/>
      </p:ext>
    </p:extLst>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idx="1"/>
          </p:nvPr>
        </p:nvSpPr>
        <p:spPr>
          <a:xfrm>
            <a:off x="-206600" y="843558"/>
            <a:ext cx="8932034" cy="3640931"/>
          </a:xfrm>
        </p:spPr>
        <p:txBody>
          <a:bodyPr/>
          <a:lstStyle/>
          <a:p>
            <a:pPr lvl="1" eaLnBrk="1" hangingPunct="1">
              <a:spcAft>
                <a:spcPct val="10000"/>
              </a:spcAft>
            </a:pPr>
            <a:r>
              <a:rPr lang="zh-CN" altLang="en-US" dirty="0"/>
              <a:t>例子：</a:t>
            </a:r>
            <a:r>
              <a:rPr lang="en" altLang="zh-CN" dirty="0"/>
              <a:t>R({</a:t>
            </a:r>
            <a:r>
              <a:rPr lang="zh-CN" altLang="en-US" dirty="0"/>
              <a:t>学号，姓名，课程号，课程名称</a:t>
            </a:r>
            <a:r>
              <a:rPr lang="en-US" altLang="zh-CN" dirty="0"/>
              <a:t>}</a:t>
            </a:r>
            <a:r>
              <a:rPr lang="zh-CN" altLang="en-US" dirty="0"/>
              <a:t>，</a:t>
            </a:r>
            <a:r>
              <a:rPr lang="en-US" altLang="zh-CN" dirty="0"/>
              <a:t>{</a:t>
            </a:r>
            <a:r>
              <a:rPr lang="zh-CN" altLang="en-US" dirty="0"/>
              <a:t>学号→姓名，课程号→课程名称</a:t>
            </a:r>
            <a:r>
              <a:rPr lang="en-US" altLang="zh-CN" dirty="0"/>
              <a:t>})</a:t>
            </a:r>
            <a:r>
              <a:rPr lang="zh-CN" altLang="en-US" dirty="0"/>
              <a:t>，以及一个可能的分解</a:t>
            </a:r>
            <a:r>
              <a:rPr lang="en" altLang="zh-CN" dirty="0"/>
              <a:t>R</a:t>
            </a:r>
            <a:r>
              <a:rPr lang="en" altLang="zh-CN" baseline="-25000" dirty="0"/>
              <a:t>1</a:t>
            </a:r>
            <a:r>
              <a:rPr lang="en" altLang="zh-CN" dirty="0"/>
              <a:t>({</a:t>
            </a:r>
            <a:r>
              <a:rPr lang="zh-CN" altLang="en-US" dirty="0"/>
              <a:t>学号</a:t>
            </a:r>
            <a:r>
              <a:rPr lang="en-US" altLang="zh-CN" dirty="0"/>
              <a:t>,</a:t>
            </a:r>
            <a:r>
              <a:rPr lang="zh-CN" altLang="en-US" dirty="0"/>
              <a:t>姓名</a:t>
            </a:r>
            <a:r>
              <a:rPr lang="en-US" altLang="zh-CN" dirty="0"/>
              <a:t>}</a:t>
            </a:r>
            <a:r>
              <a:rPr lang="zh-CN" altLang="en-US" dirty="0"/>
              <a:t>，</a:t>
            </a:r>
            <a:r>
              <a:rPr lang="en-US" altLang="zh-CN" dirty="0"/>
              <a:t>{</a:t>
            </a:r>
            <a:r>
              <a:rPr lang="zh-CN" altLang="en-US" dirty="0"/>
              <a:t>学号一姓名</a:t>
            </a:r>
            <a:r>
              <a:rPr lang="en-US" altLang="zh-CN" dirty="0"/>
              <a:t>})</a:t>
            </a:r>
            <a:r>
              <a:rPr lang="zh-CN" altLang="en-US" dirty="0"/>
              <a:t>和</a:t>
            </a:r>
            <a:r>
              <a:rPr lang="en" altLang="zh-CN" dirty="0"/>
              <a:t>R₂{(</a:t>
            </a:r>
            <a:r>
              <a:rPr lang="zh-CN" altLang="en-US" dirty="0"/>
              <a:t>课程号</a:t>
            </a:r>
            <a:r>
              <a:rPr lang="en-US" altLang="zh-CN" dirty="0"/>
              <a:t>,</a:t>
            </a:r>
            <a:r>
              <a:rPr lang="zh-CN" altLang="en-US" dirty="0"/>
              <a:t>课程名称</a:t>
            </a:r>
            <a:r>
              <a:rPr lang="en-US" altLang="zh-CN" dirty="0"/>
              <a:t>}</a:t>
            </a:r>
            <a:r>
              <a:rPr lang="zh-CN" altLang="en-US" dirty="0"/>
              <a:t>，</a:t>
            </a:r>
            <a:r>
              <a:rPr lang="en-US" altLang="zh-CN" dirty="0"/>
              <a:t>{</a:t>
            </a:r>
            <a:r>
              <a:rPr lang="zh-CN" altLang="en-US" dirty="0"/>
              <a:t>课程号→课程名称</a:t>
            </a:r>
            <a:r>
              <a:rPr lang="en-US" altLang="zh-CN" dirty="0"/>
              <a:t>})</a:t>
            </a:r>
            <a:r>
              <a:rPr lang="zh-CN" altLang="en-US" dirty="0"/>
              <a:t>。显然，这个分解是保持函数依赖的。但是，由于</a:t>
            </a:r>
            <a:r>
              <a:rPr lang="en" altLang="zh-CN" dirty="0"/>
              <a:t>R</a:t>
            </a:r>
            <a:r>
              <a:rPr lang="en" altLang="zh-CN" baseline="-25000" dirty="0"/>
              <a:t>1</a:t>
            </a:r>
            <a:r>
              <a:rPr lang="zh-CN" altLang="en-US" dirty="0"/>
              <a:t>和</a:t>
            </a:r>
            <a:r>
              <a:rPr lang="en" altLang="zh-CN" dirty="0"/>
              <a:t>R₂</a:t>
            </a:r>
            <a:r>
              <a:rPr lang="zh-CN" altLang="en-US" dirty="0"/>
              <a:t>之间不存在公共属性，因此</a:t>
            </a:r>
            <a:r>
              <a:rPr lang="en" altLang="zh-CN" dirty="0"/>
              <a:t>R</a:t>
            </a:r>
            <a:r>
              <a:rPr lang="en" altLang="zh-CN" baseline="-25000" dirty="0"/>
              <a:t>1</a:t>
            </a:r>
            <a:r>
              <a:rPr lang="zh-CN" altLang="en-US" dirty="0"/>
              <a:t>与</a:t>
            </a:r>
            <a:r>
              <a:rPr lang="en" altLang="zh-CN" dirty="0"/>
              <a:t>R₂</a:t>
            </a:r>
            <a:r>
              <a:rPr lang="zh-CN" altLang="en-US" dirty="0"/>
              <a:t>的自然连接就退化为笛卡儿积。因此，这个分解就不满足无损连接性。</a:t>
            </a:r>
          </a:p>
          <a:p>
            <a:pPr lvl="1" eaLnBrk="1" hangingPunct="1">
              <a:spcAft>
                <a:spcPct val="10000"/>
              </a:spcAft>
            </a:pPr>
            <a:r>
              <a:rPr lang="zh-CN" altLang="en-US" dirty="0"/>
              <a:t>可以看出，保持函数依赖和无损连接是两个不同的概念。也许，既保持函数依赖又可以无损连接的分解才是最理想的分解。</a:t>
            </a:r>
          </a:p>
          <a:p>
            <a:pPr lvl="1" eaLnBrk="1" hangingPunct="1">
              <a:spcAft>
                <a:spcPct val="10000"/>
              </a:spcAft>
              <a:buFont typeface="Wingdings" panose="05000000000000000000" pitchFamily="2" charset="2"/>
              <a:buChar char="l"/>
            </a:pPr>
            <a:endParaRPr lang="zh-CN" altLang="en-US" dirty="0"/>
          </a:p>
        </p:txBody>
      </p:sp>
      <p:sp>
        <p:nvSpPr>
          <p:cNvPr id="4" name="Rectangle 2">
            <a:extLst>
              <a:ext uri="{FF2B5EF4-FFF2-40B4-BE49-F238E27FC236}">
                <a16:creationId xmlns:a16="http://schemas.microsoft.com/office/drawing/2014/main" xmlns="" id="{2C2C22EC-ABB9-0FFC-5DD1-1EFBA94CF067}"/>
              </a:ext>
            </a:extLst>
          </p:cNvPr>
          <p:cNvSpPr txBox="1">
            <a:spLocks noChangeArrowheads="1"/>
          </p:cNvSpPr>
          <p:nvPr/>
        </p:nvSpPr>
        <p:spPr bwMode="auto">
          <a:xfrm>
            <a:off x="-206600" y="26643"/>
            <a:ext cx="9891168" cy="6073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3600" b="1" baseline="0">
                <a:solidFill>
                  <a:schemeClr val="bg1"/>
                </a:solidFill>
                <a:latin typeface="Arial" panose="020B0604020202020204" pitchFamily="34" charset="0"/>
                <a:ea typeface="宋体" panose="02010600030101010101" pitchFamily="2" charset="-122"/>
                <a:cs typeface="+mj-cs"/>
              </a:defRPr>
            </a:lvl1pPr>
            <a:lvl2pPr algn="ctr" rtl="0" eaLnBrk="0" fontAlgn="base" hangingPunct="0">
              <a:spcBef>
                <a:spcPct val="0"/>
              </a:spcBef>
              <a:spcAft>
                <a:spcPct val="0"/>
              </a:spcAft>
              <a:defRPr sz="4000" b="1">
                <a:solidFill>
                  <a:schemeClr val="bg1"/>
                </a:solidFill>
                <a:latin typeface="Arial" pitchFamily="34" charset="0"/>
                <a:ea typeface="宋体" pitchFamily="2" charset="-122"/>
              </a:defRPr>
            </a:lvl2pPr>
            <a:lvl3pPr algn="ctr" rtl="0" eaLnBrk="0" fontAlgn="base" hangingPunct="0">
              <a:spcBef>
                <a:spcPct val="0"/>
              </a:spcBef>
              <a:spcAft>
                <a:spcPct val="0"/>
              </a:spcAft>
              <a:defRPr sz="4000" b="1">
                <a:solidFill>
                  <a:schemeClr val="bg1"/>
                </a:solidFill>
                <a:latin typeface="Arial" pitchFamily="34" charset="0"/>
                <a:ea typeface="宋体" pitchFamily="2" charset="-122"/>
              </a:defRPr>
            </a:lvl3pPr>
            <a:lvl4pPr algn="ctr" rtl="0" eaLnBrk="0" fontAlgn="base" hangingPunct="0">
              <a:spcBef>
                <a:spcPct val="0"/>
              </a:spcBef>
              <a:spcAft>
                <a:spcPct val="0"/>
              </a:spcAft>
              <a:defRPr sz="4000" b="1">
                <a:solidFill>
                  <a:schemeClr val="bg1"/>
                </a:solidFill>
                <a:latin typeface="Arial" pitchFamily="34" charset="0"/>
                <a:ea typeface="宋体" pitchFamily="2" charset="-122"/>
              </a:defRPr>
            </a:lvl4pPr>
            <a:lvl5pPr algn="ctr" rtl="0" eaLnBrk="0" fontAlgn="base" hangingPunct="0">
              <a:spcBef>
                <a:spcPct val="0"/>
              </a:spcBef>
              <a:spcAft>
                <a:spcPct val="0"/>
              </a:spcAft>
              <a:defRPr sz="4000" b="1">
                <a:solidFill>
                  <a:schemeClr val="bg1"/>
                </a:solidFill>
                <a:latin typeface="Arial" pitchFamily="34" charset="0"/>
                <a:ea typeface="宋体" pitchFamily="2" charset="-122"/>
              </a:defRPr>
            </a:lvl5pPr>
            <a:lvl6pPr marL="457200" algn="ctr" rtl="0" fontAlgn="base">
              <a:spcBef>
                <a:spcPct val="0"/>
              </a:spcBef>
              <a:spcAft>
                <a:spcPct val="0"/>
              </a:spcAft>
              <a:defRPr sz="4000" b="1">
                <a:solidFill>
                  <a:schemeClr val="bg1"/>
                </a:solidFill>
                <a:latin typeface="Arial" pitchFamily="34" charset="0"/>
                <a:ea typeface="宋体" pitchFamily="2" charset="-122"/>
              </a:defRPr>
            </a:lvl6pPr>
            <a:lvl7pPr marL="914400" algn="ctr" rtl="0" fontAlgn="base">
              <a:spcBef>
                <a:spcPct val="0"/>
              </a:spcBef>
              <a:spcAft>
                <a:spcPct val="0"/>
              </a:spcAft>
              <a:defRPr sz="4000" b="1">
                <a:solidFill>
                  <a:schemeClr val="bg1"/>
                </a:solidFill>
                <a:latin typeface="Arial" pitchFamily="34" charset="0"/>
                <a:ea typeface="宋体" pitchFamily="2" charset="-122"/>
              </a:defRPr>
            </a:lvl7pPr>
            <a:lvl8pPr marL="1371600" algn="ctr" rtl="0" fontAlgn="base">
              <a:spcBef>
                <a:spcPct val="0"/>
              </a:spcBef>
              <a:spcAft>
                <a:spcPct val="0"/>
              </a:spcAft>
              <a:defRPr sz="4000" b="1">
                <a:solidFill>
                  <a:schemeClr val="bg1"/>
                </a:solidFill>
                <a:latin typeface="Arial" pitchFamily="34" charset="0"/>
                <a:ea typeface="宋体" pitchFamily="2" charset="-122"/>
              </a:defRPr>
            </a:lvl8pPr>
            <a:lvl9pPr marL="1828800" algn="ctr" rtl="0" fontAlgn="base">
              <a:spcBef>
                <a:spcPct val="0"/>
              </a:spcBef>
              <a:spcAft>
                <a:spcPct val="0"/>
              </a:spcAft>
              <a:defRPr sz="4000" b="1">
                <a:solidFill>
                  <a:schemeClr val="bg1"/>
                </a:solidFill>
                <a:latin typeface="Arial" pitchFamily="34" charset="0"/>
                <a:ea typeface="宋体" pitchFamily="2" charset="-122"/>
              </a:defRPr>
            </a:lvl9pPr>
          </a:lstStyle>
          <a:p>
            <a:pPr eaLnBrk="1" hangingPunct="1">
              <a:buFontTx/>
            </a:pPr>
            <a:r>
              <a:rPr lang="zh-CN" altLang="en-US" sz="2400" kern="0" dirty="0"/>
              <a:t>无损连接的模式分解和保持函数依赖的模式分解之间的关系（续）</a:t>
            </a:r>
          </a:p>
        </p:txBody>
      </p:sp>
    </p:spTree>
    <p:extLst>
      <p:ext uri="{BB962C8B-B14F-4D97-AF65-F5344CB8AC3E}">
        <p14:creationId xmlns:p14="http://schemas.microsoft.com/office/powerpoint/2010/main" val="1845147041"/>
      </p:ext>
    </p:extLst>
  </p:cSld>
  <p:clrMapOvr>
    <a:masterClrMapping/>
  </p:clrMapOvr>
  <p:transition spd="slow">
    <p:wipe di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6.5.3  </a:t>
            </a:r>
            <a:r>
              <a:rPr lang="zh-CN" altLang="en-US" dirty="0">
                <a:solidFill>
                  <a:srgbClr val="FF0000"/>
                </a:solidFill>
              </a:rPr>
              <a:t>既无损连接又保持函数依赖的模式分解算法</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extLst>
      <p:ext uri="{BB962C8B-B14F-4D97-AF65-F5344CB8AC3E}">
        <p14:creationId xmlns:p14="http://schemas.microsoft.com/office/powerpoint/2010/main" val="2704818465"/>
      </p:ext>
    </p:extLst>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sz="2800" dirty="0"/>
              <a:t>既无损连接又保持函数依赖的模式分解算法</a:t>
            </a:r>
          </a:p>
        </p:txBody>
      </p:sp>
      <p:sp>
        <p:nvSpPr>
          <p:cNvPr id="198659" name="Rectangle 3"/>
          <p:cNvSpPr>
            <a:spLocks noGrp="1" noChangeArrowheads="1"/>
          </p:cNvSpPr>
          <p:nvPr>
            <p:ph idx="1"/>
          </p:nvPr>
        </p:nvSpPr>
        <p:spPr>
          <a:xfrm>
            <a:off x="285720" y="1004888"/>
            <a:ext cx="8606760" cy="3640931"/>
          </a:xfrm>
        </p:spPr>
        <p:txBody>
          <a:bodyPr/>
          <a:lstStyle/>
          <a:p>
            <a:pPr eaLnBrk="1" hangingPunct="1">
              <a:lnSpc>
                <a:spcPct val="140000"/>
              </a:lnSpc>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endParaRPr lang="en-US" altLang="zh-CN" sz="2400" dirty="0"/>
          </a:p>
          <a:p>
            <a:pPr marL="0" indent="0" eaLnBrk="1" hangingPunct="1">
              <a:lnSpc>
                <a:spcPct val="140000"/>
              </a:lnSpc>
              <a:buNone/>
            </a:pPr>
            <a:r>
              <a:rPr lang="zh-CN" altLang="en-US" sz="2400" dirty="0"/>
              <a:t>①设</a:t>
            </a:r>
            <a:r>
              <a:rPr lang="en" altLang="zh-CN" sz="2400" dirty="0"/>
              <a:t>X</a:t>
            </a:r>
            <a:r>
              <a:rPr lang="zh-CN" altLang="en-US" sz="2400" dirty="0"/>
              <a:t>是</a:t>
            </a:r>
            <a:r>
              <a:rPr lang="en" altLang="zh-CN" sz="2400" dirty="0"/>
              <a:t>R(U,F)</a:t>
            </a:r>
            <a:r>
              <a:rPr lang="zh-CN" altLang="en-US" sz="2400" dirty="0"/>
              <a:t>的码。</a:t>
            </a:r>
            <a:r>
              <a:rPr lang="en" altLang="zh-CN" sz="2400" dirty="0"/>
              <a:t>R(U,F)</a:t>
            </a:r>
            <a:r>
              <a:rPr lang="zh-CN" altLang="en-US" sz="2400" dirty="0"/>
              <a:t>已由算法 </a:t>
            </a:r>
            <a:r>
              <a:rPr lang="en-US" altLang="zh-CN" sz="2400" dirty="0"/>
              <a:t>6.2</a:t>
            </a:r>
            <a:r>
              <a:rPr lang="zh-CN" altLang="en-US" sz="2400" dirty="0"/>
              <a:t>分解为</a:t>
            </a:r>
            <a:r>
              <a:rPr lang="zh-CN" altLang="en-US" sz="2400" i="1" dirty="0"/>
              <a:t>ρ</a:t>
            </a:r>
            <a:r>
              <a:rPr lang="zh-CN" altLang="en-US" sz="2400" dirty="0"/>
              <a:t>={</a:t>
            </a:r>
            <a:r>
              <a:rPr lang="zh-CN" altLang="en-US" sz="2400" i="1" dirty="0"/>
              <a:t>R</a:t>
            </a:r>
            <a:r>
              <a:rPr lang="zh-CN" altLang="en-US" sz="2400" baseline="-25000" dirty="0"/>
              <a:t>1</a:t>
            </a:r>
            <a:r>
              <a:rPr lang="en-US" altLang="zh-CN" sz="2400" dirty="0"/>
              <a:t>(</a:t>
            </a:r>
            <a:r>
              <a:rPr lang="zh-CN" altLang="en-US" sz="2400" i="1" dirty="0"/>
              <a:t>U</a:t>
            </a:r>
            <a:r>
              <a:rPr lang="zh-CN" altLang="en-US" sz="2400" baseline="-25000" dirty="0"/>
              <a:t>1</a:t>
            </a:r>
            <a:r>
              <a:rPr lang="zh-CN" altLang="en-US" sz="2400" dirty="0"/>
              <a:t>,</a:t>
            </a:r>
            <a:r>
              <a:rPr lang="zh-CN" altLang="en-US" sz="2400" i="1" dirty="0"/>
              <a:t>F</a:t>
            </a:r>
            <a:r>
              <a:rPr lang="zh-CN" altLang="en-US" sz="2400" baseline="-25000" dirty="0"/>
              <a:t>1</a:t>
            </a:r>
            <a:r>
              <a:rPr lang="en-US" altLang="zh-CN" sz="2400" dirty="0"/>
              <a:t>)</a:t>
            </a:r>
            <a:r>
              <a:rPr lang="zh-CN" altLang="en-US" sz="2400" dirty="0"/>
              <a:t>,</a:t>
            </a:r>
            <a:r>
              <a:rPr lang="en-US" altLang="zh-CN" sz="2400" dirty="0"/>
              <a:t> </a:t>
            </a:r>
            <a:r>
              <a:rPr lang="zh-CN" altLang="en-US" sz="2400" i="1" dirty="0"/>
              <a:t>R</a:t>
            </a:r>
            <a:r>
              <a:rPr lang="en-US" altLang="zh-CN" sz="2400" baseline="-25000" dirty="0"/>
              <a:t>2</a:t>
            </a:r>
            <a:r>
              <a:rPr lang="en-US" altLang="zh-CN" sz="2400" dirty="0"/>
              <a:t>(</a:t>
            </a:r>
            <a:r>
              <a:rPr lang="zh-CN" altLang="en-US" sz="2400" i="1" dirty="0"/>
              <a:t>U</a:t>
            </a:r>
            <a:r>
              <a:rPr lang="en-US" altLang="zh-CN" sz="2400" baseline="-25000" dirty="0"/>
              <a:t>2</a:t>
            </a:r>
            <a:r>
              <a:rPr lang="zh-CN" altLang="en-US" sz="2400" dirty="0"/>
              <a:t>,</a:t>
            </a:r>
            <a:r>
              <a:rPr lang="zh-CN" altLang="en-US" sz="2400" i="1" dirty="0"/>
              <a:t>F</a:t>
            </a:r>
            <a:r>
              <a:rPr lang="en-US" altLang="zh-CN" sz="2400" baseline="-25000" dirty="0"/>
              <a:t>2</a:t>
            </a:r>
            <a:r>
              <a:rPr lang="en-US" altLang="zh-CN" sz="2400" dirty="0"/>
              <a:t>)</a:t>
            </a:r>
            <a:r>
              <a:rPr lang="zh-CN" altLang="en-US" sz="2400" dirty="0"/>
              <a:t>, …,</a:t>
            </a:r>
            <a:r>
              <a:rPr lang="zh-CN" altLang="en-US" sz="2400" i="1" dirty="0"/>
              <a:t>R</a:t>
            </a:r>
            <a:r>
              <a:rPr lang="zh-CN" altLang="en-US" sz="2400" i="1" baseline="-25000" dirty="0"/>
              <a:t>k</a:t>
            </a:r>
            <a:r>
              <a:rPr lang="en-US" altLang="zh-CN" sz="2400" dirty="0"/>
              <a:t> (</a:t>
            </a:r>
            <a:r>
              <a:rPr lang="zh-CN" altLang="en-US" sz="2400" i="1" dirty="0"/>
              <a:t>U</a:t>
            </a:r>
            <a:r>
              <a:rPr lang="zh-CN" altLang="en-US" sz="2400" i="1" baseline="-25000" dirty="0"/>
              <a:t>k</a:t>
            </a:r>
            <a:r>
              <a:rPr lang="zh-CN" altLang="en-US" sz="2400" dirty="0"/>
              <a:t>,</a:t>
            </a:r>
            <a:r>
              <a:rPr lang="zh-CN" altLang="en-US" sz="2400" i="1" dirty="0"/>
              <a:t>F</a:t>
            </a:r>
            <a:r>
              <a:rPr lang="zh-CN" altLang="en-US" sz="2400" i="1" baseline="-25000" dirty="0"/>
              <a:t>k</a:t>
            </a:r>
            <a:r>
              <a:rPr lang="en-US" altLang="zh-CN" sz="2400" dirty="0"/>
              <a:t> )</a:t>
            </a:r>
            <a:r>
              <a:rPr lang="zh-CN" altLang="en-US" sz="2400" dirty="0"/>
              <a:t>}</a:t>
            </a:r>
            <a:r>
              <a:rPr lang="en-US" altLang="zh-CN" sz="2400" dirty="0"/>
              <a:t> </a:t>
            </a:r>
            <a:r>
              <a:rPr lang="en" altLang="zh-CN" sz="2400" dirty="0"/>
              <a:t>U R</a:t>
            </a:r>
            <a:r>
              <a:rPr lang="en" altLang="zh-CN" sz="2400" baseline="-25000" dirty="0"/>
              <a:t>0</a:t>
            </a:r>
            <a:r>
              <a:rPr lang="en" altLang="zh-CN" sz="2400" dirty="0"/>
              <a:t>(U</a:t>
            </a:r>
            <a:r>
              <a:rPr lang="en" altLang="zh-CN" sz="2400" baseline="-25000" dirty="0"/>
              <a:t>0</a:t>
            </a:r>
            <a:r>
              <a:rPr lang="en" altLang="zh-CN" sz="2400" dirty="0"/>
              <a:t>,F</a:t>
            </a:r>
            <a:r>
              <a:rPr lang="en" altLang="zh-CN" sz="2400" baseline="-25000" dirty="0"/>
              <a:t>0</a:t>
            </a:r>
            <a:r>
              <a:rPr lang="en" altLang="zh-CN" sz="2400" dirty="0"/>
              <a:t>),</a:t>
            </a:r>
            <a:r>
              <a:rPr lang="zh-CN" altLang="en-US" sz="2400" dirty="0"/>
              <a:t> 令</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en" altLang="zh-CN" sz="2400" dirty="0"/>
              <a:t> = </a:t>
            </a:r>
            <a:r>
              <a:rPr lang="zh-CN" altLang="en-US" sz="2400" i="1" dirty="0"/>
              <a:t>ρ </a:t>
            </a:r>
            <a:r>
              <a:rPr lang="en" altLang="zh-CN" sz="2400" dirty="0"/>
              <a:t>U { R* (X, </a:t>
            </a:r>
            <a:r>
              <a:rPr lang="en" altLang="zh-CN" sz="2400" dirty="0" err="1"/>
              <a:t>F</a:t>
            </a:r>
            <a:r>
              <a:rPr lang="en" altLang="zh-CN" sz="2400" baseline="-25000" dirty="0" err="1"/>
              <a:t>x</a:t>
            </a:r>
            <a:r>
              <a:rPr lang="en" altLang="zh-CN" sz="2400" dirty="0"/>
              <a:t>) }</a:t>
            </a:r>
            <a:r>
              <a:rPr lang="zh-CN" altLang="en" sz="2400" dirty="0"/>
              <a:t>。</a:t>
            </a:r>
          </a:p>
          <a:p>
            <a:pPr marL="0" indent="0" eaLnBrk="1" hangingPunct="1">
              <a:lnSpc>
                <a:spcPct val="140000"/>
              </a:lnSpc>
              <a:buNone/>
            </a:pPr>
            <a:r>
              <a:rPr lang="zh-CN" altLang="en" sz="2400" dirty="0"/>
              <a:t>②</a:t>
            </a:r>
            <a:r>
              <a:rPr lang="zh-CN" altLang="en-US" sz="2400" dirty="0"/>
              <a:t>有某个</a:t>
            </a:r>
            <a:r>
              <a:rPr lang="en" altLang="zh-CN" sz="2400" dirty="0"/>
              <a:t>U</a:t>
            </a:r>
            <a:r>
              <a:rPr lang="en" altLang="zh-CN" sz="2400" baseline="-25000" dirty="0"/>
              <a:t>i</a:t>
            </a:r>
            <a:r>
              <a:rPr lang="zh-CN" altLang="en" sz="2400" dirty="0"/>
              <a:t>，</a:t>
            </a:r>
            <a:r>
              <a:rPr lang="zh-CN" altLang="en-US" sz="2400" dirty="0"/>
              <a:t>若 </a:t>
            </a:r>
            <a:r>
              <a:rPr lang="en" altLang="zh-CN" sz="2400" dirty="0"/>
              <a:t>X</a:t>
            </a:r>
            <a:r>
              <a:rPr lang="en-US" altLang="zh-CN" sz="2400" b="0" kern="0" dirty="0">
                <a:sym typeface="Symbol" pitchFamily="18" charset="2"/>
              </a:rPr>
              <a:t>  </a:t>
            </a:r>
            <a:r>
              <a:rPr lang="en" altLang="zh-CN" sz="2400" dirty="0"/>
              <a:t>U</a:t>
            </a:r>
            <a:r>
              <a:rPr lang="en" altLang="zh-CN" sz="2400" baseline="-25000" dirty="0"/>
              <a:t>i</a:t>
            </a:r>
            <a:r>
              <a:rPr lang="zh-CN" altLang="en" sz="2400" dirty="0"/>
              <a:t>，</a:t>
            </a:r>
            <a:r>
              <a:rPr lang="zh-CN" altLang="en-US" sz="2400" dirty="0"/>
              <a:t>则将</a:t>
            </a:r>
            <a:r>
              <a:rPr lang="en" altLang="zh-CN" sz="2400" dirty="0"/>
              <a:t>R*(X, </a:t>
            </a:r>
            <a:r>
              <a:rPr lang="en" altLang="zh-CN" sz="2400" dirty="0" err="1"/>
              <a:t>F</a:t>
            </a:r>
            <a:r>
              <a:rPr lang="en" altLang="zh-CN" sz="2400" baseline="-25000" dirty="0" err="1"/>
              <a:t>x</a:t>
            </a:r>
            <a:r>
              <a:rPr lang="en" altLang="zh-CN" sz="2400" dirty="0"/>
              <a:t>)</a:t>
            </a:r>
            <a:r>
              <a:rPr lang="zh-CN" altLang="en-US" sz="2400" dirty="0"/>
              <a:t>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中去掉</a:t>
            </a:r>
            <a:r>
              <a:rPr lang="en-US" altLang="zh-CN" sz="2400" dirty="0"/>
              <a:t>;</a:t>
            </a:r>
            <a:r>
              <a:rPr lang="zh-CN" altLang="en-US" sz="2400" dirty="0"/>
              <a:t>若</a:t>
            </a:r>
            <a:r>
              <a:rPr lang="en" altLang="zh-CN" sz="2400" dirty="0"/>
              <a:t>U</a:t>
            </a:r>
            <a:r>
              <a:rPr lang="en" altLang="zh-CN" sz="2400" baseline="-25000" dirty="0"/>
              <a:t>i</a:t>
            </a:r>
            <a:r>
              <a:rPr lang="en-US" altLang="zh-CN" sz="2400" b="0" dirty="0">
                <a:sym typeface="Symbol" pitchFamily="18" charset="2"/>
              </a:rPr>
              <a:t>  </a:t>
            </a:r>
            <a:r>
              <a:rPr lang="en" altLang="zh-CN" sz="2400" baseline="-25000" dirty="0"/>
              <a:t> </a:t>
            </a:r>
            <a:r>
              <a:rPr lang="en" altLang="zh-CN" sz="2400" dirty="0"/>
              <a:t>X</a:t>
            </a:r>
            <a:r>
              <a:rPr lang="zh-CN" altLang="en" sz="2400" dirty="0"/>
              <a:t>，</a:t>
            </a:r>
            <a:r>
              <a:rPr lang="zh-CN" altLang="en-US" sz="2400" dirty="0"/>
              <a:t>则将</a:t>
            </a:r>
            <a:r>
              <a:rPr lang="zh-CN" altLang="en-US" sz="2400" i="1" dirty="0"/>
              <a:t>R</a:t>
            </a:r>
            <a:r>
              <a:rPr lang="en-US" altLang="zh-CN" sz="2400" dirty="0"/>
              <a:t> (</a:t>
            </a:r>
            <a:r>
              <a:rPr lang="zh-CN" altLang="en-US" sz="2400" i="1" dirty="0"/>
              <a:t>U</a:t>
            </a:r>
            <a:r>
              <a:rPr lang="en-US" altLang="zh-CN" sz="2400" i="1" baseline="-25000" dirty="0" err="1"/>
              <a:t>i</a:t>
            </a:r>
            <a:r>
              <a:rPr lang="zh-CN" altLang="en-US" sz="2400" dirty="0"/>
              <a:t>,</a:t>
            </a:r>
            <a:r>
              <a:rPr lang="en-US" altLang="zh-CN" sz="2400" dirty="0"/>
              <a:t> </a:t>
            </a:r>
            <a:r>
              <a:rPr lang="zh-CN" altLang="en-US" sz="2400" i="1" dirty="0"/>
              <a:t>F</a:t>
            </a:r>
            <a:r>
              <a:rPr lang="en-US" altLang="zh-CN" sz="2400" i="1" baseline="-25000" dirty="0" err="1"/>
              <a:t>i</a:t>
            </a:r>
            <a:r>
              <a:rPr lang="en-US" altLang="zh-CN" sz="2400" dirty="0"/>
              <a:t> )</a:t>
            </a:r>
            <a:r>
              <a:rPr lang="zh-CN" altLang="en-US" sz="2400" dirty="0"/>
              <a:t>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中去掉。</a:t>
            </a:r>
          </a:p>
        </p:txBody>
      </p:sp>
    </p:spTree>
    <p:extLst>
      <p:ext uri="{BB962C8B-B14F-4D97-AF65-F5344CB8AC3E}">
        <p14:creationId xmlns:p14="http://schemas.microsoft.com/office/powerpoint/2010/main" val="672248785"/>
      </p:ext>
    </p:extLst>
  </p:cSld>
  <p:clrMapOvr>
    <a:masterClrMapping/>
  </p:clrMapOvr>
  <p:transition spd="slow">
    <p:wipe di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85720" y="-29765"/>
            <a:ext cx="8750776" cy="585292"/>
          </a:xfrm>
        </p:spPr>
        <p:txBody>
          <a:bodyPr/>
          <a:lstStyle/>
          <a:p>
            <a:pPr eaLnBrk="1" hangingPunct="1"/>
            <a:r>
              <a:rPr lang="zh-CN" altLang="en-US" sz="2800" dirty="0"/>
              <a:t>既无损连接又保持函数依赖的模式分解算法（续）</a:t>
            </a:r>
          </a:p>
        </p:txBody>
      </p:sp>
      <p:sp>
        <p:nvSpPr>
          <p:cNvPr id="198659" name="Rectangle 3"/>
          <p:cNvSpPr>
            <a:spLocks noGrp="1" noChangeArrowheads="1"/>
          </p:cNvSpPr>
          <p:nvPr>
            <p:ph idx="1"/>
          </p:nvPr>
        </p:nvSpPr>
        <p:spPr>
          <a:xfrm>
            <a:off x="232616" y="843558"/>
            <a:ext cx="8856984" cy="3586237"/>
          </a:xfrm>
        </p:spPr>
        <p:txBody>
          <a:bodyPr/>
          <a:lstStyle/>
          <a:p>
            <a:pPr eaLnBrk="1" hangingPunct="1">
              <a:lnSpc>
                <a:spcPct val="140000"/>
              </a:lnSpc>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r>
              <a:rPr lang="en-US" altLang="zh-CN" sz="2400" dirty="0"/>
              <a:t>(</a:t>
            </a:r>
            <a:r>
              <a:rPr lang="zh-CN" altLang="en-US" sz="2400" dirty="0"/>
              <a:t>续</a:t>
            </a:r>
            <a:r>
              <a:rPr lang="en-US" altLang="zh-CN" sz="2400" dirty="0"/>
              <a:t>)</a:t>
            </a:r>
          </a:p>
          <a:p>
            <a:pPr marL="0" indent="0" eaLnBrk="1" hangingPunct="1">
              <a:lnSpc>
                <a:spcPct val="140000"/>
              </a:lnSpc>
              <a:buNone/>
            </a:pPr>
            <a:r>
              <a:rPr lang="az-Cyrl-AZ" altLang="zh-CN" sz="2400" dirty="0"/>
              <a:t>③</a:t>
            </a:r>
            <a:r>
              <a:rPr lang="el-GR" altLang="zh-CN" sz="2400" i="0" dirty="0">
                <a:solidFill>
                  <a:srgbClr val="333333"/>
                </a:solidFill>
                <a:effectLst/>
                <a:latin typeface="PingFang SC" panose="020B0400000000000000" pitchFamily="34" charset="-122"/>
                <a:ea typeface="PingFang SC" panose="020B0400000000000000" pitchFamily="34" charset="-122"/>
              </a:rPr>
              <a:t> τ</a:t>
            </a:r>
            <a:r>
              <a:rPr lang="zh-CN" altLang="en-US" sz="2400" dirty="0"/>
              <a:t>就是所求的分解。</a:t>
            </a:r>
          </a:p>
          <a:p>
            <a:pPr marL="0" indent="0" eaLnBrk="1" hangingPunct="1">
              <a:lnSpc>
                <a:spcPct val="140000"/>
              </a:lnSpc>
              <a:buNone/>
            </a:pPr>
            <a:r>
              <a:rPr lang="zh-CN" altLang="en-US" sz="2400" dirty="0"/>
              <a:t>由于算法</a:t>
            </a:r>
            <a:r>
              <a:rPr lang="en-US" altLang="zh-CN" sz="2400" dirty="0"/>
              <a:t>6.4</a:t>
            </a:r>
            <a:r>
              <a:rPr lang="zh-CN" altLang="en-US" sz="2400" dirty="0"/>
              <a:t>是在算法</a:t>
            </a:r>
            <a:r>
              <a:rPr lang="en-US" altLang="zh-CN" sz="2400" dirty="0"/>
              <a:t>6.2</a:t>
            </a:r>
            <a:r>
              <a:rPr lang="zh-CN" altLang="en-US" sz="2400" dirty="0"/>
              <a:t>结果的基础上进行分解的，因此，结果必然也是保持函数依赖的。</a:t>
            </a:r>
            <a:endParaRPr lang="en-US" altLang="zh-CN" sz="2400" dirty="0"/>
          </a:p>
          <a:p>
            <a:pPr marL="0" indent="0" eaLnBrk="1" hangingPunct="1">
              <a:lnSpc>
                <a:spcPct val="140000"/>
              </a:lnSpc>
              <a:buNone/>
            </a:pPr>
            <a:r>
              <a:rPr lang="en-US" altLang="zh-CN" sz="2400" dirty="0"/>
              <a:t>R*(</a:t>
            </a:r>
            <a:r>
              <a:rPr lang="en-US" altLang="zh-CN" sz="2400" dirty="0" err="1"/>
              <a:t>X,F</a:t>
            </a:r>
            <a:r>
              <a:rPr lang="en-US" altLang="zh-CN" sz="2400" baseline="-25000" dirty="0" err="1"/>
              <a:t>x</a:t>
            </a:r>
            <a:r>
              <a:rPr lang="en-US" altLang="zh-CN" sz="2400" dirty="0"/>
              <a:t>)</a:t>
            </a:r>
            <a:r>
              <a:rPr lang="zh-CN" altLang="en-US" sz="2400" dirty="0"/>
              <a:t>显然属于</a:t>
            </a:r>
            <a:r>
              <a:rPr lang="en-US" altLang="zh-CN" sz="2400" dirty="0"/>
              <a:t>3NF</a:t>
            </a:r>
            <a:r>
              <a:rPr lang="zh-CN" altLang="en-US" sz="2400" dirty="0"/>
              <a:t>，算法</a:t>
            </a:r>
            <a:r>
              <a:rPr lang="en-US" altLang="zh-CN" sz="2400" dirty="0"/>
              <a:t>6.2</a:t>
            </a:r>
            <a:r>
              <a:rPr lang="zh-CN" altLang="en-US" sz="2400" dirty="0"/>
              <a:t>确保分解</a:t>
            </a:r>
            <a:r>
              <a:rPr lang="zh-CN" altLang="en-US" sz="2400" i="1" dirty="0"/>
              <a:t>ρ</a:t>
            </a:r>
            <a:r>
              <a:rPr lang="zh-CN" altLang="en-US" sz="2400" dirty="0"/>
              <a:t>是</a:t>
            </a:r>
            <a:r>
              <a:rPr lang="en-US" altLang="zh-CN" sz="2400" dirty="0"/>
              <a:t>3NF</a:t>
            </a:r>
            <a:r>
              <a:rPr lang="zh-CN" altLang="en-US" sz="2400" dirty="0"/>
              <a:t>的。因此，只要判定</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的无损连接性就行了。</a:t>
            </a:r>
          </a:p>
        </p:txBody>
      </p:sp>
    </p:spTree>
    <p:extLst>
      <p:ext uri="{BB962C8B-B14F-4D97-AF65-F5344CB8AC3E}">
        <p14:creationId xmlns:p14="http://schemas.microsoft.com/office/powerpoint/2010/main" val="2377134985"/>
      </p:ext>
    </p:extLst>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85720" y="-29765"/>
            <a:ext cx="8750776" cy="585292"/>
          </a:xfrm>
        </p:spPr>
        <p:txBody>
          <a:bodyPr/>
          <a:lstStyle/>
          <a:p>
            <a:pPr eaLnBrk="1" hangingPunct="1"/>
            <a:r>
              <a:rPr lang="zh-CN" altLang="en-US" sz="2800" dirty="0"/>
              <a:t>既无损连接又保持函数依赖的模式分解算法（续）</a:t>
            </a:r>
          </a:p>
        </p:txBody>
      </p:sp>
      <p:sp>
        <p:nvSpPr>
          <p:cNvPr id="198659" name="Rectangle 3"/>
          <p:cNvSpPr>
            <a:spLocks noGrp="1" noChangeArrowheads="1"/>
          </p:cNvSpPr>
          <p:nvPr>
            <p:ph idx="1"/>
          </p:nvPr>
        </p:nvSpPr>
        <p:spPr>
          <a:xfrm>
            <a:off x="232616" y="915566"/>
            <a:ext cx="8856984" cy="3586237"/>
          </a:xfrm>
        </p:spPr>
        <p:txBody>
          <a:bodyPr/>
          <a:lstStyle/>
          <a:p>
            <a:pPr marL="0" indent="0" eaLnBrk="1" hangingPunct="1">
              <a:lnSpc>
                <a:spcPct val="140000"/>
              </a:lnSpc>
              <a:buNone/>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r>
              <a:rPr lang="en-US" altLang="zh-CN" sz="2400" dirty="0"/>
              <a:t>(</a:t>
            </a:r>
            <a:r>
              <a:rPr lang="zh-CN" altLang="en-US" sz="2400" dirty="0"/>
              <a:t>续</a:t>
            </a:r>
            <a:r>
              <a:rPr lang="en-US" altLang="zh-CN" sz="2400" dirty="0"/>
              <a:t>)</a:t>
            </a:r>
          </a:p>
          <a:p>
            <a:pPr eaLnBrk="1" hangingPunct="1">
              <a:lnSpc>
                <a:spcPct val="140000"/>
              </a:lnSpc>
            </a:pPr>
            <a:r>
              <a:rPr lang="zh-CN" altLang="en-US" sz="2400" dirty="0"/>
              <a:t>由于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中必有某关系模式</a:t>
            </a:r>
            <a:r>
              <a:rPr lang="en-US" altLang="zh-CN" sz="2400" dirty="0"/>
              <a:t>R(T)</a:t>
            </a:r>
            <a:r>
              <a:rPr lang="zh-CN" altLang="en-US" sz="2400" dirty="0"/>
              <a:t>的属性集</a:t>
            </a:r>
            <a:r>
              <a:rPr lang="en-US" altLang="zh-CN" sz="2400" dirty="0"/>
              <a:t>T ⊇ X</a:t>
            </a:r>
            <a:r>
              <a:rPr lang="zh-CN" altLang="en-US" sz="2400" dirty="0"/>
              <a:t>，</a:t>
            </a:r>
            <a:r>
              <a:rPr lang="en-US" altLang="zh-CN" sz="2400" dirty="0"/>
              <a:t>X</a:t>
            </a:r>
            <a:r>
              <a:rPr lang="zh-CN" altLang="en-US" sz="2400" dirty="0"/>
              <a:t>是</a:t>
            </a:r>
            <a:r>
              <a:rPr lang="en-US" altLang="zh-CN" sz="2400" dirty="0"/>
              <a:t>R(U,F)</a:t>
            </a:r>
            <a:r>
              <a:rPr lang="zh-CN" altLang="en-US" sz="2400" dirty="0"/>
              <a:t>的码，任取 </a:t>
            </a:r>
            <a:r>
              <a:rPr lang="en-US" altLang="zh-CN" sz="2400" dirty="0"/>
              <a:t>U-T </a:t>
            </a:r>
            <a:r>
              <a:rPr lang="zh-CN" altLang="en-US" sz="2400" dirty="0"/>
              <a:t>中的属性 </a:t>
            </a:r>
            <a:r>
              <a:rPr lang="en-US" altLang="zh-CN" sz="2400" dirty="0"/>
              <a:t>B</a:t>
            </a:r>
            <a:r>
              <a:rPr lang="zh-CN" altLang="en-US" sz="2400" dirty="0"/>
              <a:t>，必存在某个</a:t>
            </a:r>
            <a:r>
              <a:rPr lang="en-US" altLang="zh-CN" sz="2400" dirty="0" err="1"/>
              <a:t>i</a:t>
            </a:r>
            <a:r>
              <a:rPr lang="zh-CN" altLang="en-US" sz="2400" dirty="0"/>
              <a:t>，使</a:t>
            </a:r>
            <a:r>
              <a:rPr lang="en-US" altLang="zh-CN" sz="2400" dirty="0"/>
              <a:t>B ∈ T</a:t>
            </a:r>
            <a:r>
              <a:rPr lang="en-US" altLang="zh-CN" sz="2400" baseline="30000" dirty="0"/>
              <a:t>(</a:t>
            </a:r>
            <a:r>
              <a:rPr lang="en-US" altLang="zh-CN" sz="2400" baseline="30000" dirty="0" err="1"/>
              <a:t>i</a:t>
            </a:r>
            <a:r>
              <a:rPr lang="en-US" altLang="zh-CN" sz="2400" baseline="30000" dirty="0"/>
              <a:t>)</a:t>
            </a:r>
            <a:r>
              <a:rPr lang="en-US" altLang="zh-CN" sz="2400" dirty="0"/>
              <a:t>(</a:t>
            </a:r>
            <a:r>
              <a:rPr lang="zh-CN" altLang="en-US" sz="2400" dirty="0"/>
              <a:t>按算法 </a:t>
            </a:r>
            <a:r>
              <a:rPr lang="en-US" altLang="zh-CN" sz="2400" dirty="0"/>
              <a:t>6.1)</a:t>
            </a:r>
            <a:r>
              <a:rPr lang="zh-CN" altLang="en-US" sz="2400" dirty="0"/>
              <a:t>。对</a:t>
            </a:r>
            <a:r>
              <a:rPr lang="en-US" altLang="zh-CN" sz="2400" dirty="0" err="1"/>
              <a:t>i</a:t>
            </a:r>
            <a:r>
              <a:rPr lang="zh-CN" altLang="en-US" sz="2400" dirty="0"/>
              <a:t>施行归纳法可以证明，由算法</a:t>
            </a:r>
            <a:r>
              <a:rPr lang="en-US" altLang="zh-CN" sz="2400" dirty="0"/>
              <a:t>6.3</a:t>
            </a:r>
            <a:r>
              <a:rPr lang="zh-CN" altLang="en-US" sz="2400" dirty="0"/>
              <a:t>，表中关系模式</a:t>
            </a:r>
            <a:r>
              <a:rPr lang="en-US" altLang="zh-CN" sz="2400" dirty="0"/>
              <a:t>R(T)</a:t>
            </a:r>
            <a:r>
              <a:rPr lang="zh-CN" altLang="en-US" sz="2400" dirty="0"/>
              <a:t>所在的行一定可成为</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n</a:t>
            </a:r>
            <a:r>
              <a:rPr lang="zh-CN" altLang="en-US" sz="2400" dirty="0"/>
              <a:t>。</a:t>
            </a:r>
            <a:endParaRPr lang="en-US" altLang="zh-CN" sz="2400" dirty="0"/>
          </a:p>
          <a:p>
            <a:pPr eaLnBrk="1" hangingPunct="1">
              <a:lnSpc>
                <a:spcPct val="140000"/>
              </a:lnSpc>
            </a:pP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的无损连接性得证。</a:t>
            </a:r>
            <a:endParaRPr lang="en-US" altLang="zh-CN" sz="2400" dirty="0"/>
          </a:p>
          <a:p>
            <a:pPr eaLnBrk="1" hangingPunct="1">
              <a:lnSpc>
                <a:spcPct val="140000"/>
              </a:lnSpc>
            </a:pPr>
            <a:endParaRPr lang="en-US" altLang="zh-CN" sz="2400" dirty="0"/>
          </a:p>
        </p:txBody>
      </p:sp>
    </p:spTree>
    <p:extLst>
      <p:ext uri="{BB962C8B-B14F-4D97-AF65-F5344CB8AC3E}">
        <p14:creationId xmlns:p14="http://schemas.microsoft.com/office/powerpoint/2010/main" val="1455690826"/>
      </p:ext>
    </p:extLst>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6.5.4 </a:t>
            </a:r>
            <a:r>
              <a:rPr lang="zh-CN" altLang="en-US" dirty="0">
                <a:solidFill>
                  <a:srgbClr val="FF0000"/>
                </a:solidFill>
              </a:rPr>
              <a:t> 无损连接的模式分解算法</a:t>
            </a:r>
            <a:endParaRPr lang="en-US" altLang="zh-CN" dirty="0">
              <a:solidFill>
                <a:srgbClr val="FF0000"/>
              </a:solidFill>
            </a:endParaRPr>
          </a:p>
          <a:p>
            <a:pPr eaLnBrk="1" hangingPunct="1">
              <a:lnSpc>
                <a:spcPct val="150000"/>
              </a:lnSpc>
              <a:spcBef>
                <a:spcPts val="0"/>
              </a:spcBef>
              <a:buFont typeface="Monotype Sorts" pitchFamily="2" charset="2"/>
              <a:buNone/>
            </a:pPr>
            <a:endParaRPr lang="en-US" altLang="zh-CN" dirty="0"/>
          </a:p>
        </p:txBody>
      </p:sp>
    </p:spTree>
    <p:extLst>
      <p:ext uri="{BB962C8B-B14F-4D97-AF65-F5344CB8AC3E}">
        <p14:creationId xmlns:p14="http://schemas.microsoft.com/office/powerpoint/2010/main" val="3425674999"/>
      </p:ext>
    </p:extLst>
  </p:cSld>
  <p:clrMapOvr>
    <a:masterClrMapping/>
  </p:clrMapOvr>
  <p:transition spd="slow">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dirty="0"/>
              <a:t>无损连接的模式分解</a:t>
            </a:r>
          </a:p>
        </p:txBody>
      </p:sp>
      <p:sp>
        <p:nvSpPr>
          <p:cNvPr id="198659" name="Rectangle 3"/>
          <p:cNvSpPr>
            <a:spLocks noGrp="1" noChangeArrowheads="1"/>
          </p:cNvSpPr>
          <p:nvPr>
            <p:ph idx="1"/>
          </p:nvPr>
        </p:nvSpPr>
        <p:spPr>
          <a:xfrm>
            <a:off x="268620" y="699542"/>
            <a:ext cx="8983900" cy="4032448"/>
          </a:xfrm>
        </p:spPr>
        <p:txBody>
          <a:bodyPr/>
          <a:lstStyle/>
          <a:p>
            <a:pPr eaLnBrk="1" hangingPunct="1">
              <a:lnSpc>
                <a:spcPct val="140000"/>
              </a:lnSpc>
            </a:pPr>
            <a:r>
              <a:rPr lang="zh-CN" altLang="en-US" sz="2400" dirty="0"/>
              <a:t>如果只关注无损连接，那么可以进一步提高规范化程度。</a:t>
            </a:r>
            <a:endParaRPr lang="en-US" altLang="zh-CN" sz="2400" dirty="0"/>
          </a:p>
          <a:p>
            <a:pPr eaLnBrk="1" hangingPunct="1">
              <a:lnSpc>
                <a:spcPct val="140000"/>
              </a:lnSpc>
            </a:pPr>
            <a:r>
              <a:rPr lang="zh-CN" altLang="en-US" sz="2400" dirty="0"/>
              <a:t>算法</a:t>
            </a:r>
            <a:r>
              <a:rPr lang="en-US" altLang="zh-CN" sz="2400" dirty="0"/>
              <a:t>6.5</a:t>
            </a:r>
            <a:r>
              <a:rPr lang="zh-CN" altLang="en-US" sz="2400" dirty="0"/>
              <a:t>（分解法）转化为</a:t>
            </a:r>
            <a:r>
              <a:rPr lang="en-US" altLang="zh-CN" sz="2400" dirty="0"/>
              <a:t>BCNF</a:t>
            </a:r>
            <a:r>
              <a:rPr lang="zh-CN" altLang="en-US" sz="2400" dirty="0"/>
              <a:t>的无损连接分解</a:t>
            </a:r>
            <a:endParaRPr lang="en-US" altLang="zh-CN" sz="2400" dirty="0"/>
          </a:p>
          <a:p>
            <a:pPr marL="0" indent="0" eaLnBrk="1" hangingPunct="1">
              <a:lnSpc>
                <a:spcPct val="140000"/>
              </a:lnSpc>
              <a:buNone/>
            </a:pPr>
            <a:r>
              <a:rPr lang="zh-CN" altLang="en-US" sz="2400" dirty="0"/>
              <a:t>①令</a:t>
            </a:r>
            <a:r>
              <a:rPr lang="zh-CN" altLang="en-US" sz="2400" i="1" dirty="0"/>
              <a:t>ρ </a:t>
            </a:r>
            <a:r>
              <a:rPr lang="en-US" altLang="zh-CN" sz="2400" dirty="0"/>
              <a:t>={ R(U,F) }</a:t>
            </a:r>
            <a:r>
              <a:rPr lang="zh-CN" altLang="en-US" sz="2400" dirty="0"/>
              <a:t>。</a:t>
            </a:r>
          </a:p>
          <a:p>
            <a:pPr marL="0" indent="0" eaLnBrk="1" hangingPunct="1">
              <a:lnSpc>
                <a:spcPct val="140000"/>
              </a:lnSpc>
              <a:buNone/>
            </a:pPr>
            <a:r>
              <a:rPr lang="zh-CN" altLang="en-US" sz="2400" dirty="0"/>
              <a:t>②检查</a:t>
            </a:r>
            <a:r>
              <a:rPr lang="zh-CN" altLang="en-US" sz="2400" i="1" dirty="0"/>
              <a:t>ρ</a:t>
            </a:r>
            <a:r>
              <a:rPr lang="zh-CN" altLang="en-US" sz="2400" dirty="0"/>
              <a:t>中各关系模式是否均属于</a:t>
            </a:r>
            <a:r>
              <a:rPr lang="en-US" altLang="zh-CN" sz="2400" dirty="0"/>
              <a:t>BCNF</a:t>
            </a:r>
            <a:r>
              <a:rPr lang="zh-CN" altLang="en-US" sz="2400" dirty="0"/>
              <a:t>。若是，则算法终止。</a:t>
            </a:r>
          </a:p>
          <a:p>
            <a:pPr marL="0" indent="0" eaLnBrk="1" hangingPunct="1">
              <a:lnSpc>
                <a:spcPct val="140000"/>
              </a:lnSpc>
              <a:buNone/>
            </a:pPr>
            <a:r>
              <a:rPr lang="zh-CN" altLang="en-US" sz="2400" dirty="0"/>
              <a:t>③设</a:t>
            </a:r>
            <a:r>
              <a:rPr lang="zh-CN" altLang="en-US" sz="2400" i="1" dirty="0"/>
              <a:t>ρ</a:t>
            </a:r>
            <a:r>
              <a:rPr lang="zh-CN" altLang="en-US" sz="2400" dirty="0"/>
              <a:t>中</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a:t>i</a:t>
            </a:r>
            <a:r>
              <a:rPr lang="zh-CN" altLang="en-US" sz="2400" kern="0" dirty="0"/>
              <a:t>,F</a:t>
            </a:r>
            <a:r>
              <a:rPr lang="en-US" altLang="zh-CN" sz="2400" kern="0" baseline="-25000" dirty="0" err="1"/>
              <a:t>i</a:t>
            </a:r>
            <a:r>
              <a:rPr lang="en-US" altLang="zh-CN" sz="2400" kern="0" dirty="0"/>
              <a:t>)</a:t>
            </a:r>
            <a:r>
              <a:rPr lang="zh-CN" altLang="en-US" sz="2400" dirty="0"/>
              <a:t>不属于</a:t>
            </a:r>
            <a:r>
              <a:rPr lang="en-US" altLang="zh-CN" sz="2400" dirty="0"/>
              <a:t>BCNF</a:t>
            </a:r>
            <a:r>
              <a:rPr lang="zh-CN" altLang="en-US" sz="2400" dirty="0"/>
              <a:t>，那么必有</a:t>
            </a:r>
            <a:r>
              <a:rPr lang="en" altLang="zh-CN" sz="2400" dirty="0">
                <a:latin typeface="Arial" panose="020B0604020202020204" pitchFamily="34" charset="0"/>
                <a:ea typeface="宋体" panose="02010600030101010101" pitchFamily="2" charset="-122"/>
              </a:rPr>
              <a:t>X</a:t>
            </a:r>
            <a:r>
              <a:rPr lang="en" altLang="zh-CN" sz="2400" b="1" dirty="0">
                <a:latin typeface="Arial" panose="020B0604020202020204" pitchFamily="34" charset="0"/>
                <a:ea typeface="宋体" panose="02010600030101010101" pitchFamily="2" charset="-122"/>
              </a:rPr>
              <a:t>→</a:t>
            </a:r>
            <a:r>
              <a:rPr lang="en" altLang="zh-CN" sz="2400"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 ∈ </a:t>
            </a:r>
            <a:r>
              <a:rPr lang="en" altLang="zh-CN" sz="2400" b="1" dirty="0">
                <a:latin typeface="Arial" panose="020B0604020202020204" pitchFamily="34" charset="0"/>
                <a:ea typeface="宋体" panose="02010600030101010101" pitchFamily="2" charset="-122"/>
              </a:rPr>
              <a:t>F</a:t>
            </a:r>
            <a:r>
              <a:rPr lang="en" altLang="zh-CN" sz="2400" b="1" baseline="-25000" dirty="0">
                <a:latin typeface="Arial" panose="020B0604020202020204" pitchFamily="34" charset="0"/>
                <a:ea typeface="宋体" panose="02010600030101010101" pitchFamily="2" charset="-122"/>
              </a:rPr>
              <a:t>i</a:t>
            </a:r>
            <a:r>
              <a:rPr lang="en" altLang="zh-CN" sz="2400" b="1" baseline="30000" dirty="0">
                <a:latin typeface="Arial" panose="020B0604020202020204" pitchFamily="34" charset="0"/>
                <a:ea typeface="宋体" panose="02010600030101010101" pitchFamily="2" charset="-122"/>
              </a:rPr>
              <a:t>+ </a:t>
            </a:r>
            <a:r>
              <a:rPr lang="en-US" altLang="zh-CN" sz="2400" dirty="0"/>
              <a:t>(A</a:t>
            </a:r>
            <a:r>
              <a:rPr lang="zh-CN" altLang="en-US" sz="2400" dirty="0"/>
              <a:t> ∈ </a:t>
            </a:r>
            <a:r>
              <a:rPr lang="en-US" altLang="zh-CN" sz="2400" dirty="0"/>
              <a:t>X)</a:t>
            </a:r>
            <a:r>
              <a:rPr lang="zh-CN" altLang="en-US" sz="2400" dirty="0"/>
              <a:t>，且</a:t>
            </a:r>
            <a:r>
              <a:rPr lang="en-US" altLang="zh-CN" sz="2400" dirty="0"/>
              <a:t>X</a:t>
            </a:r>
            <a:r>
              <a:rPr lang="zh-CN" altLang="en-US" sz="2400" dirty="0"/>
              <a:t>非</a:t>
            </a:r>
            <a:r>
              <a:rPr lang="en-US" altLang="zh-CN" sz="2400" dirty="0"/>
              <a:t>R</a:t>
            </a:r>
            <a:r>
              <a:rPr lang="en-US" altLang="zh-CN" sz="2400" baseline="-25000" dirty="0"/>
              <a:t>i</a:t>
            </a:r>
            <a:r>
              <a:rPr lang="zh-CN" altLang="en-US" sz="2400" dirty="0"/>
              <a:t>的码。因此 </a:t>
            </a:r>
            <a:r>
              <a:rPr lang="en-US" altLang="zh-CN" sz="2400" dirty="0"/>
              <a:t>XA </a:t>
            </a:r>
            <a:r>
              <a:rPr lang="zh-CN" altLang="en-US" sz="2400" dirty="0"/>
              <a:t>是</a:t>
            </a:r>
            <a:r>
              <a:rPr lang="en-US" altLang="zh-CN" sz="2400" dirty="0"/>
              <a:t>U</a:t>
            </a:r>
            <a:r>
              <a:rPr lang="en-US" altLang="zh-CN" sz="2400" baseline="-25000" dirty="0"/>
              <a:t>i</a:t>
            </a:r>
            <a:r>
              <a:rPr lang="zh-CN" altLang="en-US" sz="2400" dirty="0"/>
              <a:t>的真子集。对</a:t>
            </a:r>
            <a:r>
              <a:rPr lang="en-US" altLang="zh-CN" sz="2400" dirty="0"/>
              <a:t>R</a:t>
            </a:r>
            <a:r>
              <a:rPr lang="en-US" altLang="zh-CN" sz="2400" baseline="-25000" dirty="0"/>
              <a:t>i</a:t>
            </a:r>
            <a:r>
              <a:rPr lang="zh-CN" altLang="en-US" sz="2400" dirty="0"/>
              <a:t>进行分解</a:t>
            </a:r>
            <a:r>
              <a:rPr lang="en-US" altLang="zh-CN" sz="2400" dirty="0"/>
              <a:t>: </a:t>
            </a:r>
            <a:r>
              <a:rPr lang="el-GR" altLang="zh-CN" sz="2400" dirty="0"/>
              <a:t>σ={</a:t>
            </a:r>
            <a:r>
              <a:rPr lang="en-US" altLang="zh-CN" sz="2400" dirty="0"/>
              <a:t>S</a:t>
            </a:r>
            <a:r>
              <a:rPr lang="en-US" altLang="zh-CN" sz="2400" baseline="-25000" dirty="0"/>
              <a:t>1</a:t>
            </a:r>
            <a:r>
              <a:rPr lang="zh-CN" altLang="en-US" sz="2400" dirty="0"/>
              <a:t>，</a:t>
            </a:r>
            <a:r>
              <a:rPr lang="en-US" altLang="zh-CN" sz="2400" dirty="0"/>
              <a:t>S₂}</a:t>
            </a:r>
            <a:r>
              <a:rPr lang="zh-CN" altLang="en-US" sz="2400" dirty="0"/>
              <a:t>，</a:t>
            </a:r>
            <a:r>
              <a:rPr lang="en-US" altLang="zh-CN" sz="2400" dirty="0"/>
              <a:t>U</a:t>
            </a:r>
            <a:r>
              <a:rPr lang="en-US" altLang="zh-CN" sz="2400" baseline="-25000" dirty="0"/>
              <a:t>S1</a:t>
            </a:r>
            <a:r>
              <a:rPr lang="en-US" altLang="zh-CN" sz="2400" dirty="0"/>
              <a:t>=XA</a:t>
            </a:r>
            <a:r>
              <a:rPr lang="zh-CN" altLang="en-US" sz="2400" dirty="0"/>
              <a:t>，</a:t>
            </a:r>
            <a:r>
              <a:rPr lang="en-US" altLang="zh-CN" sz="2400" dirty="0"/>
              <a:t>U</a:t>
            </a:r>
            <a:r>
              <a:rPr lang="en-US" altLang="zh-CN" sz="2400" baseline="-25000" dirty="0"/>
              <a:t>S2</a:t>
            </a:r>
            <a:r>
              <a:rPr lang="en-US" altLang="zh-CN" sz="2400" dirty="0"/>
              <a:t>=U</a:t>
            </a:r>
            <a:r>
              <a:rPr lang="en-US" altLang="zh-CN" sz="2400" baseline="-25000" dirty="0"/>
              <a:t>i </a:t>
            </a:r>
            <a:r>
              <a:rPr lang="en-US" altLang="zh-CN" sz="2400" dirty="0"/>
              <a:t>-  {A}</a:t>
            </a:r>
            <a:r>
              <a:rPr lang="zh-CN" altLang="en-US" sz="2400" dirty="0"/>
              <a:t>，以</a:t>
            </a:r>
            <a:r>
              <a:rPr lang="el-GR" altLang="zh-CN" sz="2400" dirty="0"/>
              <a:t>σ </a:t>
            </a:r>
            <a:r>
              <a:rPr lang="zh-CN" altLang="en-US" sz="2400" dirty="0"/>
              <a:t>代替 </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,F</a:t>
            </a:r>
            <a:r>
              <a:rPr lang="en-US" altLang="zh-CN" sz="2400" kern="0" baseline="-25000" dirty="0" err="1"/>
              <a:t>i</a:t>
            </a:r>
            <a:r>
              <a:rPr lang="en-US" altLang="zh-CN" sz="2400" kern="0" dirty="0"/>
              <a:t>) </a:t>
            </a:r>
            <a:r>
              <a:rPr lang="zh-CN" altLang="en-US" sz="2400" dirty="0"/>
              <a:t>，返回第②步。</a:t>
            </a:r>
          </a:p>
          <a:p>
            <a:pPr marL="0" indent="0" eaLnBrk="1" hangingPunct="1">
              <a:lnSpc>
                <a:spcPct val="140000"/>
              </a:lnSpc>
              <a:buNone/>
            </a:pPr>
            <a:endParaRPr lang="en-US" altLang="zh-CN" sz="2400" dirty="0"/>
          </a:p>
        </p:txBody>
      </p:sp>
      <p:cxnSp>
        <p:nvCxnSpPr>
          <p:cNvPr id="3" name="直线连接符 2">
            <a:extLst>
              <a:ext uri="{FF2B5EF4-FFF2-40B4-BE49-F238E27FC236}">
                <a16:creationId xmlns:a16="http://schemas.microsoft.com/office/drawing/2014/main" xmlns="" id="{DD6D1CF8-481A-16A6-1C5E-A709352A4D52}"/>
              </a:ext>
            </a:extLst>
          </p:cNvPr>
          <p:cNvCxnSpPr>
            <a:cxnSpLocks/>
          </p:cNvCxnSpPr>
          <p:nvPr/>
        </p:nvCxnSpPr>
        <p:spPr bwMode="auto">
          <a:xfrm flipH="1">
            <a:off x="7812360" y="3219822"/>
            <a:ext cx="72008"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5398234"/>
      </p:ext>
    </p:extLst>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79512" y="699542"/>
            <a:ext cx="8856984" cy="3586237"/>
          </a:xfrm>
        </p:spPr>
        <p:txBody>
          <a:bodyPr/>
          <a:lstStyle/>
          <a:p>
            <a:pPr eaLnBrk="1" hangingPunct="1">
              <a:lnSpc>
                <a:spcPct val="140000"/>
              </a:lnSpc>
            </a:pPr>
            <a:r>
              <a:rPr lang="zh-CN" altLang="en-US" sz="2400" dirty="0"/>
              <a:t>算法</a:t>
            </a:r>
            <a:r>
              <a:rPr lang="en-US" altLang="zh-CN" sz="2400" dirty="0"/>
              <a:t>6.5</a:t>
            </a:r>
            <a:r>
              <a:rPr lang="zh-CN" altLang="en-US" sz="2400" dirty="0"/>
              <a:t>（续）</a:t>
            </a:r>
            <a:endParaRPr lang="en-US" altLang="zh-CN" sz="2400" dirty="0"/>
          </a:p>
          <a:p>
            <a:pPr eaLnBrk="1" hangingPunct="1">
              <a:lnSpc>
                <a:spcPct val="140000"/>
              </a:lnSpc>
            </a:pPr>
            <a:r>
              <a:rPr lang="zh-CN" altLang="en-US" sz="2400" dirty="0"/>
              <a:t>由于</a:t>
            </a:r>
            <a:r>
              <a:rPr lang="en-US" altLang="zh-CN" sz="2400" dirty="0"/>
              <a:t>U</a:t>
            </a:r>
            <a:r>
              <a:rPr lang="zh-CN" altLang="en-US" sz="2400" dirty="0"/>
              <a:t>中属性有限，因而有限次循环后算法</a:t>
            </a:r>
            <a:r>
              <a:rPr lang="en-US" altLang="zh-CN" sz="2400" dirty="0"/>
              <a:t>6.5</a:t>
            </a:r>
            <a:r>
              <a:rPr lang="zh-CN" altLang="en-US" sz="2400" dirty="0"/>
              <a:t>一定会终止。</a:t>
            </a:r>
            <a:endParaRPr lang="en-US" altLang="zh-CN" sz="2400" dirty="0"/>
          </a:p>
          <a:p>
            <a:pPr eaLnBrk="1" hangingPunct="1">
              <a:lnSpc>
                <a:spcPct val="140000"/>
              </a:lnSpc>
            </a:pPr>
            <a:r>
              <a:rPr lang="zh-CN" altLang="en-US" sz="2400" dirty="0"/>
              <a:t>这是一个自顶向下的算法。它自然地形成一棵对</a:t>
            </a:r>
            <a:r>
              <a:rPr lang="en-US" altLang="zh-CN" sz="2400" dirty="0"/>
              <a:t>R(U,F)</a:t>
            </a:r>
            <a:r>
              <a:rPr lang="zh-CN" altLang="en-US" sz="2400" dirty="0"/>
              <a:t>的二叉分解树。</a:t>
            </a:r>
            <a:endParaRPr lang="en-US" altLang="zh-CN" sz="2400" dirty="0"/>
          </a:p>
          <a:p>
            <a:pPr lvl="1" eaLnBrk="1" hangingPunct="1">
              <a:lnSpc>
                <a:spcPct val="140000"/>
              </a:lnSpc>
            </a:pPr>
            <a:r>
              <a:rPr lang="en-US" altLang="zh-CN" sz="2000" dirty="0"/>
              <a:t>R(U,F)</a:t>
            </a:r>
            <a:r>
              <a:rPr lang="zh-CN" altLang="en-US" sz="2000" dirty="0"/>
              <a:t>的分解树不一定是唯一的，这与步骤③中具体选定的 </a:t>
            </a:r>
            <a:r>
              <a:rPr lang="en-US" altLang="zh-CN" sz="2000" dirty="0"/>
              <a:t>X→A</a:t>
            </a:r>
            <a:r>
              <a:rPr lang="zh-CN" altLang="en-US" sz="2000" dirty="0"/>
              <a:t>有关。</a:t>
            </a:r>
            <a:endParaRPr lang="en-US" altLang="zh-CN" sz="2000" dirty="0"/>
          </a:p>
          <a:p>
            <a:pPr eaLnBrk="1" hangingPunct="1">
              <a:lnSpc>
                <a:spcPct val="140000"/>
              </a:lnSpc>
            </a:pPr>
            <a:r>
              <a:rPr lang="zh-CN" altLang="en-US" sz="2400" dirty="0"/>
              <a:t>算法</a:t>
            </a:r>
            <a:r>
              <a:rPr lang="en-US" altLang="zh-CN" sz="2400" dirty="0"/>
              <a:t>6.5</a:t>
            </a:r>
            <a:r>
              <a:rPr lang="zh-CN" altLang="en-US" sz="2400" dirty="0"/>
              <a:t>最初令</a:t>
            </a:r>
            <a:r>
              <a:rPr lang="zh-CN" altLang="en-US" sz="2400" i="1" dirty="0"/>
              <a:t>ρ </a:t>
            </a:r>
            <a:r>
              <a:rPr lang="en-US" altLang="zh-CN" sz="2400" dirty="0"/>
              <a:t>={ R(U,F) }</a:t>
            </a:r>
            <a:r>
              <a:rPr lang="zh-CN" altLang="en-US" sz="2400" dirty="0"/>
              <a:t>，显然</a:t>
            </a:r>
            <a:r>
              <a:rPr lang="zh-CN" altLang="en-US" sz="2400" i="1" dirty="0"/>
              <a:t>ρ</a:t>
            </a:r>
            <a:r>
              <a:rPr lang="zh-CN" altLang="en-US" sz="2400" dirty="0"/>
              <a:t>是无损连接分解，而以后的分解则由下面的引理</a:t>
            </a:r>
            <a:r>
              <a:rPr lang="en-US" altLang="zh-CN" sz="2400" dirty="0"/>
              <a:t>6.5</a:t>
            </a:r>
            <a:r>
              <a:rPr lang="zh-CN" altLang="en-US" sz="2400" dirty="0"/>
              <a:t>保证了无损连接性。</a:t>
            </a:r>
          </a:p>
          <a:p>
            <a:pPr marL="0" indent="0" eaLnBrk="1" hangingPunct="1">
              <a:lnSpc>
                <a:spcPct val="140000"/>
              </a:lnSpc>
              <a:buNone/>
            </a:pPr>
            <a:endParaRPr lang="en-US" altLang="zh-CN" sz="2400" dirty="0"/>
          </a:p>
        </p:txBody>
      </p:sp>
    </p:spTree>
    <p:extLst>
      <p:ext uri="{BB962C8B-B14F-4D97-AF65-F5344CB8AC3E}">
        <p14:creationId xmlns:p14="http://schemas.microsoft.com/office/powerpoint/2010/main" val="113694902"/>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57224" y="0"/>
            <a:ext cx="7772400" cy="1021556"/>
          </a:xfrm>
        </p:spPr>
        <p:txBody>
          <a:bodyPr/>
          <a:lstStyle/>
          <a:p>
            <a:pPr algn="ctr"/>
            <a:r>
              <a:rPr lang="zh-CN" altLang="en-US" sz="3600" dirty="0"/>
              <a:t>第</a:t>
            </a:r>
            <a:r>
              <a:rPr lang="en-US" altLang="zh-CN" sz="3600" dirty="0"/>
              <a:t>6</a:t>
            </a:r>
            <a:r>
              <a:rPr lang="zh-CN" altLang="en-US" sz="3600" dirty="0"/>
              <a:t>章 关系数据理论</a:t>
            </a:r>
          </a:p>
        </p:txBody>
      </p:sp>
      <p:sp>
        <p:nvSpPr>
          <p:cNvPr id="14339" name="Rectangle 3"/>
          <p:cNvSpPr>
            <a:spLocks noGrp="1" noChangeArrowheads="1"/>
          </p:cNvSpPr>
          <p:nvPr>
            <p:ph type="body" idx="4294967295"/>
          </p:nvPr>
        </p:nvSpPr>
        <p:spPr>
          <a:xfrm>
            <a:off x="285720" y="857238"/>
            <a:ext cx="8501122" cy="1871830"/>
          </a:xfrm>
        </p:spPr>
        <p:txBody>
          <a:bodyPr/>
          <a:lstStyle/>
          <a:p>
            <a:r>
              <a:rPr lang="en-US" altLang="zh-CN" dirty="0"/>
              <a:t>6.1 </a:t>
            </a:r>
            <a:r>
              <a:rPr lang="zh-CN" altLang="en-US" dirty="0"/>
              <a:t>问题的提出</a:t>
            </a:r>
            <a:endParaRPr lang="en-US" altLang="zh-CN" dirty="0"/>
          </a:p>
          <a:p>
            <a:r>
              <a:rPr lang="en-US" altLang="zh-CN" sz="2800" dirty="0">
                <a:solidFill>
                  <a:srgbClr val="FF0000"/>
                </a:solidFill>
              </a:rPr>
              <a:t>6.2 </a:t>
            </a:r>
            <a:r>
              <a:rPr lang="zh-CN" altLang="en-US" sz="2800" dirty="0">
                <a:solidFill>
                  <a:srgbClr val="FF0000"/>
                </a:solidFill>
              </a:rPr>
              <a:t>规范化</a:t>
            </a:r>
          </a:p>
          <a:p>
            <a:r>
              <a:rPr lang="en-US" altLang="zh-CN" sz="2800" dirty="0"/>
              <a:t>6.3 </a:t>
            </a:r>
            <a:r>
              <a:rPr lang="zh-CN" altLang="en-US" sz="2800" dirty="0"/>
              <a:t>数据依赖的公理系统</a:t>
            </a:r>
          </a:p>
          <a:p>
            <a:r>
              <a:rPr lang="en-US" altLang="zh-CN" sz="2800" dirty="0"/>
              <a:t>6.4 </a:t>
            </a:r>
            <a:r>
              <a:rPr lang="zh-CN" altLang="en-US" sz="2800" dirty="0"/>
              <a:t>保持函数依赖的模式分解</a:t>
            </a:r>
            <a:endParaRPr lang="en-US" altLang="zh-CN" sz="2800" dirty="0"/>
          </a:p>
          <a:p>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p:txBody>
      </p:sp>
    </p:spTree>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585292"/>
            <a:ext cx="8856984" cy="3586237"/>
          </a:xfrm>
        </p:spPr>
        <p:txBody>
          <a:bodyPr/>
          <a:lstStyle/>
          <a:p>
            <a:pPr eaLnBrk="1" hangingPunct="1">
              <a:lnSpc>
                <a:spcPct val="140000"/>
              </a:lnSpc>
            </a:pPr>
            <a:r>
              <a:rPr lang="zh-CN" altLang="en-US" sz="2400" dirty="0"/>
              <a:t>引理</a:t>
            </a:r>
            <a:r>
              <a:rPr lang="en-US" altLang="zh-CN" sz="2400" dirty="0"/>
              <a:t>6.5</a:t>
            </a:r>
            <a:r>
              <a:rPr lang="zh-CN" altLang="en-US" sz="2400" dirty="0"/>
              <a:t> 若</a:t>
            </a:r>
            <a:r>
              <a:rPr lang="zh-CN" altLang="en-US" sz="2400" kern="0" dirty="0"/>
              <a:t>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a:t>
            </a:r>
            <a:r>
              <a:rPr lang="zh-CN" altLang="en-US" sz="2400" i="1" kern="0" dirty="0"/>
              <a:t>R</a:t>
            </a:r>
            <a:r>
              <a:rPr lang="zh-CN" altLang="en-US" sz="2400" kern="0" dirty="0"/>
              <a:t>的一个分解</a:t>
            </a:r>
            <a:r>
              <a:rPr lang="zh-CN" altLang="en-US" sz="2400" dirty="0"/>
              <a:t>是</a:t>
            </a:r>
            <a:r>
              <a:rPr lang="en-US" altLang="zh-CN" sz="2400" dirty="0"/>
              <a:t>R(U,F)</a:t>
            </a:r>
            <a:r>
              <a:rPr lang="zh-CN" altLang="en-US" sz="2400" dirty="0"/>
              <a:t>的一个无损连接分解，</a:t>
            </a:r>
            <a:r>
              <a:rPr lang="el-GR" altLang="zh-CN" sz="2400" dirty="0"/>
              <a:t>σ=</a:t>
            </a:r>
            <a:r>
              <a:rPr lang="en-US" altLang="zh-CN" sz="2400" dirty="0"/>
              <a:t>{S</a:t>
            </a:r>
            <a:r>
              <a:rPr lang="en-US" altLang="zh-CN" sz="2400" baseline="-25000" dirty="0"/>
              <a:t>1</a:t>
            </a:r>
            <a:r>
              <a:rPr lang="en-US" altLang="zh-CN" sz="2400" dirty="0"/>
              <a:t>,S</a:t>
            </a:r>
            <a:r>
              <a:rPr lang="en-US" altLang="zh-CN" sz="2400" baseline="-25000" dirty="0"/>
              <a:t>2</a:t>
            </a:r>
            <a:r>
              <a:rPr lang="en-US" altLang="zh-CN" sz="2400" dirty="0"/>
              <a:t>,…,</a:t>
            </a:r>
            <a:r>
              <a:rPr lang="en-US" altLang="zh-CN" sz="2400" dirty="0" err="1"/>
              <a:t>S</a:t>
            </a:r>
            <a:r>
              <a:rPr lang="en-US" altLang="zh-CN" sz="2400" baseline="-25000" dirty="0" err="1"/>
              <a:t>m</a:t>
            </a:r>
            <a:r>
              <a:rPr lang="en-US" altLang="zh-CN" sz="2400" dirty="0"/>
              <a:t>}</a:t>
            </a:r>
            <a:r>
              <a:rPr lang="zh-CN" altLang="en-US" sz="2400" dirty="0"/>
              <a:t>是</a:t>
            </a:r>
            <a:r>
              <a:rPr lang="zh-CN" altLang="en-US" sz="2400" kern="0" dirty="0"/>
              <a:t>ρ</a:t>
            </a:r>
            <a:r>
              <a:rPr lang="zh-CN" altLang="en-US" sz="2400" dirty="0"/>
              <a:t>中</a:t>
            </a:r>
            <a:r>
              <a:rPr lang="en-US" altLang="zh-CN" sz="2400" dirty="0"/>
              <a:t>R(U,F)</a:t>
            </a:r>
            <a:r>
              <a:rPr lang="zh-CN" altLang="en-US" sz="2400" dirty="0"/>
              <a:t>的一个无损连接分解，那么</a:t>
            </a:r>
            <a:endParaRPr lang="en-US" altLang="zh-CN" sz="2400" dirty="0"/>
          </a:p>
          <a:p>
            <a:pPr marL="0" indent="0" eaLnBrk="1" hangingPunct="1">
              <a:lnSpc>
                <a:spcPct val="140000"/>
              </a:lnSpc>
              <a:buNone/>
            </a:pPr>
            <a:r>
              <a:rPr lang="zh-CN" altLang="en-US" sz="2400" kern="0" dirty="0"/>
              <a:t>ρ</a:t>
            </a:r>
            <a:r>
              <a:rPr lang="en-US" altLang="zh-CN" sz="2400" dirty="0"/>
              <a:t>’={R</a:t>
            </a:r>
            <a:r>
              <a:rPr lang="en-US" altLang="zh-CN" sz="2400" baseline="-25000" dirty="0"/>
              <a:t>1</a:t>
            </a:r>
            <a:r>
              <a:rPr lang="en-US" altLang="zh-CN" sz="2400" dirty="0"/>
              <a:t>,R</a:t>
            </a:r>
            <a:r>
              <a:rPr lang="en-US" altLang="zh-CN" sz="2400" baseline="-25000" dirty="0"/>
              <a:t>2</a:t>
            </a:r>
            <a:r>
              <a:rPr lang="en-US" altLang="zh-CN" sz="2400" dirty="0"/>
              <a:t>, …, R</a:t>
            </a:r>
            <a:r>
              <a:rPr lang="en-US" altLang="zh-CN" sz="2400" baseline="-25000" dirty="0"/>
              <a:t>i-1</a:t>
            </a:r>
            <a:r>
              <a:rPr lang="en-US" altLang="zh-CN" sz="2400" dirty="0"/>
              <a:t>,S</a:t>
            </a:r>
            <a:r>
              <a:rPr lang="en-US" altLang="zh-CN" sz="2400" baseline="-25000" dirty="0"/>
              <a:t>1</a:t>
            </a:r>
            <a:r>
              <a:rPr lang="en-US" altLang="zh-CN" sz="2400" dirty="0"/>
              <a:t>,…, S</a:t>
            </a:r>
            <a:r>
              <a:rPr lang="en-US" altLang="zh-CN" sz="2400" baseline="-25000" dirty="0"/>
              <a:t>m</a:t>
            </a:r>
            <a:r>
              <a:rPr lang="en-US" altLang="zh-CN" sz="2400" dirty="0"/>
              <a:t>,R</a:t>
            </a:r>
            <a:r>
              <a:rPr lang="en-US" altLang="zh-CN" sz="2400" baseline="-25000" dirty="0"/>
              <a:t>i+1</a:t>
            </a:r>
            <a:r>
              <a:rPr lang="en-US" altLang="zh-CN" sz="2400" dirty="0"/>
              <a:t>,…, </a:t>
            </a:r>
            <a:r>
              <a:rPr lang="en-US" altLang="zh-CN" sz="2400" dirty="0" err="1"/>
              <a:t>R</a:t>
            </a:r>
            <a:r>
              <a:rPr lang="en-US" altLang="zh-CN" sz="2400" baseline="-25000" dirty="0" err="1"/>
              <a:t>k</a:t>
            </a:r>
            <a:r>
              <a:rPr lang="en-US" altLang="zh-CN" sz="2400" dirty="0"/>
              <a:t>}</a:t>
            </a:r>
            <a:r>
              <a:rPr lang="zh-CN" altLang="en-US" sz="2400" dirty="0"/>
              <a:t>、</a:t>
            </a:r>
          </a:p>
          <a:p>
            <a:pPr marL="0" indent="0" eaLnBrk="1" hangingPunct="1">
              <a:lnSpc>
                <a:spcPct val="140000"/>
              </a:lnSpc>
              <a:buNone/>
            </a:pPr>
            <a:r>
              <a:rPr lang="zh-CN" altLang="en-US" sz="2400" kern="0" dirty="0"/>
              <a:t>ρ</a:t>
            </a:r>
            <a:r>
              <a:rPr lang="en-US" altLang="zh-CN" sz="2400" dirty="0"/>
              <a:t>’’={R</a:t>
            </a:r>
            <a:r>
              <a:rPr lang="en-US" altLang="zh-CN" sz="2400" baseline="-25000" dirty="0"/>
              <a:t>1</a:t>
            </a:r>
            <a:r>
              <a:rPr lang="en-US" altLang="zh-CN" sz="2400" dirty="0"/>
              <a:t>, …, </a:t>
            </a:r>
            <a:r>
              <a:rPr lang="en-US" altLang="zh-CN" sz="2400" dirty="0" err="1"/>
              <a:t>R</a:t>
            </a:r>
            <a:r>
              <a:rPr lang="en-US" altLang="zh-CN" sz="2400" baseline="-25000" dirty="0" err="1"/>
              <a:t>k</a:t>
            </a:r>
            <a:r>
              <a:rPr lang="en-US" altLang="zh-CN" sz="2400" dirty="0"/>
              <a:t>, R</a:t>
            </a:r>
            <a:r>
              <a:rPr lang="en-US" altLang="zh-CN" sz="2400" baseline="-25000" dirty="0"/>
              <a:t>k+1</a:t>
            </a:r>
            <a:r>
              <a:rPr lang="en-US" altLang="zh-CN" sz="2400" dirty="0"/>
              <a:t>, …, R</a:t>
            </a:r>
            <a:r>
              <a:rPr lang="en-US" altLang="zh-CN" sz="2400" baseline="-25000" dirty="0"/>
              <a:t>n</a:t>
            </a:r>
            <a:r>
              <a:rPr lang="en-US" altLang="zh-CN" sz="2400" dirty="0"/>
              <a:t>} (</a:t>
            </a:r>
            <a:r>
              <a:rPr lang="zh-CN" altLang="en-US" sz="2400" kern="0" dirty="0"/>
              <a:t>ρ</a:t>
            </a:r>
            <a:r>
              <a:rPr lang="en-US" altLang="zh-CN" sz="2400" dirty="0"/>
              <a:t>”</a:t>
            </a:r>
            <a:r>
              <a:rPr lang="zh-CN" altLang="en-US" sz="2400" dirty="0"/>
              <a:t>是</a:t>
            </a:r>
            <a:r>
              <a:rPr lang="en-US" altLang="zh-CN" sz="2400" dirty="0"/>
              <a:t>R(U,F)</a:t>
            </a:r>
            <a:r>
              <a:rPr lang="zh-CN" altLang="en-US" sz="2400" dirty="0"/>
              <a:t>包含</a:t>
            </a:r>
            <a:r>
              <a:rPr lang="zh-CN" altLang="en-US" sz="2400" kern="0" dirty="0"/>
              <a:t>ρ</a:t>
            </a:r>
            <a:r>
              <a:rPr lang="zh-CN" altLang="en-US" sz="2400" dirty="0"/>
              <a:t>的关系模式集合的分解</a:t>
            </a:r>
            <a:r>
              <a:rPr lang="en-US" altLang="zh-CN" sz="2400" dirty="0"/>
              <a:t>) </a:t>
            </a:r>
            <a:r>
              <a:rPr lang="zh-CN" altLang="en-US" sz="2400" dirty="0"/>
              <a:t> </a:t>
            </a:r>
            <a:r>
              <a:rPr lang="zh-CN" altLang="en-US" sz="2400" kern="0" dirty="0"/>
              <a:t>ρ</a:t>
            </a:r>
            <a:r>
              <a:rPr lang="en-US" altLang="zh-CN" sz="2400" dirty="0"/>
              <a:t>’</a:t>
            </a:r>
            <a:r>
              <a:rPr lang="zh-CN" altLang="en-US" sz="2400" dirty="0"/>
              <a:t>和</a:t>
            </a:r>
            <a:r>
              <a:rPr lang="zh-CN" altLang="en-US" sz="2400" kern="0" dirty="0"/>
              <a:t>ρ</a:t>
            </a:r>
            <a:r>
              <a:rPr lang="en-US" altLang="zh-CN" sz="2400" dirty="0"/>
              <a:t>’’</a:t>
            </a:r>
            <a:r>
              <a:rPr lang="zh-CN" altLang="en-US" sz="2400" dirty="0"/>
              <a:t>均是</a:t>
            </a:r>
            <a:r>
              <a:rPr lang="en-US" altLang="zh-CN" sz="2400" dirty="0"/>
              <a:t>R(U,F)</a:t>
            </a:r>
            <a:r>
              <a:rPr lang="zh-CN" altLang="en-US" sz="2400" dirty="0"/>
              <a:t>的无损连接分解。</a:t>
            </a:r>
          </a:p>
          <a:p>
            <a:pPr eaLnBrk="1" hangingPunct="1">
              <a:lnSpc>
                <a:spcPct val="140000"/>
              </a:lnSpc>
            </a:pPr>
            <a:r>
              <a:rPr lang="zh-CN" altLang="en-US" sz="2400" dirty="0"/>
              <a:t>证明的关键是自然连接的结合律。这里仅给出结合律的证明，其他部分请自行完成。</a:t>
            </a:r>
          </a:p>
          <a:p>
            <a:pPr eaLnBrk="1" hangingPunct="1">
              <a:lnSpc>
                <a:spcPct val="140000"/>
              </a:lnSpc>
            </a:pPr>
            <a:endParaRPr lang="en-US" altLang="zh-CN" sz="2400" dirty="0"/>
          </a:p>
        </p:txBody>
      </p:sp>
    </p:spTree>
    <p:extLst>
      <p:ext uri="{BB962C8B-B14F-4D97-AF65-F5344CB8AC3E}">
        <p14:creationId xmlns:p14="http://schemas.microsoft.com/office/powerpoint/2010/main" val="2895779140"/>
      </p:ext>
    </p:extLst>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585292"/>
            <a:ext cx="8856984" cy="3586237"/>
          </a:xfrm>
        </p:spPr>
        <p:txBody>
          <a:bodyPr/>
          <a:lstStyle/>
          <a:p>
            <a:pPr eaLnBrk="1" hangingPunct="1">
              <a:lnSpc>
                <a:spcPct val="140000"/>
              </a:lnSpc>
            </a:pPr>
            <a:r>
              <a:rPr lang="zh-CN" altLang="en-US" sz="2400" dirty="0"/>
              <a:t>引理</a:t>
            </a:r>
            <a:r>
              <a:rPr lang="en-US" altLang="zh-CN" sz="2400" dirty="0"/>
              <a:t>6.6</a:t>
            </a:r>
            <a:r>
              <a:rPr lang="zh-CN" altLang="en-US" sz="2400" dirty="0"/>
              <a:t> </a:t>
            </a:r>
            <a:r>
              <a:rPr lang="en-US" altLang="zh-CN" sz="2400" dirty="0"/>
              <a:t>(</a:t>
            </a:r>
            <a:r>
              <a:rPr lang="en" altLang="zh-CN" sz="2400" dirty="0"/>
              <a:t>R</a:t>
            </a:r>
            <a:r>
              <a:rPr lang="en-US" altLang="zh-CN" sz="2400" baseline="-25000" dirty="0"/>
              <a:t>1</a:t>
            </a:r>
            <a:r>
              <a:rPr lang="zh-CN" altLang="en-US" sz="2400" dirty="0"/>
              <a:t> ⋈ </a:t>
            </a:r>
            <a:r>
              <a:rPr lang="en" altLang="zh-CN" sz="2400" dirty="0"/>
              <a:t>R</a:t>
            </a:r>
            <a:r>
              <a:rPr lang="en" altLang="zh-CN" sz="2400" baseline="-25000" dirty="0"/>
              <a:t>2</a:t>
            </a:r>
            <a:r>
              <a:rPr lang="en" altLang="zh-CN" sz="2400" dirty="0"/>
              <a:t>)</a:t>
            </a:r>
            <a:r>
              <a:rPr lang="zh-CN" altLang="en-US" sz="2400" dirty="0"/>
              <a:t> ⋈ </a:t>
            </a:r>
            <a:r>
              <a:rPr lang="en" altLang="zh-CN" sz="2400" dirty="0"/>
              <a:t>R</a:t>
            </a:r>
            <a:r>
              <a:rPr lang="en-US" altLang="zh-CN" sz="2400" baseline="-25000" dirty="0"/>
              <a:t>3</a:t>
            </a:r>
            <a:r>
              <a:rPr lang="zh-CN" altLang="en-US" sz="2400" baseline="-25000" dirty="0"/>
              <a:t> </a:t>
            </a:r>
            <a:r>
              <a:rPr lang="en" altLang="zh-CN" sz="2400" dirty="0"/>
              <a:t>=</a:t>
            </a:r>
            <a:r>
              <a:rPr lang="zh-CN" altLang="en-US" sz="2400" dirty="0"/>
              <a:t> </a:t>
            </a:r>
            <a:r>
              <a:rPr lang="en" altLang="zh-CN" sz="2400" dirty="0"/>
              <a:t>R</a:t>
            </a:r>
            <a:r>
              <a:rPr lang="en-US" altLang="zh-CN" sz="2400" baseline="-25000" dirty="0"/>
              <a:t>1</a:t>
            </a:r>
            <a:r>
              <a:rPr lang="zh-CN" altLang="en-US" sz="2400" dirty="0"/>
              <a:t> ⋈ </a:t>
            </a:r>
            <a:r>
              <a:rPr lang="en-US" altLang="zh-CN" sz="2400" dirty="0"/>
              <a:t>(</a:t>
            </a:r>
            <a:r>
              <a:rPr lang="en" altLang="zh-CN" sz="2400" dirty="0"/>
              <a:t>R</a:t>
            </a:r>
            <a:r>
              <a:rPr lang="en" altLang="zh-CN" sz="2400" baseline="-25000" dirty="0"/>
              <a:t>2</a:t>
            </a:r>
            <a:r>
              <a:rPr lang="zh-CN" altLang="en-US" sz="2400" dirty="0"/>
              <a:t> ⋈ </a:t>
            </a:r>
            <a:r>
              <a:rPr lang="en" altLang="zh-CN" sz="2400" dirty="0"/>
              <a:t>R</a:t>
            </a:r>
            <a:r>
              <a:rPr lang="en-US" altLang="zh-CN" sz="2400" baseline="-25000" dirty="0"/>
              <a:t>3</a:t>
            </a:r>
            <a:r>
              <a:rPr lang="en-US" altLang="zh-CN" sz="2400" dirty="0"/>
              <a:t>) </a:t>
            </a:r>
          </a:p>
          <a:p>
            <a:pPr eaLnBrk="1" hangingPunct="1">
              <a:lnSpc>
                <a:spcPct val="140000"/>
              </a:lnSpc>
            </a:pPr>
            <a:r>
              <a:rPr lang="zh-CN" altLang="en-US" sz="2400" dirty="0"/>
              <a:t>证</a:t>
            </a:r>
          </a:p>
          <a:p>
            <a:pPr marL="0" indent="0" eaLnBrk="1" hangingPunct="1">
              <a:lnSpc>
                <a:spcPct val="140000"/>
              </a:lnSpc>
              <a:buNone/>
            </a:pPr>
            <a:r>
              <a:rPr lang="zh-CN" altLang="en-US" sz="2400" dirty="0"/>
              <a:t>设</a:t>
            </a:r>
            <a:r>
              <a:rPr lang="en" altLang="zh-CN" sz="2400" dirty="0" err="1"/>
              <a:t>r</a:t>
            </a:r>
            <a:r>
              <a:rPr lang="en" altLang="zh-CN" sz="2400" baseline="-25000" dirty="0" err="1"/>
              <a:t>i</a:t>
            </a:r>
            <a:r>
              <a:rPr lang="zh-CN" altLang="en-US" sz="2400" dirty="0"/>
              <a:t>是</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,F</a:t>
            </a:r>
            <a:r>
              <a:rPr lang="en-US" altLang="zh-CN" sz="2400" kern="0" baseline="-25000" dirty="0" err="1"/>
              <a:t>i</a:t>
            </a:r>
            <a:r>
              <a:rPr lang="en-US" altLang="zh-CN" sz="2400" kern="0" dirty="0"/>
              <a:t>)</a:t>
            </a:r>
            <a:r>
              <a:rPr lang="zh-CN" altLang="en-US" sz="2400" dirty="0"/>
              <a:t>的关系</a:t>
            </a:r>
            <a:r>
              <a:rPr lang="en-US" altLang="zh-CN" sz="2400" dirty="0"/>
              <a:t>, </a:t>
            </a:r>
            <a:r>
              <a:rPr lang="en" altLang="zh-CN" sz="2400" dirty="0" err="1"/>
              <a:t>i</a:t>
            </a:r>
            <a:r>
              <a:rPr lang="en" altLang="zh-CN" sz="2400" dirty="0"/>
              <a:t> = 1,2,3</a:t>
            </a:r>
            <a:r>
              <a:rPr lang="zh-CN" altLang="en" sz="2400" dirty="0"/>
              <a:t>。</a:t>
            </a:r>
            <a:endParaRPr lang="en-US" altLang="zh-CN" sz="2400" dirty="0"/>
          </a:p>
          <a:p>
            <a:pPr marL="0" indent="0" eaLnBrk="1" hangingPunct="1">
              <a:lnSpc>
                <a:spcPct val="140000"/>
              </a:lnSpc>
              <a:buNone/>
            </a:pPr>
            <a:r>
              <a:rPr lang="zh-CN" altLang="en-US" sz="2400" dirty="0"/>
              <a:t>设</a:t>
            </a:r>
            <a:r>
              <a:rPr lang="en" altLang="zh-CN" sz="2400" dirty="0"/>
              <a:t>U</a:t>
            </a:r>
            <a:r>
              <a:rPr lang="en-US" altLang="zh-CN" sz="2400" baseline="-25000" dirty="0"/>
              <a:t>1</a:t>
            </a:r>
            <a:r>
              <a:rPr lang="en" altLang="zh-CN" sz="2400" dirty="0"/>
              <a:t> ∩ U₂</a:t>
            </a:r>
            <a:r>
              <a:rPr lang="zh-CN" altLang="en-US" sz="2400" dirty="0"/>
              <a:t> </a:t>
            </a:r>
            <a:r>
              <a:rPr lang="en" altLang="zh-CN" sz="2400" dirty="0"/>
              <a:t>∩</a:t>
            </a:r>
            <a:r>
              <a:rPr lang="zh-CN" altLang="en-US" sz="2400" dirty="0"/>
              <a:t> </a:t>
            </a:r>
            <a:r>
              <a:rPr lang="en" altLang="zh-CN" sz="2400" dirty="0"/>
              <a:t>U</a:t>
            </a:r>
            <a:r>
              <a:rPr lang="en-US" altLang="zh-CN" sz="2400" baseline="-25000" dirty="0"/>
              <a:t>3</a:t>
            </a:r>
            <a:r>
              <a:rPr lang="zh-CN" altLang="en-US" sz="2400" baseline="-25000" dirty="0"/>
              <a:t> </a:t>
            </a:r>
            <a:r>
              <a:rPr lang="en" altLang="zh-CN" sz="2400" dirty="0"/>
              <a:t>=</a:t>
            </a:r>
            <a:r>
              <a:rPr lang="zh-CN" altLang="en-US" sz="2400" dirty="0"/>
              <a:t> </a:t>
            </a:r>
            <a:r>
              <a:rPr lang="en" altLang="zh-CN" sz="2400" dirty="0"/>
              <a:t>V;</a:t>
            </a:r>
            <a:r>
              <a:rPr lang="zh-CN" altLang="en-US" sz="2400" dirty="0"/>
              <a:t> </a:t>
            </a:r>
            <a:endParaRPr lang="en-US" altLang="zh-CN" sz="2400" dirty="0"/>
          </a:p>
          <a:p>
            <a:pPr marL="0" indent="0" eaLnBrk="1" hangingPunct="1">
              <a:lnSpc>
                <a:spcPct val="140000"/>
              </a:lnSpc>
              <a:buNone/>
            </a:pPr>
            <a:r>
              <a:rPr lang="en" altLang="zh-CN" sz="2400" dirty="0"/>
              <a:t>U</a:t>
            </a:r>
            <a:r>
              <a:rPr lang="en-US" altLang="zh-CN" sz="2400" baseline="-25000" dirty="0"/>
              <a:t>1</a:t>
            </a:r>
            <a:r>
              <a:rPr lang="en" altLang="zh-CN" sz="2400" dirty="0"/>
              <a:t> ∩ U₂</a:t>
            </a:r>
            <a:r>
              <a:rPr lang="zh-CN" altLang="en-US" sz="24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X</a:t>
            </a:r>
            <a:r>
              <a:rPr lang="zh-CN" altLang="en-US" sz="2400" dirty="0"/>
              <a:t>；</a:t>
            </a:r>
            <a:endParaRPr lang="en-US" altLang="zh-CN" sz="2400" dirty="0"/>
          </a:p>
          <a:p>
            <a:pPr marL="0" indent="0" eaLnBrk="1" hangingPunct="1">
              <a:lnSpc>
                <a:spcPct val="140000"/>
              </a:lnSpc>
              <a:buNone/>
            </a:pPr>
            <a:r>
              <a:rPr lang="en" altLang="zh-CN" sz="2400" dirty="0"/>
              <a:t>U₂</a:t>
            </a:r>
            <a:r>
              <a:rPr lang="zh-CN" altLang="en-US" sz="2400" dirty="0"/>
              <a:t> </a:t>
            </a:r>
            <a:r>
              <a:rPr lang="en" altLang="zh-CN" sz="2400" dirty="0"/>
              <a:t>∩</a:t>
            </a:r>
            <a:r>
              <a:rPr lang="zh-CN" altLang="en-US" sz="2400" dirty="0"/>
              <a:t> </a:t>
            </a:r>
            <a:r>
              <a:rPr lang="en" altLang="zh-CN" sz="2400" dirty="0"/>
              <a:t>U</a:t>
            </a:r>
            <a:r>
              <a:rPr lang="en-US" altLang="zh-CN" sz="2400" baseline="-25000" dirty="0"/>
              <a:t>3</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Y</a:t>
            </a:r>
            <a:r>
              <a:rPr lang="zh-CN" altLang="en-US" sz="2400" dirty="0"/>
              <a:t>；</a:t>
            </a:r>
            <a:endParaRPr lang="en-US" altLang="zh-CN" sz="2400" dirty="0"/>
          </a:p>
          <a:p>
            <a:pPr marL="0" indent="0" eaLnBrk="1" hangingPunct="1">
              <a:lnSpc>
                <a:spcPct val="140000"/>
              </a:lnSpc>
              <a:buNone/>
            </a:pPr>
            <a:r>
              <a:rPr lang="en" altLang="zh-CN" sz="2400" dirty="0"/>
              <a:t>U</a:t>
            </a:r>
            <a:r>
              <a:rPr lang="en-US" altLang="zh-CN" sz="2400" baseline="-25000" dirty="0"/>
              <a:t>1</a:t>
            </a:r>
            <a:r>
              <a:rPr lang="zh-CN" altLang="en-US" sz="2400" dirty="0"/>
              <a:t> </a:t>
            </a:r>
            <a:r>
              <a:rPr lang="en" altLang="zh-CN" sz="2400" dirty="0"/>
              <a:t>∩</a:t>
            </a:r>
            <a:r>
              <a:rPr lang="zh-CN" altLang="en-US" sz="2400" dirty="0"/>
              <a:t> </a:t>
            </a:r>
            <a:r>
              <a:rPr lang="en" altLang="zh-CN" sz="2400" dirty="0"/>
              <a:t>U</a:t>
            </a:r>
            <a:r>
              <a:rPr lang="en-US" altLang="zh-CN" sz="2400" baseline="-25000" dirty="0"/>
              <a:t>3</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Z</a:t>
            </a:r>
            <a:r>
              <a:rPr lang="zh-CN" altLang="en-US" sz="2400" dirty="0"/>
              <a:t>；（如图</a:t>
            </a:r>
            <a:r>
              <a:rPr lang="en-US" altLang="zh-CN" sz="2400" dirty="0"/>
              <a:t>6.10</a:t>
            </a:r>
            <a:r>
              <a:rPr lang="zh-CN" altLang="en-US" sz="2400" dirty="0"/>
              <a:t>）</a:t>
            </a:r>
            <a:endParaRPr lang="en-US" altLang="zh-CN" sz="2400" dirty="0"/>
          </a:p>
          <a:p>
            <a:pPr marL="0" indent="0" eaLnBrk="1" hangingPunct="1">
              <a:lnSpc>
                <a:spcPct val="140000"/>
              </a:lnSpc>
              <a:buNone/>
            </a:pPr>
            <a:endParaRPr lang="en-US" altLang="zh-CN" sz="2400" dirty="0"/>
          </a:p>
        </p:txBody>
      </p:sp>
      <p:pic>
        <p:nvPicPr>
          <p:cNvPr id="2" name="图片 1">
            <a:extLst>
              <a:ext uri="{FF2B5EF4-FFF2-40B4-BE49-F238E27FC236}">
                <a16:creationId xmlns:a16="http://schemas.microsoft.com/office/drawing/2014/main" xmlns="" id="{05212EFD-F796-65F9-9BD8-CC8FF0950646}"/>
              </a:ext>
            </a:extLst>
          </p:cNvPr>
          <p:cNvPicPr>
            <a:picLocks noChangeAspect="1"/>
          </p:cNvPicPr>
          <p:nvPr/>
        </p:nvPicPr>
        <p:blipFill rotWithShape="1">
          <a:blip r:embed="rId2"/>
          <a:srcRect b="28911"/>
          <a:stretch/>
        </p:blipFill>
        <p:spPr>
          <a:xfrm>
            <a:off x="5796136" y="1851670"/>
            <a:ext cx="2431008" cy="1728192"/>
          </a:xfrm>
          <a:prstGeom prst="rect">
            <a:avLst/>
          </a:prstGeom>
        </p:spPr>
      </p:pic>
      <p:sp>
        <p:nvSpPr>
          <p:cNvPr id="3" name="Text Box 143">
            <a:extLst>
              <a:ext uri="{FF2B5EF4-FFF2-40B4-BE49-F238E27FC236}">
                <a16:creationId xmlns:a16="http://schemas.microsoft.com/office/drawing/2014/main" xmlns="" id="{07C5E8FE-D3E2-F6A3-B70D-E90C2510D6B2}"/>
              </a:ext>
            </a:extLst>
          </p:cNvPr>
          <p:cNvSpPr txBox="1">
            <a:spLocks noChangeArrowheads="1"/>
          </p:cNvSpPr>
          <p:nvPr/>
        </p:nvSpPr>
        <p:spPr bwMode="auto">
          <a:xfrm>
            <a:off x="4211960" y="3788543"/>
            <a:ext cx="5476875" cy="369332"/>
          </a:xfrm>
          <a:prstGeom prst="rect">
            <a:avLst/>
          </a:prstGeom>
          <a:noFill/>
          <a:ln w="9525">
            <a:noFill/>
            <a:miter lim="800000"/>
            <a:headEnd/>
            <a:tailEnd/>
          </a:ln>
        </p:spPr>
        <p:txBody>
          <a:bodyPr>
            <a:spAutoFit/>
          </a:bodyPr>
          <a:lstStyle/>
          <a:p>
            <a:pPr algn="ctr"/>
            <a:r>
              <a:rPr lang="zh-CN" altLang="en-US" b="1" dirty="0"/>
              <a:t>图6.</a:t>
            </a:r>
            <a:r>
              <a:rPr lang="en-US" altLang="zh-CN" b="1" dirty="0"/>
              <a:t>10</a:t>
            </a:r>
            <a:r>
              <a:rPr lang="zh-CN" altLang="en-US" b="1" dirty="0"/>
              <a:t> 引理</a:t>
            </a:r>
            <a:r>
              <a:rPr lang="en-US" altLang="zh-CN" b="1" dirty="0"/>
              <a:t>6.6</a:t>
            </a:r>
            <a:r>
              <a:rPr lang="zh-CN" altLang="en-US" b="1" dirty="0"/>
              <a:t>三个关系属性的示意图</a:t>
            </a:r>
          </a:p>
        </p:txBody>
      </p:sp>
    </p:spTree>
    <p:extLst>
      <p:ext uri="{BB962C8B-B14F-4D97-AF65-F5344CB8AC3E}">
        <p14:creationId xmlns:p14="http://schemas.microsoft.com/office/powerpoint/2010/main" val="2719476588"/>
      </p:ext>
    </p:extLst>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915566"/>
            <a:ext cx="8856984" cy="3586237"/>
          </a:xfrm>
        </p:spPr>
        <p:txBody>
          <a:bodyPr/>
          <a:lstStyle/>
          <a:p>
            <a:pPr eaLnBrk="1" hangingPunct="1">
              <a:lnSpc>
                <a:spcPct val="140000"/>
              </a:lnSpc>
            </a:pPr>
            <a:r>
              <a:rPr lang="zh-CN" altLang="en-US" sz="2400" dirty="0"/>
              <a:t>引理</a:t>
            </a:r>
            <a:r>
              <a:rPr lang="en-US" altLang="zh-CN" sz="2400" dirty="0"/>
              <a:t>6.6</a:t>
            </a:r>
            <a:r>
              <a:rPr lang="zh-CN" altLang="en-US" sz="2400" dirty="0"/>
              <a:t>（续）</a:t>
            </a:r>
            <a:endParaRPr lang="en-US" altLang="zh-CN" sz="2400" dirty="0"/>
          </a:p>
          <a:p>
            <a:pPr eaLnBrk="1" hangingPunct="1">
              <a:lnSpc>
                <a:spcPct val="140000"/>
              </a:lnSpc>
            </a:pPr>
            <a:r>
              <a:rPr lang="zh-CN" altLang="en-US" sz="2400" dirty="0"/>
              <a:t>容易证明</a:t>
            </a:r>
            <a:r>
              <a:rPr lang="en-US" altLang="zh-CN" sz="2400" dirty="0"/>
              <a:t>t</a:t>
            </a:r>
            <a:r>
              <a:rPr lang="zh-CN" altLang="en-US" sz="2400" dirty="0"/>
              <a:t>是</a:t>
            </a:r>
            <a:r>
              <a:rPr lang="en-US" altLang="zh-CN" sz="2400" dirty="0"/>
              <a:t>(</a:t>
            </a:r>
            <a:r>
              <a:rPr lang="en" altLang="zh-CN" sz="2400" dirty="0"/>
              <a:t>R</a:t>
            </a:r>
            <a:r>
              <a:rPr lang="en-US" altLang="zh-CN" sz="2400" baseline="-25000" dirty="0"/>
              <a:t>1</a:t>
            </a:r>
            <a:r>
              <a:rPr lang="zh-CN" altLang="en-US" sz="2400" dirty="0"/>
              <a:t> ⋈ </a:t>
            </a:r>
            <a:r>
              <a:rPr lang="en" altLang="zh-CN" sz="2400" dirty="0"/>
              <a:t>R</a:t>
            </a:r>
            <a:r>
              <a:rPr lang="en" altLang="zh-CN" sz="2400" baseline="-25000" dirty="0"/>
              <a:t>2</a:t>
            </a:r>
            <a:r>
              <a:rPr lang="en" altLang="zh-CN" sz="2400" dirty="0"/>
              <a:t>)</a:t>
            </a:r>
            <a:r>
              <a:rPr lang="zh-CN" altLang="en-US" sz="2400" dirty="0"/>
              <a:t> ⋈ </a:t>
            </a:r>
            <a:r>
              <a:rPr lang="en" altLang="zh-CN" sz="2400" dirty="0"/>
              <a:t>R</a:t>
            </a:r>
            <a:r>
              <a:rPr lang="en-US" altLang="zh-CN" sz="2400" baseline="-25000" dirty="0"/>
              <a:t>3</a:t>
            </a:r>
            <a:r>
              <a:rPr lang="zh-CN" altLang="en-US" sz="2400" baseline="-25000" dirty="0"/>
              <a:t> </a:t>
            </a:r>
            <a:r>
              <a:rPr lang="zh-CN" altLang="en" sz="2400" dirty="0"/>
              <a:t>中</a:t>
            </a:r>
            <a:r>
              <a:rPr lang="zh-CN" altLang="en-US" sz="2400" dirty="0"/>
              <a:t>的一个元组的充要条件是：</a:t>
            </a:r>
            <a:endParaRPr lang="en-US" altLang="zh-CN" sz="2400" dirty="0"/>
          </a:p>
          <a:p>
            <a:pPr marL="0" indent="0" eaLnBrk="1" hangingPunct="1">
              <a:lnSpc>
                <a:spcPct val="140000"/>
              </a:lnSpc>
              <a:buNone/>
            </a:pPr>
            <a:r>
              <a:rPr lang="en" altLang="zh-CN" sz="2400" dirty="0"/>
              <a:t>T</a:t>
            </a:r>
            <a:r>
              <a:rPr lang="en" altLang="zh-CN" sz="2400" baseline="-25000" dirty="0"/>
              <a:t>R</a:t>
            </a:r>
            <a:r>
              <a:rPr lang="en-US" altLang="zh-CN" sz="2400" baseline="-25000" dirty="0"/>
              <a:t>1</a:t>
            </a:r>
            <a:r>
              <a:rPr lang="zh-CN" altLang="en" sz="2400" dirty="0"/>
              <a:t>、</a:t>
            </a:r>
            <a:r>
              <a:rPr lang="en" altLang="zh-CN" sz="2400" dirty="0"/>
              <a:t>T</a:t>
            </a:r>
            <a:r>
              <a:rPr lang="en" altLang="zh-CN" sz="2400" baseline="-25000" dirty="0"/>
              <a:t>R</a:t>
            </a:r>
            <a:r>
              <a:rPr lang="en-US" altLang="zh-CN" sz="2400" baseline="-25000" dirty="0"/>
              <a:t>2</a:t>
            </a:r>
            <a:r>
              <a:rPr lang="zh-CN" altLang="en" sz="2400" dirty="0"/>
              <a:t>、</a:t>
            </a:r>
            <a:r>
              <a:rPr lang="en" altLang="zh-CN" sz="2400" dirty="0"/>
              <a:t>T</a:t>
            </a:r>
            <a:r>
              <a:rPr lang="en" altLang="zh-CN" sz="2400" baseline="-25000" dirty="0"/>
              <a:t>R</a:t>
            </a:r>
            <a:r>
              <a:rPr lang="en-US" altLang="zh-CN" sz="2400" baseline="-25000" dirty="0"/>
              <a:t>3</a:t>
            </a:r>
            <a:r>
              <a:rPr lang="zh-CN" altLang="en-US" sz="2400" dirty="0"/>
              <a:t>是</a:t>
            </a:r>
            <a:r>
              <a:rPr lang="en" altLang="zh-CN" sz="2400" dirty="0"/>
              <a:t>t</a:t>
            </a:r>
            <a:r>
              <a:rPr lang="zh-CN" altLang="en-US" sz="2400" dirty="0"/>
              <a:t>的连串，这里</a:t>
            </a:r>
            <a:r>
              <a:rPr lang="en" altLang="zh-CN" sz="2400" dirty="0" err="1"/>
              <a:t>T</a:t>
            </a:r>
            <a:r>
              <a:rPr lang="en" altLang="zh-CN" sz="2400" baseline="-25000" dirty="0" err="1"/>
              <a:t>Ri</a:t>
            </a:r>
            <a:r>
              <a:rPr lang="en-US" altLang="zh-CN" sz="2400" dirty="0"/>
              <a:t>∈</a:t>
            </a:r>
            <a:r>
              <a:rPr lang="en-US" altLang="zh-CN" sz="2400" dirty="0" err="1"/>
              <a:t>r</a:t>
            </a:r>
            <a:r>
              <a:rPr lang="en-US" altLang="zh-CN" sz="2400" baseline="-25000" dirty="0" err="1"/>
              <a:t>i</a:t>
            </a:r>
            <a:r>
              <a:rPr lang="en-US" altLang="zh-CN" sz="2400" dirty="0"/>
              <a:t> (</a:t>
            </a:r>
            <a:r>
              <a:rPr lang="en" altLang="zh-CN" sz="2400" dirty="0" err="1"/>
              <a:t>i</a:t>
            </a:r>
            <a:r>
              <a:rPr lang="en" altLang="zh-CN" sz="2400" dirty="0"/>
              <a:t>=1,2,3),T</a:t>
            </a:r>
            <a:r>
              <a:rPr lang="en" altLang="zh-CN" sz="2400" baseline="-25000" dirty="0"/>
              <a:t>R1</a:t>
            </a:r>
            <a:r>
              <a:rPr lang="en" altLang="zh-CN" sz="2400" dirty="0"/>
              <a:t>[V]= T</a:t>
            </a:r>
            <a:r>
              <a:rPr lang="en" altLang="zh-CN" sz="2400" baseline="-25000" dirty="0"/>
              <a:t>R2</a:t>
            </a:r>
            <a:r>
              <a:rPr lang="en" altLang="zh-CN" sz="2400" dirty="0"/>
              <a:t>[V] </a:t>
            </a:r>
          </a:p>
          <a:p>
            <a:pPr marL="0" indent="0" eaLnBrk="1" hangingPunct="1">
              <a:lnSpc>
                <a:spcPct val="140000"/>
              </a:lnSpc>
              <a:buNone/>
            </a:pPr>
            <a:r>
              <a:rPr lang="en" altLang="zh-CN" sz="2400" dirty="0"/>
              <a:t>=T</a:t>
            </a:r>
            <a:r>
              <a:rPr lang="en" altLang="zh-CN" sz="2400" baseline="-25000" dirty="0"/>
              <a:t>R3</a:t>
            </a:r>
            <a:r>
              <a:rPr lang="en" altLang="zh-CN" sz="2400" dirty="0"/>
              <a:t>[V]</a:t>
            </a:r>
            <a:r>
              <a:rPr lang="zh-CN" altLang="en" sz="2400" dirty="0"/>
              <a:t>，</a:t>
            </a:r>
            <a:r>
              <a:rPr lang="en" altLang="zh-CN" sz="2400" dirty="0"/>
              <a:t> T</a:t>
            </a:r>
            <a:r>
              <a:rPr lang="en" altLang="zh-CN" sz="2400" baseline="-25000" dirty="0"/>
              <a:t>R1</a:t>
            </a:r>
            <a:r>
              <a:rPr lang="en" altLang="zh-CN" sz="2400" dirty="0"/>
              <a:t>[X]= T</a:t>
            </a:r>
            <a:r>
              <a:rPr lang="en" altLang="zh-CN" sz="2400" baseline="-25000" dirty="0"/>
              <a:t>R2</a:t>
            </a:r>
            <a:r>
              <a:rPr lang="en" altLang="zh-CN" sz="2400" dirty="0"/>
              <a:t>[X] </a:t>
            </a:r>
            <a:r>
              <a:rPr lang="zh-CN" altLang="en" sz="2400" dirty="0"/>
              <a:t>，</a:t>
            </a:r>
            <a:r>
              <a:rPr lang="en" altLang="zh-CN" sz="2400" dirty="0"/>
              <a:t> T</a:t>
            </a:r>
            <a:r>
              <a:rPr lang="en" altLang="zh-CN" sz="2400" baseline="-25000" dirty="0"/>
              <a:t>R1</a:t>
            </a:r>
            <a:r>
              <a:rPr lang="en" altLang="zh-CN" sz="2400" dirty="0"/>
              <a:t>[Z]= T</a:t>
            </a:r>
            <a:r>
              <a:rPr lang="en" altLang="zh-CN" sz="2400" baseline="-25000" dirty="0"/>
              <a:t>R3</a:t>
            </a:r>
            <a:r>
              <a:rPr lang="en" altLang="zh-CN" sz="2400" dirty="0"/>
              <a:t>[Z] </a:t>
            </a:r>
            <a:r>
              <a:rPr lang="zh-CN" altLang="en" sz="2400" dirty="0"/>
              <a:t>，</a:t>
            </a:r>
            <a:r>
              <a:rPr lang="en" altLang="zh-CN" sz="2400" dirty="0"/>
              <a:t> T</a:t>
            </a:r>
            <a:r>
              <a:rPr lang="en" altLang="zh-CN" sz="2400" baseline="-25000" dirty="0"/>
              <a:t>R2</a:t>
            </a:r>
            <a:r>
              <a:rPr lang="en" altLang="zh-CN" sz="2400" dirty="0"/>
              <a:t>[Y]= T</a:t>
            </a:r>
            <a:r>
              <a:rPr lang="en" altLang="zh-CN" sz="2400" baseline="-25000" dirty="0"/>
              <a:t>R3</a:t>
            </a:r>
            <a:r>
              <a:rPr lang="en" altLang="zh-CN" sz="2400" dirty="0"/>
              <a:t>[Y] </a:t>
            </a:r>
            <a:r>
              <a:rPr lang="zh-CN" altLang="en" sz="2400" dirty="0"/>
              <a:t>。</a:t>
            </a:r>
            <a:r>
              <a:rPr lang="zh-CN" altLang="en-US" sz="2400" dirty="0"/>
              <a:t>而这也是</a:t>
            </a:r>
            <a:r>
              <a:rPr lang="en" altLang="zh-CN" sz="2400" dirty="0"/>
              <a:t>t</a:t>
            </a:r>
            <a:r>
              <a:rPr lang="zh-CN" altLang="en-US" sz="2400" dirty="0"/>
              <a:t>为</a:t>
            </a:r>
            <a:r>
              <a:rPr lang="en" altLang="zh-CN" sz="2400" dirty="0"/>
              <a:t>R</a:t>
            </a:r>
            <a:r>
              <a:rPr lang="en-US" altLang="zh-CN" sz="2400" baseline="-25000" dirty="0"/>
              <a:t>1</a:t>
            </a:r>
            <a:r>
              <a:rPr lang="zh-CN" altLang="en-US" sz="2400" dirty="0"/>
              <a:t> ⋈ </a:t>
            </a:r>
            <a:r>
              <a:rPr lang="en-US" altLang="zh-CN" sz="2400" dirty="0"/>
              <a:t>(</a:t>
            </a:r>
            <a:r>
              <a:rPr lang="en" altLang="zh-CN" sz="2400" dirty="0"/>
              <a:t>R</a:t>
            </a:r>
            <a:r>
              <a:rPr lang="en" altLang="zh-CN" sz="2400" baseline="-25000" dirty="0"/>
              <a:t>2</a:t>
            </a:r>
            <a:r>
              <a:rPr lang="zh-CN" altLang="en-US" sz="2400" dirty="0"/>
              <a:t> ⋈ </a:t>
            </a:r>
            <a:r>
              <a:rPr lang="en" altLang="zh-CN" sz="2400" dirty="0"/>
              <a:t>R</a:t>
            </a:r>
            <a:r>
              <a:rPr lang="en-US" altLang="zh-CN" sz="2400" baseline="-25000" dirty="0"/>
              <a:t>3</a:t>
            </a:r>
            <a:r>
              <a:rPr lang="en-US" altLang="zh-CN" sz="2400" dirty="0"/>
              <a:t>)</a:t>
            </a:r>
            <a:r>
              <a:rPr lang="zh-CN" altLang="en-US" sz="2400" dirty="0"/>
              <a:t>中的元组的充要条件。于是有：</a:t>
            </a:r>
            <a:endParaRPr lang="en-US" altLang="zh-CN" sz="2400" dirty="0"/>
          </a:p>
          <a:p>
            <a:pPr marL="0" indent="0" algn="ctr" eaLnBrk="1" hangingPunct="1">
              <a:lnSpc>
                <a:spcPct val="140000"/>
              </a:lnSpc>
              <a:buNone/>
            </a:pPr>
            <a:r>
              <a:rPr lang="en-US" altLang="zh-CN" sz="2400" dirty="0"/>
              <a:t>(</a:t>
            </a:r>
            <a:r>
              <a:rPr lang="en" altLang="zh-CN" sz="2400" dirty="0"/>
              <a:t>R</a:t>
            </a:r>
            <a:r>
              <a:rPr lang="en-US" altLang="zh-CN" sz="2400" baseline="-25000" dirty="0"/>
              <a:t>1</a:t>
            </a:r>
            <a:r>
              <a:rPr lang="zh-CN" altLang="en-US" sz="2400" dirty="0"/>
              <a:t> ⋈ </a:t>
            </a:r>
            <a:r>
              <a:rPr lang="en" altLang="zh-CN" sz="2400" dirty="0"/>
              <a:t>R</a:t>
            </a:r>
            <a:r>
              <a:rPr lang="en" altLang="zh-CN" sz="2400" baseline="-25000" dirty="0"/>
              <a:t>2</a:t>
            </a:r>
            <a:r>
              <a:rPr lang="en" altLang="zh-CN" sz="2400" dirty="0"/>
              <a:t>)</a:t>
            </a:r>
            <a:r>
              <a:rPr lang="zh-CN" altLang="en-US" sz="2400" dirty="0"/>
              <a:t> ⋈ </a:t>
            </a:r>
            <a:r>
              <a:rPr lang="en" altLang="zh-CN" sz="2400" dirty="0"/>
              <a:t>R</a:t>
            </a:r>
            <a:r>
              <a:rPr lang="en-US" altLang="zh-CN" sz="2400" baseline="-25000" dirty="0"/>
              <a:t>3</a:t>
            </a:r>
            <a:r>
              <a:rPr lang="zh-CN" altLang="en-US" sz="2400" baseline="-25000" dirty="0"/>
              <a:t> </a:t>
            </a:r>
            <a:r>
              <a:rPr lang="en" altLang="zh-CN" sz="2400" dirty="0"/>
              <a:t>=</a:t>
            </a:r>
            <a:r>
              <a:rPr lang="zh-CN" altLang="en-US" sz="2400" dirty="0"/>
              <a:t> </a:t>
            </a:r>
            <a:r>
              <a:rPr lang="en" altLang="zh-CN" sz="2400" dirty="0"/>
              <a:t>R</a:t>
            </a:r>
            <a:r>
              <a:rPr lang="en-US" altLang="zh-CN" sz="2400" baseline="-25000" dirty="0"/>
              <a:t>1</a:t>
            </a:r>
            <a:r>
              <a:rPr lang="zh-CN" altLang="en-US" sz="2400" dirty="0"/>
              <a:t> ⋈ </a:t>
            </a:r>
            <a:r>
              <a:rPr lang="en-US" altLang="zh-CN" sz="2400" dirty="0"/>
              <a:t>(</a:t>
            </a:r>
            <a:r>
              <a:rPr lang="en" altLang="zh-CN" sz="2400" dirty="0"/>
              <a:t>R</a:t>
            </a:r>
            <a:r>
              <a:rPr lang="en" altLang="zh-CN" sz="2400" baseline="-25000" dirty="0"/>
              <a:t>2</a:t>
            </a:r>
            <a:r>
              <a:rPr lang="zh-CN" altLang="en-US" sz="2400" dirty="0"/>
              <a:t> ⋈ </a:t>
            </a:r>
            <a:r>
              <a:rPr lang="en" altLang="zh-CN" sz="2400" dirty="0"/>
              <a:t>R</a:t>
            </a:r>
            <a:r>
              <a:rPr lang="en-US" altLang="zh-CN" sz="2400" baseline="-25000" dirty="0"/>
              <a:t>3</a:t>
            </a:r>
            <a:r>
              <a:rPr lang="en-US" altLang="zh-CN" sz="2400" dirty="0"/>
              <a:t>) </a:t>
            </a:r>
          </a:p>
          <a:p>
            <a:pPr marL="0" indent="0" eaLnBrk="1" hangingPunct="1">
              <a:lnSpc>
                <a:spcPct val="140000"/>
              </a:lnSpc>
              <a:buNone/>
            </a:pPr>
            <a:endParaRPr lang="en-US" altLang="zh-CN" sz="2400" dirty="0"/>
          </a:p>
          <a:p>
            <a:pPr marL="0" indent="0" eaLnBrk="1" hangingPunct="1">
              <a:lnSpc>
                <a:spcPct val="140000"/>
              </a:lnSpc>
              <a:buNone/>
            </a:pPr>
            <a:endParaRPr lang="zh-CN" altLang="en-US" sz="2400" dirty="0"/>
          </a:p>
          <a:p>
            <a:pPr eaLnBrk="1" hangingPunct="1">
              <a:lnSpc>
                <a:spcPct val="140000"/>
              </a:lnSpc>
            </a:pPr>
            <a:endParaRPr lang="en-US" altLang="zh-CN" sz="2400" dirty="0"/>
          </a:p>
        </p:txBody>
      </p:sp>
    </p:spTree>
    <p:extLst>
      <p:ext uri="{BB962C8B-B14F-4D97-AF65-F5344CB8AC3E}">
        <p14:creationId xmlns:p14="http://schemas.microsoft.com/office/powerpoint/2010/main" val="1428723650"/>
      </p:ext>
    </p:extLst>
  </p:cSld>
  <p:clrMapOvr>
    <a:masterClrMapping/>
  </p:clrMapOvr>
  <p:transition spd="slow">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1059582"/>
            <a:ext cx="8856984" cy="3586237"/>
          </a:xfrm>
        </p:spPr>
        <p:txBody>
          <a:bodyPr/>
          <a:lstStyle/>
          <a:p>
            <a:pPr eaLnBrk="1" hangingPunct="1">
              <a:lnSpc>
                <a:spcPct val="140000"/>
              </a:lnSpc>
            </a:pPr>
            <a:r>
              <a:rPr lang="zh-CN" altLang="en-US" sz="2400" dirty="0"/>
              <a:t>在</a:t>
            </a:r>
            <a:r>
              <a:rPr lang="en-US" altLang="zh-CN" sz="2400" dirty="0"/>
              <a:t>6.2.8</a:t>
            </a:r>
            <a:r>
              <a:rPr lang="zh-CN" altLang="en-US" sz="2400" dirty="0"/>
              <a:t>小节中已经指出，一个关系模式中若存在多值依赖</a:t>
            </a:r>
            <a:r>
              <a:rPr lang="en-US" altLang="zh-CN" sz="2400" dirty="0"/>
              <a:t>(</a:t>
            </a:r>
            <a:r>
              <a:rPr lang="zh-CN" altLang="en-US" sz="2400" dirty="0"/>
              <a:t>指非平凡的非函数依赖的多值依赖</a:t>
            </a:r>
            <a:r>
              <a:rPr lang="en-US" altLang="zh-CN" sz="2400" dirty="0"/>
              <a:t>)</a:t>
            </a:r>
            <a:r>
              <a:rPr lang="zh-CN" altLang="en-US" sz="2400" dirty="0"/>
              <a:t>，则数据的冗余度大且存在插入、修改、删除异常等问题。</a:t>
            </a:r>
            <a:endParaRPr lang="en-US" altLang="zh-CN" sz="2400" dirty="0"/>
          </a:p>
          <a:p>
            <a:pPr eaLnBrk="1" hangingPunct="1">
              <a:lnSpc>
                <a:spcPct val="140000"/>
              </a:lnSpc>
            </a:pPr>
            <a:r>
              <a:rPr lang="zh-CN" altLang="en-US" sz="2400" dirty="0"/>
              <a:t>为此要消除这种多值依赖。使模式分离达到一个新的高度</a:t>
            </a:r>
            <a:r>
              <a:rPr lang="en-US" altLang="zh-CN" sz="2400" dirty="0"/>
              <a:t>4</a:t>
            </a:r>
            <a:r>
              <a:rPr lang="en" altLang="zh-CN" sz="2400" dirty="0"/>
              <a:t>NF</a:t>
            </a:r>
            <a:r>
              <a:rPr lang="zh-CN" altLang="en" sz="2400" dirty="0"/>
              <a:t>。</a:t>
            </a:r>
            <a:r>
              <a:rPr lang="zh-CN" altLang="en-US" sz="2400" dirty="0"/>
              <a:t>下面讨论达到</a:t>
            </a:r>
            <a:r>
              <a:rPr lang="en-US" altLang="zh-CN" sz="2400" dirty="0"/>
              <a:t>4</a:t>
            </a:r>
            <a:r>
              <a:rPr lang="en" altLang="zh-CN" sz="2400" dirty="0"/>
              <a:t>NF</a:t>
            </a:r>
            <a:r>
              <a:rPr lang="zh-CN" altLang="en-US" sz="2400" dirty="0"/>
              <a:t>的具有无损连接性的分解。</a:t>
            </a:r>
          </a:p>
        </p:txBody>
      </p:sp>
    </p:spTree>
    <p:extLst>
      <p:ext uri="{BB962C8B-B14F-4D97-AF65-F5344CB8AC3E}">
        <p14:creationId xmlns:p14="http://schemas.microsoft.com/office/powerpoint/2010/main" val="1134595619"/>
      </p:ext>
    </p:extLst>
  </p:cSld>
  <p:clrMapOvr>
    <a:masterClrMapping/>
  </p:clrMapOvr>
  <p:transition spd="slow">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778631"/>
            <a:ext cx="8856984" cy="3586237"/>
          </a:xfrm>
        </p:spPr>
        <p:txBody>
          <a:bodyPr/>
          <a:lstStyle/>
          <a:p>
            <a:pPr eaLnBrk="1" hangingPunct="1">
              <a:lnSpc>
                <a:spcPct val="140000"/>
              </a:lnSpc>
            </a:pPr>
            <a:r>
              <a:rPr lang="zh-CN" altLang="en-US" sz="2400" dirty="0"/>
              <a:t>定理</a:t>
            </a:r>
            <a:r>
              <a:rPr lang="en-US" altLang="zh-CN" sz="2400" dirty="0"/>
              <a:t>6.6</a:t>
            </a:r>
            <a:r>
              <a:rPr lang="zh-CN" altLang="en-US" sz="2400" dirty="0"/>
              <a:t> 关系模式</a:t>
            </a:r>
            <a:r>
              <a:rPr lang="en-US" altLang="zh-CN" sz="2400" dirty="0"/>
              <a:t>R(U,D)</a:t>
            </a:r>
            <a:r>
              <a:rPr lang="zh-CN" altLang="en-US" sz="2400" dirty="0"/>
              <a:t>中，</a:t>
            </a:r>
            <a:r>
              <a:rPr lang="en-US" altLang="zh-CN" sz="2400" dirty="0"/>
              <a:t>D</a:t>
            </a:r>
            <a:r>
              <a:rPr lang="zh-CN" altLang="en-US" sz="2400" dirty="0"/>
              <a:t>为</a:t>
            </a:r>
            <a:r>
              <a:rPr lang="en-US" altLang="zh-CN" sz="2400" dirty="0"/>
              <a:t>R</a:t>
            </a:r>
            <a:r>
              <a:rPr lang="zh-CN" altLang="en-US" sz="2400" dirty="0"/>
              <a:t>中函数依赖和多值依赖的集合。则</a:t>
            </a:r>
            <a:r>
              <a:rPr lang="en-US" altLang="zh-CN" sz="2400" dirty="0"/>
              <a:t>X →→ Y</a:t>
            </a:r>
            <a:r>
              <a:rPr lang="zh-CN" altLang="en-US" sz="2400" dirty="0"/>
              <a:t>成立的充要条件是</a:t>
            </a:r>
            <a:r>
              <a:rPr lang="en-US" altLang="zh-CN" sz="2400" dirty="0"/>
              <a:t>R</a:t>
            </a:r>
            <a:r>
              <a:rPr lang="zh-CN" altLang="en-US" sz="2400" dirty="0"/>
              <a:t>的分解</a:t>
            </a:r>
            <a:r>
              <a:rPr lang="zh-CN" altLang="en-US" sz="2400" kern="0" dirty="0"/>
              <a:t>ρ</a:t>
            </a:r>
            <a:r>
              <a:rPr lang="en-US" altLang="zh-CN" sz="2400" dirty="0"/>
              <a:t>={ R</a:t>
            </a:r>
            <a:r>
              <a:rPr lang="en-US" altLang="zh-CN" sz="2400" baseline="-25000" dirty="0"/>
              <a:t>1</a:t>
            </a:r>
            <a:r>
              <a:rPr lang="en-US" altLang="zh-CN" sz="2400" dirty="0"/>
              <a:t>(X,Y)</a:t>
            </a:r>
            <a:r>
              <a:rPr lang="zh-CN" altLang="en-US" sz="2400" dirty="0"/>
              <a:t>，</a:t>
            </a:r>
            <a:r>
              <a:rPr lang="en-US" altLang="zh-CN" sz="2400" dirty="0"/>
              <a:t>R₂(X,Z)}</a:t>
            </a:r>
            <a:r>
              <a:rPr lang="zh-CN" altLang="en-US" sz="2400" dirty="0"/>
              <a:t>具有无损连接性，其中</a:t>
            </a:r>
            <a:r>
              <a:rPr lang="en-US" altLang="zh-CN" sz="2400" dirty="0"/>
              <a:t>Z=U-X-Y</a:t>
            </a:r>
            <a:r>
              <a:rPr lang="zh-CN" altLang="en-US" sz="2400" dirty="0"/>
              <a:t>。</a:t>
            </a:r>
          </a:p>
          <a:p>
            <a:pPr eaLnBrk="1" hangingPunct="1">
              <a:lnSpc>
                <a:spcPct val="140000"/>
              </a:lnSpc>
            </a:pPr>
            <a:r>
              <a:rPr lang="zh-CN" altLang="en-US" sz="2400" dirty="0"/>
              <a:t>先证充分性。</a:t>
            </a:r>
          </a:p>
          <a:p>
            <a:pPr eaLnBrk="1" hangingPunct="1">
              <a:lnSpc>
                <a:spcPct val="140000"/>
              </a:lnSpc>
            </a:pPr>
            <a:r>
              <a:rPr lang="zh-CN" altLang="en-US" sz="2400" dirty="0"/>
              <a:t>若</a:t>
            </a:r>
            <a:r>
              <a:rPr lang="zh-CN" altLang="en-US" sz="2400" kern="0" dirty="0"/>
              <a:t>ρ</a:t>
            </a:r>
            <a:r>
              <a:rPr lang="zh-CN" altLang="en-US" sz="2400" dirty="0"/>
              <a:t>是</a:t>
            </a:r>
            <a:r>
              <a:rPr lang="en-US" altLang="zh-CN" sz="2400" dirty="0"/>
              <a:t>R</a:t>
            </a:r>
            <a:r>
              <a:rPr lang="zh-CN" altLang="en-US" sz="2400" dirty="0"/>
              <a:t>的一个无损连接分解，则对</a:t>
            </a:r>
            <a:r>
              <a:rPr lang="en-US" altLang="zh-CN" sz="2400" dirty="0"/>
              <a:t>R(U,F)</a:t>
            </a:r>
            <a:r>
              <a:rPr lang="zh-CN" altLang="en-US" sz="2400" dirty="0"/>
              <a:t>的任一关系</a:t>
            </a:r>
            <a:r>
              <a:rPr lang="en-US" altLang="zh-CN" sz="2400" dirty="0"/>
              <a:t>r</a:t>
            </a:r>
            <a:r>
              <a:rPr lang="zh-CN" altLang="en-US" sz="2400" dirty="0"/>
              <a:t>，有</a:t>
            </a:r>
          </a:p>
          <a:p>
            <a:pPr marL="0" indent="0" eaLnBrk="1" hangingPunct="1">
              <a:lnSpc>
                <a:spcPct val="140000"/>
              </a:lnSpc>
              <a:buNone/>
            </a:pPr>
            <a:r>
              <a:rPr lang="en-US" altLang="zh-CN" sz="2400" dirty="0"/>
              <a:t>			r</a:t>
            </a:r>
            <a:r>
              <a:rPr lang="zh-CN" altLang="en-US" sz="2400" dirty="0"/>
              <a:t> </a:t>
            </a:r>
            <a:r>
              <a:rPr lang="en-US" altLang="zh-CN" sz="2400" dirty="0"/>
              <a:t>=</a:t>
            </a:r>
            <a:r>
              <a:rPr lang="zh-CN" altLang="en-US" sz="2400" dirty="0"/>
              <a:t> </a:t>
            </a:r>
            <a:r>
              <a:rPr lang="el-GR" altLang="zh-CN" sz="2400" dirty="0"/>
              <a:t>π</a:t>
            </a:r>
            <a:r>
              <a:rPr lang="en-US" altLang="zh-CN" sz="2400" baseline="-25000" dirty="0"/>
              <a:t>R1</a:t>
            </a:r>
            <a:r>
              <a:rPr lang="en-US" altLang="zh-CN" sz="2400" dirty="0"/>
              <a:t>(r)</a:t>
            </a:r>
            <a:r>
              <a:rPr lang="zh-CN" altLang="en-US" sz="2400" dirty="0"/>
              <a:t> ⋈</a:t>
            </a:r>
            <a:r>
              <a:rPr lang="en-US" altLang="zh-CN" sz="2400" dirty="0"/>
              <a:t> </a:t>
            </a:r>
            <a:r>
              <a:rPr lang="el-GR" altLang="zh-CN" sz="2400" dirty="0"/>
              <a:t>π</a:t>
            </a:r>
            <a:r>
              <a:rPr lang="en-US" altLang="zh-CN" sz="2400" baseline="-25000" dirty="0"/>
              <a:t>R2</a:t>
            </a:r>
            <a:r>
              <a:rPr lang="en-US" altLang="zh-CN" sz="2400" dirty="0"/>
              <a:t>(r)</a:t>
            </a:r>
          </a:p>
          <a:p>
            <a:pPr eaLnBrk="1" hangingPunct="1">
              <a:lnSpc>
                <a:spcPct val="140000"/>
              </a:lnSpc>
            </a:pPr>
            <a:endParaRPr lang="zh-CN" altLang="en-US" sz="2400" dirty="0"/>
          </a:p>
          <a:p>
            <a:pPr eaLnBrk="1" hangingPunct="1">
              <a:lnSpc>
                <a:spcPct val="140000"/>
              </a:lnSpc>
            </a:pPr>
            <a:endParaRPr lang="en-US" altLang="zh-CN" sz="2400" dirty="0"/>
          </a:p>
        </p:txBody>
      </p:sp>
    </p:spTree>
    <p:extLst>
      <p:ext uri="{BB962C8B-B14F-4D97-AF65-F5344CB8AC3E}">
        <p14:creationId xmlns:p14="http://schemas.microsoft.com/office/powerpoint/2010/main" val="3650942701"/>
      </p:ext>
    </p:extLst>
  </p:cSld>
  <p:clrMapOvr>
    <a:masterClrMapping/>
  </p:clrMapOvr>
  <p:transition spd="slow">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987574"/>
            <a:ext cx="8856984" cy="3586237"/>
          </a:xfrm>
        </p:spPr>
        <p:txBody>
          <a:bodyPr/>
          <a:lstStyle/>
          <a:p>
            <a:pPr eaLnBrk="1" hangingPunct="1">
              <a:lnSpc>
                <a:spcPct val="140000"/>
              </a:lnSpc>
            </a:pPr>
            <a:r>
              <a:rPr lang="zh-CN" altLang="en-US" sz="2400" dirty="0"/>
              <a:t>定理</a:t>
            </a:r>
            <a:r>
              <a:rPr lang="en-US" altLang="zh-CN" sz="2400" dirty="0"/>
              <a:t>6.6</a:t>
            </a:r>
            <a:r>
              <a:rPr lang="zh-CN" altLang="en-US" sz="2400" dirty="0"/>
              <a:t>（续）</a:t>
            </a:r>
            <a:endParaRPr lang="en-US" altLang="zh-CN" sz="2400" dirty="0"/>
          </a:p>
          <a:p>
            <a:pPr eaLnBrk="1" hangingPunct="1">
              <a:lnSpc>
                <a:spcPct val="140000"/>
              </a:lnSpc>
            </a:pPr>
            <a:r>
              <a:rPr lang="zh-CN" altLang="en-US" sz="2400" dirty="0"/>
              <a:t>设</a:t>
            </a:r>
            <a:r>
              <a:rPr lang="en-US" altLang="zh-CN" sz="2400" dirty="0"/>
              <a:t>t</a:t>
            </a:r>
            <a:r>
              <a:rPr lang="zh-CN" altLang="en-US" sz="2400" dirty="0"/>
              <a:t>、</a:t>
            </a:r>
            <a:r>
              <a:rPr lang="en-US" altLang="zh-CN" sz="2400" dirty="0"/>
              <a:t>s ∈ r</a:t>
            </a:r>
            <a:r>
              <a:rPr lang="zh-CN" altLang="en-US" sz="2400" dirty="0"/>
              <a:t>，且</a:t>
            </a:r>
            <a:r>
              <a:rPr lang="en-US" altLang="zh-CN" sz="2400" dirty="0"/>
              <a:t>t[X]=s[X]</a:t>
            </a:r>
            <a:r>
              <a:rPr lang="zh-CN" altLang="en-US" sz="2400" dirty="0"/>
              <a:t>，于是</a:t>
            </a:r>
            <a:r>
              <a:rPr lang="en-US" altLang="zh-CN" sz="2400" dirty="0"/>
              <a:t>t[XY]</a:t>
            </a:r>
            <a:r>
              <a:rPr lang="zh-CN" altLang="en-US" sz="2400" dirty="0"/>
              <a:t>、</a:t>
            </a:r>
            <a:r>
              <a:rPr lang="en-US" altLang="zh-CN" sz="2400" dirty="0"/>
              <a:t>s[XY]∈</a:t>
            </a:r>
            <a:r>
              <a:rPr lang="el-GR" altLang="zh-CN" sz="2400" dirty="0"/>
              <a:t>π</a:t>
            </a:r>
            <a:r>
              <a:rPr lang="en-US" altLang="zh-CN" sz="2400" baseline="-25000" dirty="0"/>
              <a:t>R1</a:t>
            </a:r>
            <a:r>
              <a:rPr lang="el-GR" altLang="zh-CN" sz="2400" dirty="0"/>
              <a:t>(</a:t>
            </a:r>
            <a:r>
              <a:rPr lang="en-US" altLang="zh-CN" sz="2400" dirty="0"/>
              <a:t>r)</a:t>
            </a:r>
            <a:r>
              <a:rPr lang="zh-CN" altLang="en-US" sz="2400" dirty="0"/>
              <a:t>，</a:t>
            </a:r>
            <a:r>
              <a:rPr lang="en-US" altLang="zh-CN" sz="2400" dirty="0"/>
              <a:t>t[XZ]</a:t>
            </a:r>
            <a:r>
              <a:rPr lang="zh-CN" altLang="en-US" sz="2400" dirty="0"/>
              <a:t>、</a:t>
            </a:r>
            <a:r>
              <a:rPr lang="en-US" altLang="zh-CN" sz="2400" dirty="0"/>
              <a:t>s[XZ]∈</a:t>
            </a:r>
            <a:r>
              <a:rPr lang="el-GR" altLang="zh-CN" sz="2400" dirty="0"/>
              <a:t>π</a:t>
            </a:r>
            <a:r>
              <a:rPr lang="en-US" altLang="zh-CN" sz="2400" baseline="-25000" dirty="0"/>
              <a:t>R1</a:t>
            </a:r>
            <a:r>
              <a:rPr lang="en-US" altLang="zh-CN" sz="2400" dirty="0"/>
              <a:t>(r)</a:t>
            </a:r>
            <a:r>
              <a:rPr lang="zh-CN" altLang="en-US" sz="2400" dirty="0"/>
              <a:t>。由于</a:t>
            </a:r>
            <a:r>
              <a:rPr lang="en-US" altLang="zh-CN" sz="2400" dirty="0"/>
              <a:t>t[X]=s[X]</a:t>
            </a:r>
            <a:r>
              <a:rPr lang="zh-CN" altLang="en-US" sz="2400" dirty="0"/>
              <a:t>，所以</a:t>
            </a:r>
            <a:r>
              <a:rPr lang="en-US" altLang="zh-CN" sz="2400" dirty="0"/>
              <a:t>t[XY]·s[XZ]</a:t>
            </a:r>
            <a:r>
              <a:rPr lang="zh-CN" altLang="en-US" sz="2400" dirty="0"/>
              <a:t>与</a:t>
            </a:r>
            <a:r>
              <a:rPr lang="en-US" altLang="zh-CN" sz="2400" dirty="0"/>
              <a:t>t[XZ]·s[XY]</a:t>
            </a:r>
            <a:r>
              <a:rPr lang="zh-CN" altLang="en-US" sz="2400" dirty="0"/>
              <a:t>均属于</a:t>
            </a:r>
            <a:r>
              <a:rPr lang="el-GR" altLang="zh-CN" sz="2400" dirty="0"/>
              <a:t>π</a:t>
            </a:r>
            <a:r>
              <a:rPr lang="en-US" altLang="zh-CN" sz="2400" baseline="-25000" dirty="0"/>
              <a:t>R1</a:t>
            </a:r>
            <a:r>
              <a:rPr lang="el-GR" altLang="zh-CN" sz="2400" dirty="0"/>
              <a:t>(</a:t>
            </a:r>
            <a:r>
              <a:rPr lang="en-US" altLang="zh-CN" sz="2400" dirty="0"/>
              <a:t>r) </a:t>
            </a:r>
            <a:r>
              <a:rPr lang="el-GR" altLang="zh-CN" sz="2400" dirty="0"/>
              <a:t>π</a:t>
            </a:r>
            <a:r>
              <a:rPr lang="en-US" altLang="zh-CN" sz="2400" baseline="-25000" dirty="0"/>
              <a:t>R2</a:t>
            </a:r>
            <a:r>
              <a:rPr lang="el-GR" altLang="zh-CN" sz="2400" dirty="0"/>
              <a:t>(</a:t>
            </a:r>
            <a:r>
              <a:rPr lang="en-US" altLang="zh-CN" sz="2400" dirty="0"/>
              <a:t>r) </a:t>
            </a:r>
            <a:r>
              <a:rPr lang="zh-CN" altLang="en-US" sz="2400" dirty="0"/>
              <a:t>，也即属于</a:t>
            </a:r>
            <a:r>
              <a:rPr lang="en-US" altLang="zh-CN" sz="2400" dirty="0"/>
              <a:t>r</a:t>
            </a:r>
            <a:r>
              <a:rPr lang="zh-CN" altLang="en-US" sz="2400" dirty="0"/>
              <a:t>。</a:t>
            </a:r>
            <a:endParaRPr lang="en-US" altLang="zh-CN" sz="2400" dirty="0"/>
          </a:p>
          <a:p>
            <a:pPr eaLnBrk="1" hangingPunct="1">
              <a:lnSpc>
                <a:spcPct val="140000"/>
              </a:lnSpc>
            </a:pPr>
            <a:r>
              <a:rPr lang="zh-CN" altLang="en-US" sz="2400" dirty="0"/>
              <a:t>令 </a:t>
            </a:r>
            <a:r>
              <a:rPr lang="en-US" altLang="zh-CN" sz="2400" dirty="0"/>
              <a:t>u=t[XY]·s[XZ]</a:t>
            </a:r>
            <a:r>
              <a:rPr lang="zh-CN" altLang="en-US" sz="2400" dirty="0"/>
              <a:t>，</a:t>
            </a:r>
            <a:r>
              <a:rPr lang="en-US" altLang="zh-CN" sz="2400" dirty="0"/>
              <a:t>v=t[XZ]·s[XY]</a:t>
            </a:r>
            <a:r>
              <a:rPr lang="zh-CN" altLang="en-US" sz="2400" dirty="0"/>
              <a:t>，就有</a:t>
            </a:r>
            <a:r>
              <a:rPr lang="en-US" altLang="zh-CN" sz="2400" dirty="0"/>
              <a:t>u[X]=v[X]=t[x]</a:t>
            </a:r>
            <a:r>
              <a:rPr lang="zh-CN" altLang="en-US" sz="2400" dirty="0"/>
              <a:t>，</a:t>
            </a:r>
            <a:r>
              <a:rPr lang="en-US" altLang="zh-CN" sz="2400" dirty="0"/>
              <a:t>u[Y]=t[Y]</a:t>
            </a:r>
            <a:r>
              <a:rPr lang="zh-CN" altLang="en-US" sz="2400" dirty="0"/>
              <a:t>，</a:t>
            </a:r>
            <a:r>
              <a:rPr lang="en-US" altLang="zh-CN" sz="2400" dirty="0"/>
              <a:t>u[Z]=s[Z], v[Y]=s[Y]</a:t>
            </a:r>
            <a:r>
              <a:rPr lang="zh-CN" altLang="en-US" sz="2400" dirty="0"/>
              <a:t>，</a:t>
            </a:r>
            <a:r>
              <a:rPr lang="en-US" altLang="zh-CN" sz="2400" dirty="0"/>
              <a:t>v[Z]=t[Z]</a:t>
            </a:r>
            <a:r>
              <a:rPr lang="zh-CN" altLang="en-US" sz="2400" dirty="0"/>
              <a:t>，所以 </a:t>
            </a:r>
            <a:r>
              <a:rPr lang="en-US" altLang="zh-CN" sz="2400" dirty="0"/>
              <a:t>X→→ Y</a:t>
            </a:r>
            <a:r>
              <a:rPr lang="zh-CN" altLang="en-US" sz="2400" dirty="0"/>
              <a:t>成立。</a:t>
            </a:r>
            <a:endParaRPr lang="en-US" altLang="zh-CN" sz="2400" dirty="0"/>
          </a:p>
        </p:txBody>
      </p:sp>
    </p:spTree>
    <p:extLst>
      <p:ext uri="{BB962C8B-B14F-4D97-AF65-F5344CB8AC3E}">
        <p14:creationId xmlns:p14="http://schemas.microsoft.com/office/powerpoint/2010/main" val="3089970390"/>
      </p:ext>
    </p:extLst>
  </p:cSld>
  <p:clrMapOvr>
    <a:masterClrMapping/>
  </p:clrMapOvr>
  <p:transition spd="slow">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231146" y="411510"/>
            <a:ext cx="8750776" cy="3586237"/>
          </a:xfrm>
        </p:spPr>
        <p:txBody>
          <a:bodyPr/>
          <a:lstStyle/>
          <a:p>
            <a:pPr eaLnBrk="1" hangingPunct="1">
              <a:lnSpc>
                <a:spcPct val="140000"/>
              </a:lnSpc>
            </a:pPr>
            <a:r>
              <a:rPr lang="zh-CN" altLang="en-US" sz="2400" dirty="0"/>
              <a:t>定理</a:t>
            </a:r>
            <a:r>
              <a:rPr lang="en-US" altLang="zh-CN" sz="2400" dirty="0"/>
              <a:t>6.6</a:t>
            </a:r>
            <a:r>
              <a:rPr lang="zh-CN" altLang="en-US" sz="2400" dirty="0"/>
              <a:t>（续）</a:t>
            </a:r>
            <a:endParaRPr lang="en-US" altLang="zh-CN" sz="2400" dirty="0"/>
          </a:p>
          <a:p>
            <a:pPr eaLnBrk="1" hangingPunct="1">
              <a:lnSpc>
                <a:spcPct val="140000"/>
              </a:lnSpc>
            </a:pPr>
            <a:r>
              <a:rPr lang="zh-CN" altLang="en-US" sz="2400" dirty="0"/>
              <a:t>再证必要性。</a:t>
            </a:r>
          </a:p>
          <a:p>
            <a:pPr eaLnBrk="1" hangingPunct="1">
              <a:lnSpc>
                <a:spcPct val="140000"/>
              </a:lnSpc>
            </a:pPr>
            <a:r>
              <a:rPr lang="zh-CN" altLang="en-US" sz="2400" dirty="0"/>
              <a:t>若</a:t>
            </a:r>
            <a:r>
              <a:rPr lang="en-US" altLang="zh-CN" sz="2400" dirty="0"/>
              <a:t>X→→ Y</a:t>
            </a:r>
            <a:r>
              <a:rPr lang="zh-CN" altLang="en-US" sz="2400" dirty="0"/>
              <a:t>成立，对于</a:t>
            </a:r>
            <a:r>
              <a:rPr lang="en-US" altLang="zh-CN" sz="2400" dirty="0"/>
              <a:t>R(U,D)</a:t>
            </a:r>
            <a:r>
              <a:rPr lang="zh-CN" altLang="en-US" sz="2400" dirty="0"/>
              <a:t>的任一关系</a:t>
            </a:r>
            <a:r>
              <a:rPr lang="en-US" altLang="zh-CN" sz="2400" dirty="0"/>
              <a:t>r</a:t>
            </a:r>
            <a:r>
              <a:rPr lang="zh-CN" altLang="en-US" sz="2400" dirty="0"/>
              <a:t>，任取</a:t>
            </a:r>
            <a:r>
              <a:rPr lang="el-GR" altLang="zh-CN" sz="2400" dirty="0"/>
              <a:t>ω∈ π</a:t>
            </a:r>
            <a:r>
              <a:rPr lang="en-US" altLang="zh-CN" sz="2400" baseline="-25000" dirty="0"/>
              <a:t>R1</a:t>
            </a:r>
            <a:r>
              <a:rPr lang="el-GR" altLang="zh-CN" sz="2400" dirty="0"/>
              <a:t>(</a:t>
            </a:r>
            <a:r>
              <a:rPr lang="en-US" altLang="zh-CN" sz="2400" dirty="0"/>
              <a:t>r) </a:t>
            </a:r>
            <a:r>
              <a:rPr lang="el-GR" altLang="zh-CN" sz="2400" dirty="0"/>
              <a:t>π</a:t>
            </a:r>
            <a:r>
              <a:rPr lang="en-US" altLang="zh-CN" sz="2400" baseline="-25000" dirty="0"/>
              <a:t>R2</a:t>
            </a:r>
            <a:r>
              <a:rPr lang="el-GR" altLang="zh-CN" sz="2400" dirty="0"/>
              <a:t>(</a:t>
            </a:r>
            <a:r>
              <a:rPr lang="en-US" altLang="zh-CN" sz="2400" dirty="0"/>
              <a:t>r) </a:t>
            </a:r>
            <a:r>
              <a:rPr lang="zh-CN" altLang="en-US" sz="2400" dirty="0"/>
              <a:t>，则必有</a:t>
            </a:r>
            <a:r>
              <a:rPr lang="en-US" altLang="zh-CN" sz="2400" dirty="0"/>
              <a:t>t</a:t>
            </a:r>
            <a:r>
              <a:rPr lang="zh-CN" altLang="en-US" sz="2400" dirty="0"/>
              <a:t>、</a:t>
            </a:r>
            <a:r>
              <a:rPr lang="en-US" altLang="zh-CN" sz="2400" dirty="0"/>
              <a:t>s ∈ r</a:t>
            </a:r>
            <a:r>
              <a:rPr lang="zh-CN" altLang="en-US" sz="2400" dirty="0"/>
              <a:t>，使得</a:t>
            </a:r>
            <a:r>
              <a:rPr lang="el-GR" altLang="zh-CN" sz="2400" dirty="0"/>
              <a:t>ω </a:t>
            </a:r>
            <a:r>
              <a:rPr lang="en-US" altLang="zh-CN" sz="2400" dirty="0"/>
              <a:t>= t[XY]·s[XZ]</a:t>
            </a:r>
            <a:r>
              <a:rPr lang="zh-CN" altLang="en-US" sz="2400" dirty="0"/>
              <a:t>，由于</a:t>
            </a:r>
            <a:r>
              <a:rPr lang="en-US" altLang="zh-CN" sz="2400" dirty="0"/>
              <a:t>X→→Y</a:t>
            </a:r>
            <a:r>
              <a:rPr lang="zh-CN" altLang="en-US" sz="2400" dirty="0"/>
              <a:t>对</a:t>
            </a:r>
            <a:r>
              <a:rPr lang="en-US" altLang="zh-CN" sz="2400" dirty="0"/>
              <a:t>R(U</a:t>
            </a:r>
            <a:r>
              <a:rPr lang="zh-CN" altLang="en-US" sz="2400" dirty="0"/>
              <a:t>，</a:t>
            </a:r>
            <a:r>
              <a:rPr lang="en-US" altLang="zh-CN" sz="2400" dirty="0"/>
              <a:t>D)</a:t>
            </a:r>
            <a:r>
              <a:rPr lang="zh-CN" altLang="en-US" sz="2400" dirty="0"/>
              <a:t>成立，</a:t>
            </a:r>
            <a:r>
              <a:rPr lang="el-GR" altLang="zh-CN" sz="2400" dirty="0"/>
              <a:t>ω</a:t>
            </a:r>
            <a:r>
              <a:rPr lang="zh-CN" altLang="en-US" sz="2400" dirty="0"/>
              <a:t>应当属于</a:t>
            </a:r>
            <a:r>
              <a:rPr lang="en-US" altLang="zh-CN" sz="2400" dirty="0"/>
              <a:t>r</a:t>
            </a:r>
            <a:r>
              <a:rPr lang="zh-CN" altLang="en-US" sz="2400" dirty="0"/>
              <a:t>，所以</a:t>
            </a:r>
            <a:r>
              <a:rPr lang="zh-CN" altLang="en-US" sz="2400" kern="0" dirty="0"/>
              <a:t>ρ</a:t>
            </a:r>
            <a:r>
              <a:rPr lang="zh-CN" altLang="en-US" sz="2400" dirty="0"/>
              <a:t>是无损连接分解。</a:t>
            </a:r>
          </a:p>
          <a:p>
            <a:pPr eaLnBrk="1" hangingPunct="1">
              <a:lnSpc>
                <a:spcPct val="140000"/>
              </a:lnSpc>
            </a:pPr>
            <a:r>
              <a:rPr lang="zh-CN" altLang="en-US" sz="2400" dirty="0"/>
              <a:t>定理</a:t>
            </a:r>
            <a:r>
              <a:rPr lang="en-US" altLang="zh-CN" sz="2400" dirty="0"/>
              <a:t>6.6</a:t>
            </a:r>
            <a:r>
              <a:rPr lang="zh-CN" altLang="en-US" sz="2400" dirty="0"/>
              <a:t>给出了对</a:t>
            </a:r>
            <a:r>
              <a:rPr lang="en-US" altLang="zh-CN" sz="2400" dirty="0"/>
              <a:t>R(U,D)</a:t>
            </a:r>
            <a:r>
              <a:rPr lang="zh-CN" altLang="en-US" sz="2400" dirty="0"/>
              <a:t>的一个无损的分解方法。若</a:t>
            </a:r>
            <a:r>
              <a:rPr lang="en-US" altLang="zh-CN" sz="2400" dirty="0"/>
              <a:t>R(U,D)</a:t>
            </a:r>
            <a:r>
              <a:rPr lang="zh-CN" altLang="en-US" sz="2400" dirty="0"/>
              <a:t>中</a:t>
            </a:r>
            <a:r>
              <a:rPr lang="en-US" altLang="zh-CN" sz="2400" dirty="0"/>
              <a:t>X →→ Y</a:t>
            </a:r>
            <a:r>
              <a:rPr lang="zh-CN" altLang="en-US" sz="2400" dirty="0"/>
              <a:t>成立，则</a:t>
            </a:r>
            <a:r>
              <a:rPr lang="en-US" altLang="zh-CN" sz="2400" dirty="0"/>
              <a:t>R</a:t>
            </a:r>
            <a:r>
              <a:rPr lang="zh-CN" altLang="en-US" sz="2400" dirty="0"/>
              <a:t>的分解</a:t>
            </a:r>
            <a:r>
              <a:rPr lang="zh-CN" altLang="en-US" sz="2400" kern="0" dirty="0"/>
              <a:t>ρ </a:t>
            </a:r>
            <a:r>
              <a:rPr lang="en-US" altLang="zh-CN" sz="2400" dirty="0"/>
              <a:t>= {R</a:t>
            </a:r>
            <a:r>
              <a:rPr lang="en-US" altLang="zh-CN" sz="2400" baseline="-25000" dirty="0"/>
              <a:t>1</a:t>
            </a:r>
            <a:r>
              <a:rPr lang="en-US" altLang="zh-CN" sz="2400" dirty="0"/>
              <a:t>(X,Y)</a:t>
            </a:r>
            <a:r>
              <a:rPr lang="zh-CN" altLang="en-US" sz="2400" dirty="0"/>
              <a:t>，</a:t>
            </a:r>
            <a:r>
              <a:rPr lang="en-US" altLang="zh-CN" sz="2400" dirty="0"/>
              <a:t>R₂(X,Z)}</a:t>
            </a:r>
            <a:r>
              <a:rPr lang="zh-CN" altLang="en-US" sz="2400" dirty="0"/>
              <a:t>具有无损连接性。</a:t>
            </a:r>
          </a:p>
        </p:txBody>
      </p:sp>
    </p:spTree>
    <p:extLst>
      <p:ext uri="{BB962C8B-B14F-4D97-AF65-F5344CB8AC3E}">
        <p14:creationId xmlns:p14="http://schemas.microsoft.com/office/powerpoint/2010/main" val="333861933"/>
      </p:ext>
    </p:extLst>
  </p:cSld>
  <p:clrMapOvr>
    <a:masterClrMapping/>
  </p:clrMapOvr>
  <p:transition spd="slow">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p>
        </p:txBody>
      </p:sp>
      <p:sp>
        <p:nvSpPr>
          <p:cNvPr id="198659" name="Rectangle 3"/>
          <p:cNvSpPr>
            <a:spLocks noGrp="1" noChangeArrowheads="1"/>
          </p:cNvSpPr>
          <p:nvPr>
            <p:ph idx="1"/>
          </p:nvPr>
        </p:nvSpPr>
        <p:spPr>
          <a:xfrm>
            <a:off x="143508" y="843558"/>
            <a:ext cx="8856984" cy="3586237"/>
          </a:xfrm>
        </p:spPr>
        <p:txBody>
          <a:bodyPr/>
          <a:lstStyle/>
          <a:p>
            <a:pPr eaLnBrk="1" hangingPunct="1">
              <a:lnSpc>
                <a:spcPct val="140000"/>
              </a:lnSpc>
            </a:pPr>
            <a:r>
              <a:rPr lang="zh-CN" altLang="en-US" sz="2400" dirty="0"/>
              <a:t>算法</a:t>
            </a:r>
            <a:r>
              <a:rPr lang="en-US" altLang="zh-CN" sz="2400" dirty="0"/>
              <a:t>6.6</a:t>
            </a:r>
            <a:r>
              <a:rPr lang="zh-CN" altLang="en-US" sz="2400" dirty="0"/>
              <a:t> 达到</a:t>
            </a:r>
            <a:r>
              <a:rPr lang="en-US" altLang="zh-CN" sz="2400" dirty="0"/>
              <a:t>4NF</a:t>
            </a:r>
            <a:r>
              <a:rPr lang="zh-CN" altLang="en-US" sz="2400" dirty="0"/>
              <a:t>的具有无损连接性的分解</a:t>
            </a:r>
            <a:endParaRPr lang="en-US" altLang="zh-CN" sz="2400" dirty="0"/>
          </a:p>
          <a:p>
            <a:pPr eaLnBrk="1" hangingPunct="1">
              <a:lnSpc>
                <a:spcPct val="140000"/>
              </a:lnSpc>
            </a:pPr>
            <a:r>
              <a:rPr lang="zh-CN" altLang="en-US" sz="2400" dirty="0"/>
              <a:t>首先使用算法</a:t>
            </a:r>
            <a:r>
              <a:rPr lang="en-US" altLang="zh-CN" sz="2400" dirty="0"/>
              <a:t>6.5</a:t>
            </a:r>
            <a:r>
              <a:rPr lang="zh-CN" altLang="en-US" sz="2400" dirty="0"/>
              <a:t>得到</a:t>
            </a:r>
            <a:r>
              <a:rPr lang="en-US" altLang="zh-CN" sz="2400" dirty="0"/>
              <a:t>R</a:t>
            </a:r>
            <a:r>
              <a:rPr lang="zh-CN" altLang="en-US" sz="2400" dirty="0"/>
              <a:t>的一个达到</a:t>
            </a:r>
            <a:r>
              <a:rPr lang="en-US" altLang="zh-CN" sz="2400" dirty="0"/>
              <a:t>BCNF</a:t>
            </a:r>
            <a:r>
              <a:rPr lang="zh-CN" altLang="en-US" sz="2400" dirty="0"/>
              <a:t>的无损连接分解</a:t>
            </a:r>
            <a:r>
              <a:rPr lang="zh-CN" altLang="en-US" sz="2400" kern="0" dirty="0"/>
              <a:t>ρ，然后对某一R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a:t>
            </a:r>
            <a:r>
              <a:rPr lang="en-US" altLang="zh-CN" sz="2400" dirty="0"/>
              <a:t>D</a:t>
            </a:r>
            <a:r>
              <a:rPr lang="en-US" altLang="zh-CN" sz="2400" baseline="-25000" dirty="0"/>
              <a:t>i</a:t>
            </a:r>
            <a:r>
              <a:rPr lang="en-US" altLang="zh-CN" sz="2400" kern="0" dirty="0"/>
              <a:t>)</a:t>
            </a:r>
            <a:r>
              <a:rPr lang="zh-CN" altLang="en-US" sz="2400" kern="0" dirty="0"/>
              <a:t>，若不属于</a:t>
            </a:r>
            <a:r>
              <a:rPr lang="en-US" altLang="zh-CN" sz="2400" kern="0" dirty="0"/>
              <a:t>4NF</a:t>
            </a:r>
            <a:r>
              <a:rPr lang="zh-CN" altLang="en-US" sz="2400" dirty="0"/>
              <a:t>，则可按定理</a:t>
            </a:r>
            <a:r>
              <a:rPr lang="en-US" altLang="zh-CN" sz="2400" dirty="0"/>
              <a:t>6.6</a:t>
            </a:r>
            <a:r>
              <a:rPr lang="zh-CN" altLang="en-US" sz="2400" dirty="0"/>
              <a:t>进行分解，直到每一个关系模式均属于</a:t>
            </a:r>
            <a:r>
              <a:rPr lang="en-US" altLang="zh-CN" sz="2400" dirty="0"/>
              <a:t>4NF</a:t>
            </a:r>
            <a:r>
              <a:rPr lang="zh-CN" altLang="en-US" sz="2400" dirty="0"/>
              <a:t>为止。</a:t>
            </a:r>
            <a:endParaRPr lang="en-US" altLang="zh-CN" sz="2400" dirty="0"/>
          </a:p>
          <a:p>
            <a:pPr eaLnBrk="1" hangingPunct="1">
              <a:lnSpc>
                <a:spcPct val="140000"/>
              </a:lnSpc>
            </a:pPr>
            <a:r>
              <a:rPr lang="zh-CN" altLang="en-US" sz="2400" dirty="0"/>
              <a:t>定理</a:t>
            </a:r>
            <a:r>
              <a:rPr lang="en-US" altLang="zh-CN" sz="2400" dirty="0"/>
              <a:t>6.6</a:t>
            </a:r>
            <a:r>
              <a:rPr lang="zh-CN" altLang="en-US" sz="2400" dirty="0"/>
              <a:t>和引理</a:t>
            </a:r>
            <a:r>
              <a:rPr lang="en-US" altLang="zh-CN" sz="2400" dirty="0"/>
              <a:t>6.5</a:t>
            </a:r>
            <a:r>
              <a:rPr lang="zh-CN" altLang="en-US" sz="2400" dirty="0"/>
              <a:t>保证了最后得到的分解的无损连接性。</a:t>
            </a:r>
            <a:endParaRPr lang="en-US" altLang="zh-CN" sz="2400" dirty="0"/>
          </a:p>
        </p:txBody>
      </p:sp>
    </p:spTree>
    <p:extLst>
      <p:ext uri="{BB962C8B-B14F-4D97-AF65-F5344CB8AC3E}">
        <p14:creationId xmlns:p14="http://schemas.microsoft.com/office/powerpoint/2010/main" val="3894866764"/>
      </p:ext>
    </p:extLst>
  </p:cSld>
  <p:clrMapOvr>
    <a:masterClrMapping/>
  </p:clrMapOvr>
  <p:transition spd="slow">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zh-CN" altLang="en-US" dirty="0"/>
              <a:t>第</a:t>
            </a:r>
            <a:r>
              <a:rPr lang="en-US" altLang="zh-CN" dirty="0"/>
              <a:t>6</a:t>
            </a:r>
            <a:r>
              <a:rPr lang="zh-CN" altLang="en-US" dirty="0"/>
              <a:t>章 关系数据理论</a:t>
            </a:r>
          </a:p>
        </p:txBody>
      </p:sp>
      <p:sp>
        <p:nvSpPr>
          <p:cNvPr id="199683" name="Rectangle 3"/>
          <p:cNvSpPr>
            <a:spLocks noGrp="1" noChangeArrowheads="1"/>
          </p:cNvSpPr>
          <p:nvPr>
            <p:ph idx="1"/>
          </p:nvPr>
        </p:nvSpPr>
        <p:spPr>
          <a:xfrm>
            <a:off x="750404" y="751284"/>
            <a:ext cx="7643192" cy="3640931"/>
          </a:xfrm>
        </p:spPr>
        <p:txBody>
          <a:bodyPr/>
          <a:lstStyle/>
          <a:p>
            <a:pPr eaLnBrk="1" hangingPunct="1">
              <a:lnSpc>
                <a:spcPct val="140000"/>
              </a:lnSpc>
              <a:buFont typeface="Monotype Sorts" pitchFamily="2" charset="2"/>
              <a:buNone/>
            </a:pPr>
            <a:r>
              <a:rPr lang="en-US" altLang="zh-CN" dirty="0"/>
              <a:t>6.1 </a:t>
            </a:r>
            <a:r>
              <a:rPr lang="zh-CN" altLang="en-US" dirty="0"/>
              <a:t>问题的提出</a:t>
            </a:r>
          </a:p>
          <a:p>
            <a:pPr eaLnBrk="1" hangingPunct="1">
              <a:lnSpc>
                <a:spcPct val="140000"/>
              </a:lnSpc>
              <a:buFont typeface="Monotype Sorts" pitchFamily="2" charset="2"/>
              <a:buNone/>
            </a:pPr>
            <a:r>
              <a:rPr lang="en-US" altLang="zh-CN" dirty="0"/>
              <a:t>6.2 </a:t>
            </a:r>
            <a:r>
              <a:rPr lang="zh-CN" altLang="en-US" dirty="0"/>
              <a:t>规范化</a:t>
            </a:r>
          </a:p>
          <a:p>
            <a:pPr eaLnBrk="1" hangingPunct="1">
              <a:lnSpc>
                <a:spcPct val="140000"/>
              </a:lnSpc>
              <a:buFont typeface="Monotype Sorts" pitchFamily="2" charset="2"/>
              <a:buNone/>
            </a:pPr>
            <a:r>
              <a:rPr lang="en-US" altLang="zh-CN" dirty="0"/>
              <a:t>6.3 </a:t>
            </a:r>
            <a:r>
              <a:rPr lang="zh-CN" altLang="en-US" dirty="0"/>
              <a:t>数据依赖的公理系统</a:t>
            </a:r>
          </a:p>
          <a:p>
            <a:pPr eaLnBrk="1" hangingPunct="1">
              <a:lnSpc>
                <a:spcPct val="140000"/>
              </a:lnSpc>
              <a:buFont typeface="Monotype Sorts" pitchFamily="2" charset="2"/>
              <a:buNone/>
            </a:pPr>
            <a:r>
              <a:rPr lang="en-US" altLang="zh-CN" dirty="0"/>
              <a:t>6.4 </a:t>
            </a:r>
            <a:r>
              <a:rPr lang="zh-CN" altLang="en-US" dirty="0"/>
              <a:t>保持函数依赖的模式分解</a:t>
            </a:r>
          </a:p>
          <a:p>
            <a:pPr eaLnBrk="1" hangingPunct="1">
              <a:lnSpc>
                <a:spcPct val="140000"/>
              </a:lnSpc>
              <a:buFont typeface="Monotype Sorts" pitchFamily="2" charset="2"/>
              <a:buNone/>
            </a:pPr>
            <a:r>
              <a:rPr lang="en-US" altLang="zh-CN" dirty="0"/>
              <a:t>6.5 </a:t>
            </a:r>
            <a:r>
              <a:rPr lang="zh-CN" altLang="en-US" dirty="0"/>
              <a:t>无损连接的模式分解（简）</a:t>
            </a:r>
          </a:p>
          <a:p>
            <a:pPr eaLnBrk="1" hangingPunct="1">
              <a:lnSpc>
                <a:spcPct val="140000"/>
              </a:lnSpc>
              <a:buFont typeface="Monotype Sorts" pitchFamily="2" charset="2"/>
              <a:buNone/>
            </a:pPr>
            <a:r>
              <a:rPr lang="zh-CN" altLang="en-US" dirty="0">
                <a:solidFill>
                  <a:schemeClr val="accent2"/>
                </a:solidFill>
              </a:rPr>
              <a:t>本章小结</a:t>
            </a:r>
          </a:p>
        </p:txBody>
      </p:sp>
    </p:spTree>
    <p:extLst>
      <p:ext uri="{BB962C8B-B14F-4D97-AF65-F5344CB8AC3E}">
        <p14:creationId xmlns:p14="http://schemas.microsoft.com/office/powerpoint/2010/main" val="2923858227"/>
      </p:ext>
    </p:extLst>
  </p:cSld>
  <p:clrMapOvr>
    <a:masterClrMapping/>
  </p:clrMapOvr>
  <p:transition spd="slow">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zh-CN" altLang="en-US"/>
              <a:t>小结</a:t>
            </a:r>
          </a:p>
        </p:txBody>
      </p:sp>
      <p:sp>
        <p:nvSpPr>
          <p:cNvPr id="200707" name="Rectangle 3"/>
          <p:cNvSpPr>
            <a:spLocks noGrp="1" noChangeArrowheads="1"/>
          </p:cNvSpPr>
          <p:nvPr>
            <p:ph idx="1"/>
          </p:nvPr>
        </p:nvSpPr>
        <p:spPr>
          <a:xfrm>
            <a:off x="539552" y="1004888"/>
            <a:ext cx="8147248" cy="3640931"/>
          </a:xfrm>
        </p:spPr>
        <p:txBody>
          <a:bodyPr/>
          <a:lstStyle/>
          <a:p>
            <a:pPr eaLnBrk="1" hangingPunct="1">
              <a:lnSpc>
                <a:spcPct val="160000"/>
              </a:lnSpc>
            </a:pPr>
            <a:r>
              <a:rPr lang="zh-CN" altLang="en-US" dirty="0"/>
              <a:t>函数依赖</a:t>
            </a:r>
          </a:p>
          <a:p>
            <a:pPr eaLnBrk="1" hangingPunct="1">
              <a:lnSpc>
                <a:spcPct val="160000"/>
              </a:lnSpc>
            </a:pPr>
            <a:r>
              <a:rPr lang="zh-CN" altLang="en-US" dirty="0"/>
              <a:t>多值依赖</a:t>
            </a:r>
          </a:p>
          <a:p>
            <a:pPr eaLnBrk="1" hangingPunct="1">
              <a:lnSpc>
                <a:spcPct val="160000"/>
              </a:lnSpc>
            </a:pPr>
            <a:r>
              <a:rPr lang="zh-CN" altLang="en-US" dirty="0"/>
              <a:t>关系模式规范化的基本步骤</a:t>
            </a:r>
            <a:endParaRPr lang="zh-CN" altLang="en-US" sz="2800" dirty="0"/>
          </a:p>
          <a:p>
            <a:pPr eaLnBrk="1" hangingPunct="1">
              <a:lnSpc>
                <a:spcPct val="160000"/>
              </a:lnSpc>
            </a:pPr>
            <a:r>
              <a:rPr lang="en-US" altLang="zh-CN" dirty="0"/>
              <a:t>Armstrong</a:t>
            </a:r>
            <a:r>
              <a:rPr lang="zh-CN" altLang="en-US" dirty="0"/>
              <a:t>公理系统</a:t>
            </a:r>
          </a:p>
        </p:txBody>
      </p:sp>
    </p:spTree>
    <p:extLst>
      <p:ext uri="{BB962C8B-B14F-4D97-AF65-F5344CB8AC3E}">
        <p14:creationId xmlns:p14="http://schemas.microsoft.com/office/powerpoint/2010/main" val="423604516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556652" y="555526"/>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zh-CN" altLang="en-US"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kumimoji="0" lang="en-US" altLang="zh-CN" sz="3600" b="1" i="0" u="none" strike="noStrike" kern="0" cap="all" spc="0" normalizeH="0" noProof="0" dirty="0">
                <a:ln>
                  <a:noFill/>
                </a:ln>
                <a:solidFill>
                  <a:schemeClr val="bg1"/>
                </a:solidFill>
                <a:effectLst/>
                <a:uLnTx/>
                <a:uFillTx/>
                <a:latin typeface="+mj-lt"/>
                <a:ea typeface="+mj-ea"/>
                <a:cs typeface="+mj-cs"/>
              </a:rPr>
              <a:t>  </a:t>
            </a:r>
            <a:r>
              <a:rPr kumimoji="0" lang="zh-CN" altLang="en-US" sz="3600" b="1" i="0" u="none" strike="noStrike" kern="0" cap="all" spc="0" normalizeH="0" noProof="0" dirty="0">
                <a:ln>
                  <a:noFill/>
                </a:ln>
                <a:solidFill>
                  <a:schemeClr val="bg1"/>
                </a:solidFill>
                <a:effectLst/>
                <a:uLnTx/>
                <a:uFillTx/>
                <a:latin typeface="+mj-lt"/>
                <a:ea typeface="+mj-ea"/>
                <a:cs typeface="+mj-cs"/>
              </a:rPr>
              <a:t>规范化</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zh-CN" altLang="en-US"/>
              <a:t>小结</a:t>
            </a:r>
          </a:p>
        </p:txBody>
      </p:sp>
      <p:sp>
        <p:nvSpPr>
          <p:cNvPr id="201731" name="Rectangle 3"/>
          <p:cNvSpPr>
            <a:spLocks noGrp="1" noChangeArrowheads="1"/>
          </p:cNvSpPr>
          <p:nvPr>
            <p:ph idx="1"/>
          </p:nvPr>
        </p:nvSpPr>
        <p:spPr/>
        <p:txBody>
          <a:bodyPr/>
          <a:lstStyle/>
          <a:p>
            <a:pPr eaLnBrk="1" hangingPunct="1">
              <a:lnSpc>
                <a:spcPct val="130000"/>
              </a:lnSpc>
            </a:pPr>
            <a:r>
              <a:rPr lang="zh-CN" altLang="en-US" dirty="0"/>
              <a:t>一、函数依赖</a:t>
            </a:r>
          </a:p>
          <a:p>
            <a:pPr lvl="1" eaLnBrk="1" hangingPunct="1">
              <a:lnSpc>
                <a:spcPct val="130000"/>
              </a:lnSpc>
            </a:pPr>
            <a:r>
              <a:rPr lang="zh-CN" altLang="en-US" dirty="0"/>
              <a:t>函数依赖</a:t>
            </a:r>
          </a:p>
          <a:p>
            <a:pPr lvl="1" eaLnBrk="1" hangingPunct="1">
              <a:lnSpc>
                <a:spcPct val="130000"/>
              </a:lnSpc>
            </a:pPr>
            <a:r>
              <a:rPr lang="zh-CN" altLang="en-US" dirty="0"/>
              <a:t>平凡函数依赖与非平凡函数依赖</a:t>
            </a:r>
          </a:p>
          <a:p>
            <a:pPr lvl="1" eaLnBrk="1" hangingPunct="1">
              <a:lnSpc>
                <a:spcPct val="130000"/>
              </a:lnSpc>
            </a:pPr>
            <a:r>
              <a:rPr lang="zh-CN" altLang="en-US" dirty="0"/>
              <a:t>完全函数依赖与部分函数依赖</a:t>
            </a:r>
          </a:p>
          <a:p>
            <a:pPr lvl="1" eaLnBrk="1" hangingPunct="1">
              <a:lnSpc>
                <a:spcPct val="130000"/>
              </a:lnSpc>
            </a:pPr>
            <a:r>
              <a:rPr lang="zh-CN" altLang="en-US" dirty="0"/>
              <a:t>传递函数依赖</a:t>
            </a:r>
          </a:p>
          <a:p>
            <a:pPr lvl="1" eaLnBrk="1" hangingPunct="1">
              <a:lnSpc>
                <a:spcPct val="130000"/>
              </a:lnSpc>
            </a:pPr>
            <a:r>
              <a:rPr lang="zh-CN" altLang="en-US" dirty="0"/>
              <a:t>码</a:t>
            </a:r>
          </a:p>
        </p:txBody>
      </p:sp>
    </p:spTree>
    <p:extLst>
      <p:ext uri="{BB962C8B-B14F-4D97-AF65-F5344CB8AC3E}">
        <p14:creationId xmlns:p14="http://schemas.microsoft.com/office/powerpoint/2010/main" val="1202965775"/>
      </p:ext>
    </p:extLst>
  </p:cSld>
  <p:clrMapOvr>
    <a:masterClrMapping/>
  </p:clrMapOvr>
  <p:transition spd="slow">
    <p:wipe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zh-CN" altLang="en-US"/>
              <a:t>小结</a:t>
            </a:r>
          </a:p>
        </p:txBody>
      </p:sp>
      <p:sp>
        <p:nvSpPr>
          <p:cNvPr id="202755" name="Rectangle 3"/>
          <p:cNvSpPr>
            <a:spLocks noGrp="1" noChangeArrowheads="1"/>
          </p:cNvSpPr>
          <p:nvPr>
            <p:ph idx="1"/>
          </p:nvPr>
        </p:nvSpPr>
        <p:spPr/>
        <p:txBody>
          <a:bodyPr/>
          <a:lstStyle/>
          <a:p>
            <a:pPr eaLnBrk="1" hangingPunct="1">
              <a:lnSpc>
                <a:spcPct val="120000"/>
              </a:lnSpc>
            </a:pPr>
            <a:r>
              <a:rPr lang="zh-CN" altLang="en-US"/>
              <a:t>二、多值依赖</a:t>
            </a:r>
          </a:p>
          <a:p>
            <a:pPr lvl="1" eaLnBrk="1" hangingPunct="1">
              <a:lnSpc>
                <a:spcPct val="120000"/>
              </a:lnSpc>
            </a:pPr>
            <a:r>
              <a:rPr lang="zh-CN" altLang="en-US"/>
              <a:t>多值依赖</a:t>
            </a:r>
          </a:p>
          <a:p>
            <a:pPr lvl="1" eaLnBrk="1" hangingPunct="1">
              <a:lnSpc>
                <a:spcPct val="120000"/>
              </a:lnSpc>
            </a:pPr>
            <a:r>
              <a:rPr lang="zh-CN" altLang="en-US"/>
              <a:t>平凡多值依赖和非平凡的多值依赖</a:t>
            </a:r>
          </a:p>
          <a:p>
            <a:pPr lvl="1" eaLnBrk="1" hangingPunct="1">
              <a:lnSpc>
                <a:spcPct val="120000"/>
              </a:lnSpc>
            </a:pPr>
            <a:r>
              <a:rPr lang="zh-CN" altLang="en-US"/>
              <a:t>多值依赖的性质</a:t>
            </a:r>
          </a:p>
          <a:p>
            <a:pPr lvl="2" eaLnBrk="1" hangingPunct="1">
              <a:lnSpc>
                <a:spcPct val="120000"/>
              </a:lnSpc>
            </a:pPr>
            <a:r>
              <a:rPr lang="zh-CN" altLang="en-US" sz="2800"/>
              <a:t>对称性</a:t>
            </a:r>
          </a:p>
          <a:p>
            <a:pPr lvl="2" eaLnBrk="1" hangingPunct="1">
              <a:lnSpc>
                <a:spcPct val="120000"/>
              </a:lnSpc>
            </a:pPr>
            <a:r>
              <a:rPr lang="zh-CN" altLang="en-US" sz="2800"/>
              <a:t>传递性</a:t>
            </a:r>
          </a:p>
        </p:txBody>
      </p:sp>
    </p:spTree>
    <p:extLst>
      <p:ext uri="{BB962C8B-B14F-4D97-AF65-F5344CB8AC3E}">
        <p14:creationId xmlns:p14="http://schemas.microsoft.com/office/powerpoint/2010/main" val="4179018068"/>
      </p:ext>
    </p:extLst>
  </p:cSld>
  <p:clrMapOvr>
    <a:masterClrMapping/>
  </p:clrMapOvr>
  <p:transition spd="slow">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1027"/>
          <p:cNvSpPr>
            <a:spLocks noGrp="1" noChangeArrowheads="1"/>
          </p:cNvSpPr>
          <p:nvPr>
            <p:ph type="title"/>
          </p:nvPr>
        </p:nvSpPr>
        <p:spPr/>
        <p:txBody>
          <a:bodyPr/>
          <a:lstStyle/>
          <a:p>
            <a:pPr eaLnBrk="1" hangingPunct="1"/>
            <a:r>
              <a:rPr lang="zh-CN" altLang="en-US"/>
              <a:t>小结</a:t>
            </a:r>
          </a:p>
        </p:txBody>
      </p:sp>
      <p:sp>
        <p:nvSpPr>
          <p:cNvPr id="7" name="Rectangle 5"/>
          <p:cNvSpPr>
            <a:spLocks noChangeArrowheads="1"/>
          </p:cNvSpPr>
          <p:nvPr/>
        </p:nvSpPr>
        <p:spPr bwMode="auto">
          <a:xfrm>
            <a:off x="457200" y="1275606"/>
            <a:ext cx="8043890" cy="3028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8" name="Rectangle 3"/>
          <p:cNvSpPr txBox="1">
            <a:spLocks noChangeArrowheads="1"/>
          </p:cNvSpPr>
          <p:nvPr/>
        </p:nvSpPr>
        <p:spPr bwMode="auto">
          <a:xfrm>
            <a:off x="457200" y="843558"/>
            <a:ext cx="8229600"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eaLnBrk="1" hangingPunct="1">
              <a:lnSpc>
                <a:spcPct val="90000"/>
              </a:lnSpc>
            </a:pPr>
            <a:r>
              <a:rPr lang="zh-CN" altLang="en-US" sz="2000" kern="0"/>
              <a:t>关系模式规范化的基本步骤</a:t>
            </a:r>
          </a:p>
          <a:p>
            <a:pPr eaLnBrk="1" hangingPunct="1">
              <a:lnSpc>
                <a:spcPct val="90000"/>
              </a:lnSpc>
              <a:buFont typeface="Monotype Sorts" pitchFamily="2" charset="2"/>
              <a:buNone/>
            </a:pPr>
            <a:r>
              <a:rPr lang="zh-CN" altLang="en-US" sz="2000" kern="0"/>
              <a:t>                         </a:t>
            </a:r>
            <a:r>
              <a:rPr lang="en-US" altLang="zh-CN" sz="2000" kern="0"/>
              <a:t>1NF</a:t>
            </a:r>
          </a:p>
          <a:p>
            <a:pPr eaLnBrk="1" hangingPunct="1">
              <a:lnSpc>
                <a:spcPct val="90000"/>
              </a:lnSpc>
              <a:buFont typeface="Monotype Sorts" pitchFamily="2" charset="2"/>
              <a:buNone/>
            </a:pPr>
            <a:r>
              <a:rPr lang="en-US" altLang="zh-CN" sz="2000" kern="0"/>
              <a:t>                	 ↓  </a:t>
            </a:r>
            <a:r>
              <a:rPr lang="zh-CN" altLang="en-US" sz="2000" kern="0"/>
              <a:t>消除非主属性对码的部分函数依赖</a:t>
            </a:r>
          </a:p>
          <a:p>
            <a:pPr eaLnBrk="1" hangingPunct="1">
              <a:lnSpc>
                <a:spcPct val="90000"/>
              </a:lnSpc>
              <a:buFont typeface="Monotype Sorts" pitchFamily="2" charset="2"/>
              <a:buNone/>
            </a:pPr>
            <a:r>
              <a:rPr lang="zh-CN" altLang="en-US" sz="2000" kern="0"/>
              <a:t>消除决定属性   </a:t>
            </a:r>
            <a:r>
              <a:rPr lang="en-US" altLang="zh-CN" sz="2000" kern="0"/>
              <a:t>2NF</a:t>
            </a:r>
          </a:p>
          <a:p>
            <a:pPr eaLnBrk="1" hangingPunct="1">
              <a:lnSpc>
                <a:spcPct val="90000"/>
              </a:lnSpc>
              <a:buFont typeface="Monotype Sorts" pitchFamily="2" charset="2"/>
              <a:buNone/>
            </a:pPr>
            <a:r>
              <a:rPr lang="zh-CN" altLang="en-US" sz="2000" kern="0"/>
              <a:t>集非码的非平     ↓  消除非主属性对码的传递函数依赖</a:t>
            </a:r>
          </a:p>
          <a:p>
            <a:pPr eaLnBrk="1" hangingPunct="1">
              <a:lnSpc>
                <a:spcPct val="90000"/>
              </a:lnSpc>
              <a:buFont typeface="Monotype Sorts" pitchFamily="2" charset="2"/>
              <a:buNone/>
            </a:pPr>
            <a:r>
              <a:rPr lang="zh-CN" altLang="en-US" sz="2000" kern="0"/>
              <a:t>凡函数依赖       </a:t>
            </a:r>
            <a:r>
              <a:rPr lang="en-US" altLang="zh-CN" sz="2000" kern="0"/>
              <a:t>3NF</a:t>
            </a:r>
          </a:p>
          <a:p>
            <a:pPr eaLnBrk="1" hangingPunct="1">
              <a:lnSpc>
                <a:spcPct val="90000"/>
              </a:lnSpc>
              <a:buFont typeface="Monotype Sorts" pitchFamily="2" charset="2"/>
              <a:buNone/>
            </a:pPr>
            <a:r>
              <a:rPr lang="en-US" altLang="zh-CN" sz="2000" kern="0"/>
              <a:t>                	 ↓  </a:t>
            </a:r>
            <a:r>
              <a:rPr lang="zh-CN" altLang="en-US" sz="2000" kern="0"/>
              <a:t>消除主属性对码的部分和传递函数依赖</a:t>
            </a:r>
          </a:p>
          <a:p>
            <a:pPr eaLnBrk="1" hangingPunct="1">
              <a:lnSpc>
                <a:spcPct val="90000"/>
              </a:lnSpc>
              <a:buFont typeface="Monotype Sorts" pitchFamily="2" charset="2"/>
              <a:buNone/>
            </a:pPr>
            <a:r>
              <a:rPr lang="zh-CN" altLang="en-US" sz="2000" kern="0"/>
              <a:t>               	  </a:t>
            </a:r>
            <a:r>
              <a:rPr lang="en-US" altLang="zh-CN" sz="2000" kern="0"/>
              <a:t>BCNF </a:t>
            </a:r>
          </a:p>
          <a:p>
            <a:pPr eaLnBrk="1" hangingPunct="1">
              <a:lnSpc>
                <a:spcPct val="90000"/>
              </a:lnSpc>
              <a:buFont typeface="Monotype Sorts" pitchFamily="2" charset="2"/>
              <a:buNone/>
            </a:pPr>
            <a:r>
              <a:rPr lang="en-US" altLang="zh-CN" sz="2000" kern="0"/>
              <a:t>                	 ↓  </a:t>
            </a:r>
            <a:r>
              <a:rPr lang="zh-CN" altLang="en-US" sz="2000" kern="0"/>
              <a:t>消除非平凡且非函数依赖的多值依赖</a:t>
            </a:r>
          </a:p>
          <a:p>
            <a:pPr eaLnBrk="1" hangingPunct="1">
              <a:lnSpc>
                <a:spcPct val="90000"/>
              </a:lnSpc>
              <a:buFont typeface="Monotype Sorts" pitchFamily="2" charset="2"/>
              <a:buNone/>
            </a:pPr>
            <a:r>
              <a:rPr lang="zh-CN" altLang="en-US" sz="2000" kern="0"/>
              <a:t>               	  </a:t>
            </a:r>
            <a:r>
              <a:rPr lang="en-US" altLang="zh-CN" sz="2000" kern="0"/>
              <a:t>4NF</a:t>
            </a:r>
            <a:endParaRPr lang="en-US" altLang="zh-CN" sz="2000" kern="0" dirty="0"/>
          </a:p>
        </p:txBody>
      </p:sp>
      <p:sp>
        <p:nvSpPr>
          <p:cNvPr id="9" name="Line 4"/>
          <p:cNvSpPr>
            <a:spLocks noChangeShapeType="1"/>
          </p:cNvSpPr>
          <p:nvPr/>
        </p:nvSpPr>
        <p:spPr bwMode="auto">
          <a:xfrm flipH="1">
            <a:off x="2214546" y="1275606"/>
            <a:ext cx="0" cy="20162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cxnSp>
        <p:nvCxnSpPr>
          <p:cNvPr id="10" name="直接连接符 9"/>
          <p:cNvCxnSpPr/>
          <p:nvPr/>
        </p:nvCxnSpPr>
        <p:spPr bwMode="auto">
          <a:xfrm flipH="1">
            <a:off x="2051720" y="3291830"/>
            <a:ext cx="432048" cy="0"/>
          </a:xfrm>
          <a:prstGeom prst="line">
            <a:avLst/>
          </a:prstGeom>
          <a:noFill/>
          <a:ln w="571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305794463"/>
      </p:ext>
    </p:extLst>
  </p:cSld>
  <p:clrMapOvr>
    <a:masterClrMapping/>
  </p:clrMapOvr>
  <p:transition spd="slow">
    <p:wipe di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zh-CN" altLang="en-US"/>
              <a:t>小结</a:t>
            </a:r>
          </a:p>
        </p:txBody>
      </p:sp>
      <p:sp>
        <p:nvSpPr>
          <p:cNvPr id="204803" name="Rectangle 3"/>
          <p:cNvSpPr>
            <a:spLocks noGrp="1" noChangeArrowheads="1"/>
          </p:cNvSpPr>
          <p:nvPr>
            <p:ph idx="1"/>
          </p:nvPr>
        </p:nvSpPr>
        <p:spPr>
          <a:xfrm>
            <a:off x="285720" y="823914"/>
            <a:ext cx="8401080" cy="3821906"/>
          </a:xfrm>
        </p:spPr>
        <p:txBody>
          <a:bodyPr/>
          <a:lstStyle/>
          <a:p>
            <a:pPr eaLnBrk="1" hangingPunct="1">
              <a:lnSpc>
                <a:spcPct val="150000"/>
              </a:lnSpc>
            </a:pPr>
            <a:r>
              <a:rPr lang="zh-CN" altLang="en-US" dirty="0"/>
              <a:t>四、</a:t>
            </a:r>
            <a:r>
              <a:rPr lang="en-US" altLang="zh-CN" dirty="0"/>
              <a:t>Armstrong</a:t>
            </a:r>
            <a:r>
              <a:rPr lang="zh-CN" altLang="en-US" dirty="0"/>
              <a:t>公理系统</a:t>
            </a:r>
          </a:p>
          <a:p>
            <a:pPr lvl="1" eaLnBrk="1" hangingPunct="1">
              <a:lnSpc>
                <a:spcPct val="150000"/>
              </a:lnSpc>
            </a:pPr>
            <a:r>
              <a:rPr lang="en-US" altLang="zh-CN" dirty="0"/>
              <a:t>Armstrong</a:t>
            </a:r>
            <a:r>
              <a:rPr lang="zh-CN" altLang="en-US" dirty="0"/>
              <a:t>公理</a:t>
            </a:r>
          </a:p>
          <a:p>
            <a:pPr lvl="2" eaLnBrk="1" hangingPunct="1">
              <a:lnSpc>
                <a:spcPct val="150000"/>
              </a:lnSpc>
              <a:buFont typeface="Wingdings" panose="05000000000000000000" pitchFamily="2" charset="2"/>
              <a:buChar char="l"/>
            </a:pPr>
            <a:r>
              <a:rPr lang="zh-CN" altLang="en-US" dirty="0"/>
              <a:t>自反律；增广律；传递律</a:t>
            </a:r>
          </a:p>
          <a:p>
            <a:pPr lvl="2" eaLnBrk="1" hangingPunct="1">
              <a:lnSpc>
                <a:spcPct val="150000"/>
              </a:lnSpc>
              <a:buFont typeface="Wingdings" panose="05000000000000000000" pitchFamily="2" charset="2"/>
              <a:buChar char="l"/>
            </a:pPr>
            <a:r>
              <a:rPr lang="zh-CN" altLang="en-US" dirty="0"/>
              <a:t>合并规则；伪传递规则；分解规则</a:t>
            </a:r>
          </a:p>
          <a:p>
            <a:pPr lvl="1" eaLnBrk="1" hangingPunct="1">
              <a:lnSpc>
                <a:spcPct val="150000"/>
              </a:lnSpc>
            </a:pPr>
            <a:r>
              <a:rPr lang="zh-CN" altLang="en-US" dirty="0"/>
              <a:t>求函数依赖闭包</a:t>
            </a:r>
          </a:p>
          <a:p>
            <a:pPr lvl="1" eaLnBrk="1" hangingPunct="1">
              <a:lnSpc>
                <a:spcPct val="150000"/>
              </a:lnSpc>
            </a:pPr>
            <a:r>
              <a:rPr lang="zh-CN" altLang="en-US" dirty="0"/>
              <a:t>求极小函数依赖集</a:t>
            </a:r>
          </a:p>
          <a:p>
            <a:pPr lvl="1" eaLnBrk="1" hangingPunct="1"/>
            <a:endParaRPr lang="en-US" altLang="zh-CN" dirty="0"/>
          </a:p>
        </p:txBody>
      </p:sp>
    </p:spTree>
    <p:extLst>
      <p:ext uri="{BB962C8B-B14F-4D97-AF65-F5344CB8AC3E}">
        <p14:creationId xmlns:p14="http://schemas.microsoft.com/office/powerpoint/2010/main" val="388485102"/>
      </p:ext>
    </p:extLst>
  </p:cSld>
  <p:clrMapOvr>
    <a:masterClrMapping/>
  </p:clrMapOvr>
  <p:transition spd="slow">
    <p:wipe dir="d"/>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zh-CN" altLang="en-US"/>
              <a:t>思考</a:t>
            </a:r>
            <a:r>
              <a:rPr lang="en-US" altLang="zh-CN"/>
              <a:t>(1)</a:t>
            </a:r>
          </a:p>
        </p:txBody>
      </p:sp>
      <p:graphicFrame>
        <p:nvGraphicFramePr>
          <p:cNvPr id="205828" name="Object 7"/>
          <p:cNvGraphicFramePr>
            <a:graphicFrameLocks noGrp="1" noChangeAspect="1"/>
          </p:cNvGraphicFramePr>
          <p:nvPr>
            <p:ph idx="1"/>
            <p:extLst>
              <p:ext uri="{D42A27DB-BD31-4B8C-83A1-F6EECF244321}">
                <p14:modId xmlns:p14="http://schemas.microsoft.com/office/powerpoint/2010/main" val="1272230117"/>
              </p:ext>
            </p:extLst>
          </p:nvPr>
        </p:nvGraphicFramePr>
        <p:xfrm>
          <a:off x="2411760" y="2105211"/>
          <a:ext cx="5475362" cy="2870660"/>
        </p:xfrm>
        <a:graphic>
          <a:graphicData uri="http://schemas.openxmlformats.org/presentationml/2006/ole">
            <mc:AlternateContent xmlns:mc="http://schemas.openxmlformats.org/markup-compatibility/2006">
              <mc:Choice xmlns:v="urn:schemas-microsoft-com:vml" Requires="v">
                <p:oleObj spid="_x0000_s5122" name="文档" r:id="rId3" imgW="6267961" imgH="4060461" progId="Word.Document.8">
                  <p:embed/>
                </p:oleObj>
              </mc:Choice>
              <mc:Fallback>
                <p:oleObj name="文档" r:id="rId3" imgW="6267961" imgH="4060461" progId="Word.Document.8">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105211"/>
                        <a:ext cx="5475362" cy="2870660"/>
                      </a:xfrm>
                      <a:prstGeom prst="rect">
                        <a:avLst/>
                      </a:prstGeom>
                      <a:noFill/>
                    </p:spPr>
                  </p:pic>
                </p:oleObj>
              </mc:Fallback>
            </mc:AlternateContent>
          </a:graphicData>
        </a:graphic>
      </p:graphicFrame>
      <p:sp>
        <p:nvSpPr>
          <p:cNvPr id="205827" name="Rectangle 3"/>
          <p:cNvSpPr>
            <a:spLocks noGrp="1" noChangeArrowheads="1"/>
          </p:cNvSpPr>
          <p:nvPr>
            <p:ph type="body" sz="half" idx="4294967295"/>
          </p:nvPr>
        </p:nvSpPr>
        <p:spPr>
          <a:xfrm>
            <a:off x="0" y="1371600"/>
            <a:ext cx="3810000" cy="3086100"/>
          </a:xfrm>
        </p:spPr>
        <p:txBody>
          <a:bodyPr/>
          <a:lstStyle/>
          <a:p>
            <a:pPr eaLnBrk="1" hangingPunct="1"/>
            <a:endParaRPr lang="en-US" altLang="zh-CN" sz="2800"/>
          </a:p>
          <a:p>
            <a:pPr eaLnBrk="1" hangingPunct="1">
              <a:buFont typeface="Monotype Sorts" pitchFamily="2" charset="2"/>
              <a:buNone/>
            </a:pPr>
            <a:endParaRPr lang="en-US" altLang="zh-CN" sz="2800"/>
          </a:p>
        </p:txBody>
      </p:sp>
      <p:sp>
        <p:nvSpPr>
          <p:cNvPr id="205829" name="Text Box 10"/>
          <p:cNvSpPr txBox="1">
            <a:spLocks noChangeArrowheads="1"/>
          </p:cNvSpPr>
          <p:nvPr/>
        </p:nvSpPr>
        <p:spPr bwMode="auto">
          <a:xfrm>
            <a:off x="525447" y="933937"/>
            <a:ext cx="7921625"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t>1.</a:t>
            </a:r>
            <a:r>
              <a:rPr lang="en-US" altLang="zh-CN" sz="2800" baseline="0" dirty="0"/>
              <a:t> </a:t>
            </a:r>
            <a:r>
              <a:rPr lang="zh-CN" altLang="en-US" sz="2800" dirty="0"/>
              <a:t>基于以下表，是否能找出其候选码 ？如果能，请给出所有候选码。如果不能请说明为什么。</a:t>
            </a:r>
          </a:p>
        </p:txBody>
      </p:sp>
    </p:spTree>
    <p:extLst>
      <p:ext uri="{BB962C8B-B14F-4D97-AF65-F5344CB8AC3E}">
        <p14:creationId xmlns:p14="http://schemas.microsoft.com/office/powerpoint/2010/main" val="1977736202"/>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zh-CN" altLang="en-US"/>
              <a:t>思考</a:t>
            </a:r>
            <a:r>
              <a:rPr lang="en-US" altLang="zh-CN"/>
              <a:t>(2)</a:t>
            </a:r>
          </a:p>
        </p:txBody>
      </p:sp>
      <p:sp>
        <p:nvSpPr>
          <p:cNvPr id="206851" name="Rectangle 3"/>
          <p:cNvSpPr>
            <a:spLocks noGrp="1" noChangeArrowheads="1"/>
          </p:cNvSpPr>
          <p:nvPr>
            <p:ph idx="1"/>
          </p:nvPr>
        </p:nvSpPr>
        <p:spPr/>
        <p:txBody>
          <a:bodyPr/>
          <a:lstStyle/>
          <a:p>
            <a:pPr eaLnBrk="1" hangingPunct="1">
              <a:buFont typeface="Monotype Sorts" pitchFamily="2" charset="2"/>
              <a:buNone/>
            </a:pPr>
            <a:r>
              <a:rPr lang="en-US" altLang="zh-CN"/>
              <a:t>2. </a:t>
            </a:r>
            <a:r>
              <a:rPr lang="zh-CN" altLang="en-US"/>
              <a:t>证明：若</a:t>
            </a:r>
            <a:r>
              <a:rPr lang="en-US" altLang="zh-CN"/>
              <a:t>R</a:t>
            </a:r>
            <a:r>
              <a:rPr lang="zh-CN" altLang="en-US"/>
              <a:t>属于</a:t>
            </a:r>
            <a:r>
              <a:rPr lang="en-US" altLang="zh-CN"/>
              <a:t>4NF</a:t>
            </a:r>
            <a:r>
              <a:rPr lang="zh-CN" altLang="en-US"/>
              <a:t>。那么</a:t>
            </a:r>
            <a:r>
              <a:rPr lang="en-US" altLang="zh-CN"/>
              <a:t>R</a:t>
            </a:r>
            <a:r>
              <a:rPr lang="zh-CN" altLang="en-US"/>
              <a:t>属于</a:t>
            </a:r>
            <a:r>
              <a:rPr lang="en-US" altLang="zh-CN"/>
              <a:t>BCNF</a:t>
            </a:r>
            <a:r>
              <a:rPr lang="zh-CN" altLang="en-US"/>
              <a:t>，反之不成立。</a:t>
            </a:r>
          </a:p>
        </p:txBody>
      </p:sp>
    </p:spTree>
    <p:extLst>
      <p:ext uri="{BB962C8B-B14F-4D97-AF65-F5344CB8AC3E}">
        <p14:creationId xmlns:p14="http://schemas.microsoft.com/office/powerpoint/2010/main" val="93615780"/>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a:t>作业</a:t>
            </a:r>
          </a:p>
        </p:txBody>
      </p:sp>
      <p:sp>
        <p:nvSpPr>
          <p:cNvPr id="207875" name="Rectangle 3"/>
          <p:cNvSpPr>
            <a:spLocks noGrp="1" noChangeArrowheads="1"/>
          </p:cNvSpPr>
          <p:nvPr>
            <p:ph idx="1"/>
          </p:nvPr>
        </p:nvSpPr>
        <p:spPr/>
        <p:txBody>
          <a:bodyPr/>
          <a:lstStyle/>
          <a:p>
            <a:pPr marL="533400" indent="-533400" eaLnBrk="1" hangingPunct="1">
              <a:lnSpc>
                <a:spcPct val="160000"/>
              </a:lnSpc>
            </a:pPr>
            <a:r>
              <a:rPr lang="zh-CN" altLang="en-US"/>
              <a:t>习题 </a:t>
            </a:r>
            <a:r>
              <a:rPr lang="en-US" altLang="zh-CN"/>
              <a:t>2  3  5  9  12 </a:t>
            </a:r>
          </a:p>
          <a:p>
            <a:pPr marL="533400" indent="-533400" eaLnBrk="1" hangingPunct="1">
              <a:lnSpc>
                <a:spcPct val="160000"/>
              </a:lnSpc>
              <a:buFont typeface="Monotype Sorts" pitchFamily="2" charset="2"/>
              <a:buNone/>
            </a:pPr>
            <a:r>
              <a:rPr lang="en-US" altLang="zh-CN"/>
              <a:t>1  </a:t>
            </a:r>
            <a:r>
              <a:rPr lang="zh-CN" altLang="en-US"/>
              <a:t>证明：若</a:t>
            </a:r>
            <a:r>
              <a:rPr lang="en-US" altLang="zh-CN"/>
              <a:t>R</a:t>
            </a:r>
            <a:r>
              <a:rPr lang="zh-CN" altLang="en-US"/>
              <a:t>属于</a:t>
            </a:r>
            <a:r>
              <a:rPr lang="en-US" altLang="zh-CN"/>
              <a:t>BCNF</a:t>
            </a:r>
            <a:r>
              <a:rPr lang="zh-CN" altLang="en-US"/>
              <a:t>。那么</a:t>
            </a:r>
            <a:r>
              <a:rPr lang="en-US" altLang="zh-CN"/>
              <a:t>R</a:t>
            </a:r>
            <a:r>
              <a:rPr lang="zh-CN" altLang="en-US"/>
              <a:t>属于</a:t>
            </a:r>
            <a:r>
              <a:rPr lang="en-US" altLang="zh-CN"/>
              <a:t>3NF</a:t>
            </a:r>
            <a:r>
              <a:rPr lang="zh-CN" altLang="en-US"/>
              <a:t>，反之不成立。</a:t>
            </a:r>
          </a:p>
          <a:p>
            <a:pPr marL="533400" indent="-533400" eaLnBrk="1" hangingPunct="1">
              <a:buFont typeface="Monotype Sorts" pitchFamily="2" charset="2"/>
              <a:buNone/>
            </a:pPr>
            <a:r>
              <a:rPr lang="en-US" altLang="zh-CN"/>
              <a:t>2 </a:t>
            </a:r>
            <a:r>
              <a:rPr lang="en-US" altLang="zh-CN">
                <a:latin typeface="Arial" panose="020B0604020202020204" pitchFamily="34" charset="0"/>
              </a:rPr>
              <a:t>“</a:t>
            </a:r>
            <a:r>
              <a:rPr lang="zh-CN" altLang="en-US"/>
              <a:t>从已知的函数依赖集</a:t>
            </a:r>
            <a:r>
              <a:rPr lang="en-US" altLang="zh-CN"/>
              <a:t>F</a:t>
            </a:r>
            <a:r>
              <a:rPr lang="zh-CN" altLang="en-US"/>
              <a:t>使用推理规则集推不出的函数依赖，必定不在</a:t>
            </a:r>
            <a:r>
              <a:rPr lang="en-US" altLang="zh-CN" sz="2800" b="0" i="1"/>
              <a:t>F </a:t>
            </a:r>
            <a:r>
              <a:rPr lang="en-US" altLang="zh-CN" sz="2800" b="0" baseline="30000"/>
              <a:t>+</a:t>
            </a:r>
            <a:r>
              <a:rPr lang="en-US" altLang="zh-CN" sz="2800" baseline="30000"/>
              <a:t> </a:t>
            </a:r>
            <a:r>
              <a:rPr lang="zh-CN" altLang="en-US"/>
              <a:t>中</a:t>
            </a:r>
            <a:r>
              <a:rPr lang="zh-CN" altLang="en-US">
                <a:latin typeface="Arial" panose="020B0604020202020204" pitchFamily="34" charset="0"/>
              </a:rPr>
              <a:t>”</a:t>
            </a:r>
            <a:r>
              <a:rPr lang="zh-CN" altLang="en-US"/>
              <a:t> ，这句话是指推理规则的有效性还是完备性？</a:t>
            </a:r>
          </a:p>
          <a:p>
            <a:pPr marL="533400" indent="-533400" eaLnBrk="1" hangingPunct="1"/>
            <a:endParaRPr lang="zh-CN" altLang="en-US"/>
          </a:p>
          <a:p>
            <a:pPr marL="914400" lvl="1" indent="-457200" eaLnBrk="1" hangingPunct="1">
              <a:buFontTx/>
              <a:buNone/>
            </a:pPr>
            <a:endParaRPr lang="en-US" altLang="zh-CN"/>
          </a:p>
        </p:txBody>
      </p:sp>
    </p:spTree>
    <p:extLst>
      <p:ext uri="{BB962C8B-B14F-4D97-AF65-F5344CB8AC3E}">
        <p14:creationId xmlns:p14="http://schemas.microsoft.com/office/powerpoint/2010/main" val="2082469026"/>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a:t>作业</a:t>
            </a:r>
          </a:p>
        </p:txBody>
      </p:sp>
      <p:sp>
        <p:nvSpPr>
          <p:cNvPr id="208899" name="Rectangle 3"/>
          <p:cNvSpPr>
            <a:spLocks noGrp="1" noChangeArrowheads="1"/>
          </p:cNvSpPr>
          <p:nvPr>
            <p:ph idx="1"/>
          </p:nvPr>
        </p:nvSpPr>
        <p:spPr/>
        <p:txBody>
          <a:bodyPr/>
          <a:lstStyle/>
          <a:p>
            <a:pPr marL="533400" indent="-533400" eaLnBrk="1" hangingPunct="1">
              <a:lnSpc>
                <a:spcPct val="160000"/>
              </a:lnSpc>
            </a:pPr>
            <a:r>
              <a:rPr lang="zh-CN" altLang="en-US" dirty="0"/>
              <a:t>习题 </a:t>
            </a:r>
            <a:r>
              <a:rPr lang="en-US" altLang="zh-CN" dirty="0"/>
              <a:t>2  3  5  6 7 8</a:t>
            </a:r>
            <a:endParaRPr lang="en-US" altLang="zh-CN" dirty="0">
              <a:solidFill>
                <a:schemeClr val="accent2"/>
              </a:solidFill>
            </a:endParaRPr>
          </a:p>
          <a:p>
            <a:pPr marL="533400" indent="-533400" eaLnBrk="1" hangingPunct="1"/>
            <a:r>
              <a:rPr lang="zh-CN" altLang="en-US" dirty="0">
                <a:solidFill>
                  <a:schemeClr val="accent2"/>
                </a:solidFill>
              </a:rPr>
              <a:t>选做：</a:t>
            </a:r>
            <a:r>
              <a:rPr lang="en-US" altLang="zh-CN" dirty="0">
                <a:solidFill>
                  <a:schemeClr val="accent2"/>
                </a:solidFill>
              </a:rPr>
              <a:t>4 </a:t>
            </a:r>
            <a:endParaRPr lang="en-US" altLang="zh-CN" dirty="0"/>
          </a:p>
          <a:p>
            <a:pPr marL="914400" lvl="1" indent="-457200" eaLnBrk="1" hangingPunct="1">
              <a:buFontTx/>
              <a:buNone/>
            </a:pPr>
            <a:endParaRPr lang="en-US" altLang="zh-CN" dirty="0"/>
          </a:p>
        </p:txBody>
      </p:sp>
    </p:spTree>
    <p:extLst>
      <p:ext uri="{BB962C8B-B14F-4D97-AF65-F5344CB8AC3E}">
        <p14:creationId xmlns:p14="http://schemas.microsoft.com/office/powerpoint/2010/main" val="4276868185"/>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solidFill>
                  <a:srgbClr val="FF0000"/>
                </a:solidFill>
              </a:rPr>
              <a:t>6.2.1 </a:t>
            </a:r>
            <a:r>
              <a:rPr lang="zh-CN" altLang="en-US" sz="2800" dirty="0">
                <a:solidFill>
                  <a:srgbClr val="FF0000"/>
                </a:solidFill>
              </a:rPr>
              <a:t>函数依赖</a:t>
            </a:r>
            <a:endParaRPr lang="en-US" altLang="zh-CN" sz="2800" dirty="0">
              <a:solidFill>
                <a:srgbClr val="FF0000"/>
              </a:solidFill>
            </a:endParaRPr>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600" dirty="0"/>
              <a:t>6.2.7 </a:t>
            </a:r>
            <a:r>
              <a:rPr lang="zh-CN" altLang="en-US" sz="2600" dirty="0"/>
              <a:t>多值依赖</a:t>
            </a:r>
            <a:endParaRPr lang="en-US" altLang="zh-CN" sz="2600" dirty="0"/>
          </a:p>
          <a:p>
            <a:pPr>
              <a:spcBef>
                <a:spcPts val="0"/>
              </a:spcBef>
            </a:pPr>
            <a:r>
              <a:rPr lang="en-US" altLang="zh-CN" sz="2600" dirty="0"/>
              <a:t>6.2.8 4NF</a:t>
            </a:r>
          </a:p>
          <a:p>
            <a:pPr>
              <a:spcBef>
                <a:spcPts val="0"/>
              </a:spcBef>
            </a:pPr>
            <a:endParaRPr lang="en-US" altLang="zh-CN" sz="26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.1  </a:t>
            </a:r>
            <a:r>
              <a:rPr lang="zh-CN" altLang="en-US" sz="3600" b="1" kern="0" cap="all" dirty="0">
                <a:solidFill>
                  <a:schemeClr val="bg1"/>
                </a:solidFill>
                <a:latin typeface="+mj-lt"/>
                <a:ea typeface="+mj-ea"/>
                <a:cs typeface="+mj-cs"/>
              </a:rPr>
              <a:t>函数依赖</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22313" y="0"/>
            <a:ext cx="7772400" cy="1021556"/>
          </a:xfrm>
        </p:spPr>
        <p:txBody>
          <a:bodyPr/>
          <a:lstStyle/>
          <a:p>
            <a:pPr algn="ctr"/>
            <a:r>
              <a:rPr lang="zh-CN" altLang="en-US" sz="3600" dirty="0"/>
              <a:t>第</a:t>
            </a:r>
            <a:r>
              <a:rPr lang="en-US" altLang="zh-CN" sz="3600" dirty="0"/>
              <a:t>6</a:t>
            </a:r>
            <a:r>
              <a:rPr lang="zh-CN" altLang="en-US" sz="3600" dirty="0"/>
              <a:t>章 关系数据理论</a:t>
            </a:r>
          </a:p>
        </p:txBody>
      </p:sp>
      <p:sp>
        <p:nvSpPr>
          <p:cNvPr id="13315" name="Rectangle 3"/>
          <p:cNvSpPr>
            <a:spLocks noGrp="1" noChangeArrowheads="1"/>
          </p:cNvSpPr>
          <p:nvPr>
            <p:ph type="body" idx="4294967295"/>
          </p:nvPr>
        </p:nvSpPr>
        <p:spPr>
          <a:xfrm>
            <a:off x="323528" y="555526"/>
            <a:ext cx="7772400" cy="2285972"/>
          </a:xfrm>
        </p:spPr>
        <p:txBody>
          <a:bodyPr/>
          <a:lstStyle/>
          <a:p>
            <a:r>
              <a:rPr lang="en-US" altLang="zh-CN" sz="2400" dirty="0"/>
              <a:t>6.1 </a:t>
            </a:r>
            <a:r>
              <a:rPr lang="zh-CN" altLang="en-US" sz="2400" dirty="0"/>
              <a:t>问题的提出</a:t>
            </a:r>
          </a:p>
          <a:p>
            <a:r>
              <a:rPr lang="en-US" altLang="zh-CN" sz="2400" dirty="0"/>
              <a:t>6.2 </a:t>
            </a:r>
            <a:r>
              <a:rPr lang="zh-CN" altLang="en-US" sz="2400" dirty="0"/>
              <a:t>规范化</a:t>
            </a:r>
          </a:p>
          <a:p>
            <a:r>
              <a:rPr lang="en-US" altLang="zh-CN" sz="2400" dirty="0"/>
              <a:t>6.3 </a:t>
            </a:r>
            <a:r>
              <a:rPr lang="zh-CN" altLang="en-US" sz="2400" dirty="0"/>
              <a:t>数据依赖的公理系统</a:t>
            </a:r>
          </a:p>
          <a:p>
            <a:r>
              <a:rPr lang="en-US" altLang="zh-CN" sz="2400" dirty="0"/>
              <a:t>6.4 </a:t>
            </a:r>
            <a:r>
              <a:rPr lang="zh-CN" altLang="en-US" sz="2400" dirty="0"/>
              <a:t>保持函数依赖的模式分解</a:t>
            </a:r>
            <a:endParaRPr lang="en-US" altLang="zh-CN" sz="2400" dirty="0"/>
          </a:p>
          <a:p>
            <a:r>
              <a:rPr lang="zh-CN" altLang="en-US" sz="2400" dirty="0"/>
              <a:t>*</a:t>
            </a:r>
            <a:r>
              <a:rPr lang="en-US" altLang="zh-CN" sz="2400" dirty="0"/>
              <a:t>6.5</a:t>
            </a:r>
            <a:r>
              <a:rPr lang="zh-CN" altLang="en-US" sz="2400" dirty="0"/>
              <a:t> 无损连接的模式分解</a:t>
            </a:r>
            <a:endParaRPr lang="en-US" altLang="zh-CN" sz="2400" dirty="0"/>
          </a:p>
          <a:p>
            <a:r>
              <a:rPr lang="zh-CN" altLang="en-US" sz="2400" dirty="0"/>
              <a:t>本章小结</a:t>
            </a:r>
            <a:endParaRPr lang="en-US" altLang="zh-CN" sz="1800" dirty="0"/>
          </a:p>
          <a:p>
            <a:pPr>
              <a:buNone/>
            </a:pPr>
            <a:r>
              <a:rPr lang="zh-CN" altLang="en-US" sz="2400" dirty="0">
                <a:solidFill>
                  <a:srgbClr val="FF0000"/>
                </a:solidFill>
              </a:rPr>
              <a:t>学习关系规范化理论的重要性：</a:t>
            </a:r>
            <a:endParaRPr lang="en-US" altLang="zh-CN" sz="2400" dirty="0">
              <a:solidFill>
                <a:srgbClr val="FF0000"/>
              </a:solidFill>
            </a:endParaRPr>
          </a:p>
          <a:p>
            <a:r>
              <a:rPr lang="zh-CN" altLang="en-US" sz="2400" dirty="0"/>
              <a:t>是关系数据库的重要理论基础</a:t>
            </a:r>
            <a:endParaRPr lang="en-US" altLang="zh-CN" sz="2400" dirty="0"/>
          </a:p>
          <a:p>
            <a:r>
              <a:rPr lang="zh-CN" altLang="en-US" sz="2400" dirty="0"/>
              <a:t>为数据库设计提供理论指南和工具</a:t>
            </a:r>
            <a:r>
              <a:rPr lang="en-US" altLang="zh-CN" sz="2400" dirty="0">
                <a:solidFill>
                  <a:srgbClr val="FF0000"/>
                </a:solidFill>
              </a:rPr>
              <a:t>——</a:t>
            </a:r>
            <a:r>
              <a:rPr lang="zh-CN" altLang="en-US" sz="2400" kern="1200" dirty="0">
                <a:solidFill>
                  <a:srgbClr val="FF0000"/>
                </a:solidFill>
                <a:latin typeface="Calibri" pitchFamily="34" charset="0"/>
                <a:ea typeface="宋体" pitchFamily="2" charset="-122"/>
              </a:rPr>
              <a:t>关系规范化理论研究的实际应用价值</a:t>
            </a:r>
            <a:endParaRPr lang="zh-CN" altLang="en-US" sz="2400" dirty="0">
              <a:solidFill>
                <a:srgbClr val="FF0000"/>
              </a:solidFill>
            </a:endParaRPr>
          </a:p>
          <a:p>
            <a:endParaRPr lang="zh-CN" altLang="en-US" dirty="0"/>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285720" y="573893"/>
            <a:ext cx="8643998" cy="3640931"/>
          </a:xfrm>
        </p:spPr>
        <p:txBody>
          <a:bodyPr/>
          <a:lstStyle/>
          <a:p>
            <a:pPr>
              <a:buNone/>
            </a:pPr>
            <a:r>
              <a:rPr lang="zh-CN" altLang="en-US" sz="2000" dirty="0"/>
              <a:t>定义</a:t>
            </a:r>
            <a:r>
              <a:rPr lang="en-US" altLang="zh-CN" sz="2000" dirty="0"/>
              <a:t>6.1  </a:t>
            </a:r>
          </a:p>
          <a:p>
            <a:pPr>
              <a:buNone/>
            </a:pPr>
            <a:r>
              <a:rPr lang="zh-CN" altLang="en-US" sz="1800" dirty="0"/>
              <a:t>    给定关系模式</a:t>
            </a:r>
            <a:r>
              <a:rPr lang="en-US" altLang="zh-CN" sz="1800" dirty="0"/>
              <a:t>R(U,F)</a:t>
            </a:r>
            <a:r>
              <a:rPr lang="zh-CN" altLang="en-US" sz="1800" dirty="0"/>
              <a:t>，</a:t>
            </a:r>
            <a:r>
              <a:rPr lang="en-US" altLang="zh-CN" sz="1800" dirty="0"/>
              <a:t>X</a:t>
            </a:r>
            <a:r>
              <a:rPr lang="zh-CN" altLang="en-US" sz="1800" dirty="0"/>
              <a:t>，</a:t>
            </a:r>
            <a:r>
              <a:rPr lang="en-US" altLang="zh-CN" sz="1800" dirty="0"/>
              <a:t>Y</a:t>
            </a:r>
            <a:r>
              <a:rPr lang="zh-CN" altLang="en-US" sz="1800" dirty="0"/>
              <a:t>是</a:t>
            </a:r>
            <a:r>
              <a:rPr lang="en-US" altLang="zh-CN" sz="1800" dirty="0"/>
              <a:t>U</a:t>
            </a:r>
            <a:r>
              <a:rPr lang="zh-CN" altLang="en-US" sz="1800" dirty="0"/>
              <a:t>的子集。若对于</a:t>
            </a:r>
            <a:r>
              <a:rPr lang="en-US" altLang="zh-CN" sz="1800" dirty="0"/>
              <a:t>R(U,F)</a:t>
            </a:r>
            <a:r>
              <a:rPr lang="zh-CN" altLang="en-US" sz="1800" dirty="0"/>
              <a:t>的任意一个</a:t>
            </a:r>
            <a:endParaRPr lang="en-US" altLang="zh-CN" sz="1800" dirty="0"/>
          </a:p>
          <a:p>
            <a:pPr>
              <a:buNone/>
            </a:pPr>
            <a:r>
              <a:rPr lang="zh-CN" altLang="en-US" sz="1800" dirty="0"/>
              <a:t>可能的关系</a:t>
            </a:r>
            <a:r>
              <a:rPr lang="en-US" altLang="zh-CN" sz="1800" dirty="0"/>
              <a:t>r</a:t>
            </a:r>
            <a:r>
              <a:rPr lang="zh-CN" altLang="en-US" sz="1800" dirty="0"/>
              <a:t>，</a:t>
            </a:r>
            <a:r>
              <a:rPr lang="en-US" altLang="zh-CN" sz="1800" dirty="0"/>
              <a:t>r</a:t>
            </a:r>
            <a:r>
              <a:rPr lang="zh-CN" altLang="en-US" sz="1800" dirty="0"/>
              <a:t>中不可能存在两个元组在</a:t>
            </a:r>
            <a:r>
              <a:rPr lang="en-US" altLang="zh-CN" sz="1800" dirty="0"/>
              <a:t>X</a:t>
            </a:r>
            <a:r>
              <a:rPr lang="zh-CN" altLang="en-US" sz="1800" dirty="0"/>
              <a:t>上的属性值相等， 而在</a:t>
            </a:r>
            <a:r>
              <a:rPr lang="en-US" altLang="zh-CN" sz="1800" dirty="0"/>
              <a:t>Y</a:t>
            </a:r>
            <a:r>
              <a:rPr lang="zh-CN" altLang="en-US" sz="1800" dirty="0"/>
              <a:t>上的属性值不等</a:t>
            </a:r>
            <a:endParaRPr lang="en-US" altLang="zh-CN" sz="1800" dirty="0"/>
          </a:p>
          <a:p>
            <a:pPr>
              <a:buNone/>
            </a:pPr>
            <a:r>
              <a:rPr lang="zh-CN" altLang="en-US" sz="1800" dirty="0"/>
              <a:t>，则称“</a:t>
            </a:r>
            <a:r>
              <a:rPr lang="en-US" altLang="zh-CN" sz="1800" dirty="0">
                <a:solidFill>
                  <a:srgbClr val="FF00FF"/>
                </a:solidFill>
                <a:sym typeface="Calibri" pitchFamily="34" charset="0"/>
              </a:rPr>
              <a:t>X</a:t>
            </a:r>
            <a:r>
              <a:rPr lang="zh-CN" altLang="en-US" sz="1800" dirty="0">
                <a:solidFill>
                  <a:srgbClr val="FF00FF"/>
                </a:solidFill>
                <a:sym typeface="Calibri" pitchFamily="34" charset="0"/>
              </a:rPr>
              <a:t>函数确定</a:t>
            </a:r>
            <a:r>
              <a:rPr lang="en-US" altLang="zh-CN" sz="1800" dirty="0">
                <a:solidFill>
                  <a:srgbClr val="FF00FF"/>
                </a:solidFill>
                <a:sym typeface="Calibri" pitchFamily="34" charset="0"/>
              </a:rPr>
              <a:t>Y</a:t>
            </a:r>
            <a:r>
              <a:rPr lang="en-US" altLang="zh-CN" sz="1800" dirty="0"/>
              <a:t>”</a:t>
            </a:r>
            <a:r>
              <a:rPr lang="zh-CN" altLang="en-US" sz="1800" dirty="0"/>
              <a:t>或“</a:t>
            </a:r>
            <a:r>
              <a:rPr lang="en-US" altLang="zh-CN" sz="1800" dirty="0">
                <a:solidFill>
                  <a:srgbClr val="FF00FF"/>
                </a:solidFill>
                <a:sym typeface="Calibri" pitchFamily="34" charset="0"/>
              </a:rPr>
              <a:t>Y</a:t>
            </a:r>
            <a:r>
              <a:rPr lang="zh-CN" altLang="en-US" sz="1800" dirty="0">
                <a:solidFill>
                  <a:srgbClr val="FF00FF"/>
                </a:solidFill>
                <a:sym typeface="Calibri" pitchFamily="34" charset="0"/>
              </a:rPr>
              <a:t>函数依赖于</a:t>
            </a:r>
            <a:r>
              <a:rPr lang="en-US" altLang="zh-CN" sz="1800" dirty="0">
                <a:solidFill>
                  <a:srgbClr val="FF00FF"/>
                </a:solidFill>
                <a:sym typeface="Calibri" pitchFamily="34" charset="0"/>
              </a:rPr>
              <a:t>X</a:t>
            </a:r>
            <a:r>
              <a:rPr lang="en-US" altLang="zh-CN" sz="1800" dirty="0"/>
              <a:t>”</a:t>
            </a:r>
            <a:r>
              <a:rPr lang="zh-CN" altLang="en-US" sz="1800" dirty="0"/>
              <a:t>，记作</a:t>
            </a:r>
            <a:r>
              <a:rPr lang="en-US" altLang="zh-CN" sz="1800" dirty="0">
                <a:solidFill>
                  <a:srgbClr val="FF00FF"/>
                </a:solidFill>
                <a:sym typeface="Calibri" pitchFamily="34" charset="0"/>
              </a:rPr>
              <a:t>X→Y</a:t>
            </a:r>
            <a:r>
              <a:rPr lang="zh-CN" altLang="en-US" sz="1800" dirty="0"/>
              <a:t>。 </a:t>
            </a:r>
            <a:endParaRPr lang="en-US" altLang="zh-CN" sz="1800" dirty="0"/>
          </a:p>
          <a:p>
            <a:pPr>
              <a:buNone/>
            </a:pPr>
            <a:r>
              <a:rPr lang="en-US" altLang="zh-CN" sz="1800" dirty="0"/>
              <a:t>    X</a:t>
            </a:r>
            <a:r>
              <a:rPr lang="zh-CN" altLang="en-US" sz="1800" dirty="0"/>
              <a:t>称为这个函数依赖的决定属性组，也称为</a:t>
            </a:r>
            <a:r>
              <a:rPr lang="zh-CN" altLang="en-US" sz="1800" dirty="0">
                <a:solidFill>
                  <a:srgbClr val="C00000"/>
                </a:solidFill>
              </a:rPr>
              <a:t>决定因素</a:t>
            </a:r>
            <a:r>
              <a:rPr lang="en-US" altLang="zh-CN" sz="1800" dirty="0"/>
              <a:t>(determinant)</a:t>
            </a:r>
            <a:r>
              <a:rPr lang="zh-CN" altLang="en-US" sz="1800" dirty="0"/>
              <a:t>。</a:t>
            </a:r>
            <a:endParaRPr lang="en-US" altLang="zh-CN" sz="1800" dirty="0"/>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r>
              <a:rPr lang="zh-CN" altLang="en-US" sz="1600" dirty="0">
                <a:solidFill>
                  <a:srgbClr val="FF0000"/>
                </a:solidFill>
              </a:rPr>
              <a:t>例：</a:t>
            </a:r>
            <a:r>
              <a:rPr lang="en-US" altLang="zh-CN" sz="1600" dirty="0">
                <a:solidFill>
                  <a:srgbClr val="FF0000"/>
                </a:solidFill>
              </a:rPr>
              <a:t>STUDENT</a:t>
            </a:r>
            <a:r>
              <a:rPr lang="zh-CN" altLang="en-US" sz="1600" dirty="0">
                <a:solidFill>
                  <a:srgbClr val="FF0000"/>
                </a:solidFill>
              </a:rPr>
              <a:t>（</a:t>
            </a:r>
            <a:r>
              <a:rPr lang="en-US" altLang="zh-CN" sz="1600" dirty="0" err="1">
                <a:solidFill>
                  <a:srgbClr val="FF0000"/>
                </a:solidFill>
              </a:rPr>
              <a:t>Sno</a:t>
            </a:r>
            <a:r>
              <a:rPr lang="en-US" altLang="zh-CN" sz="1600" dirty="0">
                <a:solidFill>
                  <a:srgbClr val="FF0000"/>
                </a:solidFill>
              </a:rPr>
              <a:t> ,School, </a:t>
            </a:r>
            <a:r>
              <a:rPr lang="en-US" altLang="zh-CN" sz="1600" dirty="0" err="1">
                <a:solidFill>
                  <a:srgbClr val="FF0000"/>
                </a:solidFill>
              </a:rPr>
              <a:t>Mname,Cno,Grade</a:t>
            </a:r>
            <a:r>
              <a:rPr lang="zh-CN" altLang="en-US" sz="1600" dirty="0">
                <a:solidFill>
                  <a:srgbClr val="FF0000"/>
                </a:solidFill>
              </a:rPr>
              <a:t>）</a:t>
            </a:r>
            <a:endParaRPr lang="en-US" altLang="zh-CN" sz="1600" dirty="0">
              <a:solidFill>
                <a:srgbClr val="FF0000"/>
              </a:solidFill>
            </a:endParaRPr>
          </a:p>
          <a:p>
            <a:pPr marL="342900" lvl="1" indent="-342900">
              <a:buNone/>
            </a:pPr>
            <a:r>
              <a:rPr lang="zh-CN" altLang="en-US" sz="1600" dirty="0">
                <a:cs typeface="+mn-cs"/>
              </a:rPr>
              <a:t> </a:t>
            </a:r>
            <a:r>
              <a:rPr lang="en-US" altLang="zh-CN" sz="1600" dirty="0">
                <a:cs typeface="+mn-cs"/>
              </a:rPr>
              <a:t>F</a:t>
            </a:r>
            <a:r>
              <a:rPr lang="zh-CN" altLang="en-US" sz="1600" dirty="0">
                <a:cs typeface="+mn-cs"/>
              </a:rPr>
              <a:t>＝ </a:t>
            </a:r>
            <a:r>
              <a:rPr lang="en-US" altLang="zh-CN" sz="1600" dirty="0">
                <a:cs typeface="+mn-cs"/>
              </a:rPr>
              <a:t>{</a:t>
            </a:r>
            <a:r>
              <a:rPr lang="en-US" altLang="zh-CN" sz="1600" dirty="0" err="1">
                <a:cs typeface="+mn-cs"/>
              </a:rPr>
              <a:t>Sno→School</a:t>
            </a:r>
            <a:r>
              <a:rPr lang="en-US" altLang="zh-CN" sz="1600" dirty="0">
                <a:cs typeface="+mn-cs"/>
              </a:rPr>
              <a:t>, </a:t>
            </a:r>
            <a:r>
              <a:rPr lang="en-US" altLang="zh-CN" sz="1600" dirty="0" err="1">
                <a:cs typeface="+mn-cs"/>
              </a:rPr>
              <a:t>School→Mname</a:t>
            </a:r>
            <a:r>
              <a:rPr lang="en-US" altLang="zh-CN" sz="1600" dirty="0">
                <a:cs typeface="+mn-cs"/>
              </a:rPr>
              <a:t>, (</a:t>
            </a:r>
            <a:r>
              <a:rPr lang="en-US" altLang="zh-CN" sz="1600" dirty="0" err="1">
                <a:cs typeface="+mn-cs"/>
              </a:rPr>
              <a:t>Sno</a:t>
            </a:r>
            <a:r>
              <a:rPr lang="en-US" altLang="zh-CN" sz="1600" dirty="0">
                <a:cs typeface="+mn-cs"/>
              </a:rPr>
              <a:t>, </a:t>
            </a:r>
            <a:r>
              <a:rPr lang="en-US" altLang="zh-CN" sz="1600" dirty="0" err="1">
                <a:cs typeface="+mn-cs"/>
              </a:rPr>
              <a:t>Cno</a:t>
            </a:r>
            <a:r>
              <a:rPr lang="en-US" altLang="zh-CN" sz="1600" dirty="0">
                <a:cs typeface="+mn-cs"/>
              </a:rPr>
              <a:t>)→Grade</a:t>
            </a:r>
            <a:r>
              <a:rPr lang="zh-CN" altLang="en-US" sz="1600" dirty="0">
                <a:cs typeface="+mn-cs"/>
              </a:rPr>
              <a:t>｝</a:t>
            </a:r>
            <a:endParaRPr lang="en-US" altLang="zh-CN" sz="1600" dirty="0">
              <a:cs typeface="+mn-cs"/>
            </a:endParaRPr>
          </a:p>
          <a:p>
            <a:pPr marL="342900" lvl="1" indent="-342900">
              <a:buNone/>
            </a:pPr>
            <a:endParaRPr lang="zh-CN" altLang="en-US" sz="1600" dirty="0">
              <a:solidFill>
                <a:srgbClr val="FF0000"/>
              </a:solidFill>
            </a:endParaRPr>
          </a:p>
          <a:p>
            <a:pPr>
              <a:buNone/>
            </a:pPr>
            <a:endParaRPr lang="zh-CN" altLang="en-US" sz="2000" dirty="0"/>
          </a:p>
        </p:txBody>
      </p:sp>
      <p:grpSp>
        <p:nvGrpSpPr>
          <p:cNvPr id="2" name="组合 1">
            <a:extLst>
              <a:ext uri="{FF2B5EF4-FFF2-40B4-BE49-F238E27FC236}">
                <a16:creationId xmlns:a16="http://schemas.microsoft.com/office/drawing/2014/main" xmlns="" id="{AC23FB0C-75E5-53BB-EA44-2B35B3D8483B}"/>
              </a:ext>
            </a:extLst>
          </p:cNvPr>
          <p:cNvGrpSpPr/>
          <p:nvPr/>
        </p:nvGrpSpPr>
        <p:grpSpPr>
          <a:xfrm>
            <a:off x="683568" y="2400068"/>
            <a:ext cx="3500430" cy="732231"/>
            <a:chOff x="3563888" y="3071055"/>
            <a:chExt cx="3500430" cy="732231"/>
          </a:xfrm>
        </p:grpSpPr>
        <p:sp>
          <p:nvSpPr>
            <p:cNvPr id="5" name="Text Box 1030"/>
            <p:cNvSpPr>
              <a:spLocks noChangeArrowheads="1"/>
            </p:cNvSpPr>
            <p:nvPr/>
          </p:nvSpPr>
          <p:spPr bwMode="auto">
            <a:xfrm>
              <a:off x="3563888" y="3071055"/>
              <a:ext cx="3500430" cy="732231"/>
            </a:xfrm>
            <a:prstGeom prst="rect">
              <a:avLst/>
            </a:prstGeom>
            <a:solidFill>
              <a:srgbClr val="F2EB92"/>
            </a:solidFill>
            <a:ln w="28575">
              <a:solidFill>
                <a:srgbClr val="FF0000"/>
              </a:solidFill>
              <a:miter lim="800000"/>
              <a:headEnd/>
              <a:tailEnd/>
            </a:ln>
          </p:spPr>
          <p:txBody>
            <a:bodyPr wrap="square" lIns="90000" tIns="190800" rIns="90000" bIns="46800">
              <a:spAutoFit/>
            </a:bodyPr>
            <a:lstStyle/>
            <a:p>
              <a:pPr>
                <a:buClr>
                  <a:schemeClr val="accent1"/>
                </a:buClr>
                <a:buSzPct val="90000"/>
                <a:buFont typeface="Monotype Sorts" pitchFamily="2" charset="2"/>
                <a:buNone/>
              </a:pPr>
              <a:r>
                <a:rPr lang="zh-CN" altLang="en-US" sz="1600" dirty="0">
                  <a:latin typeface="Times New Roman" pitchFamily="18" charset="0"/>
                </a:rPr>
                <a:t>若</a:t>
              </a:r>
              <a:r>
                <a:rPr lang="en-US" altLang="zh-CN" sz="1600" dirty="0">
                  <a:latin typeface="Times New Roman" pitchFamily="18" charset="0"/>
                </a:rPr>
                <a:t>X→Y</a:t>
              </a:r>
              <a:r>
                <a:rPr lang="zh-CN" altLang="en-US" sz="1600" dirty="0">
                  <a:latin typeface="Times New Roman" pitchFamily="18" charset="0"/>
                </a:rPr>
                <a:t>，并且</a:t>
              </a:r>
              <a:r>
                <a:rPr lang="en-US" altLang="zh-CN" sz="1600" dirty="0">
                  <a:latin typeface="Times New Roman" pitchFamily="18" charset="0"/>
                </a:rPr>
                <a:t>Y→X, </a:t>
              </a:r>
              <a:r>
                <a:rPr lang="zh-CN" altLang="en-US" sz="1600" dirty="0">
                  <a:latin typeface="Times New Roman" pitchFamily="18" charset="0"/>
                </a:rPr>
                <a:t>则记为</a:t>
              </a:r>
              <a:r>
                <a:rPr lang="en-US" altLang="zh-CN" sz="1600" dirty="0">
                  <a:latin typeface="Times New Roman" pitchFamily="18" charset="0"/>
                </a:rPr>
                <a:t>X←→Y</a:t>
              </a:r>
              <a:r>
                <a:rPr lang="zh-CN" altLang="en-US" sz="1600" dirty="0">
                  <a:latin typeface="Times New Roman" pitchFamily="18" charset="0"/>
                </a:rPr>
                <a:t>。</a:t>
              </a:r>
            </a:p>
            <a:p>
              <a:pPr>
                <a:buClr>
                  <a:schemeClr val="accent1"/>
                </a:buClr>
                <a:buSzPct val="90000"/>
                <a:buFont typeface="Monotype Sorts" pitchFamily="2" charset="2"/>
                <a:buNone/>
              </a:pPr>
              <a:r>
                <a:rPr lang="zh-CN" altLang="en-US" sz="1600" dirty="0">
                  <a:latin typeface="Times New Roman" pitchFamily="18" charset="0"/>
                </a:rPr>
                <a:t>若</a:t>
              </a:r>
              <a:r>
                <a:rPr lang="en-US" altLang="zh-CN" sz="1600" dirty="0">
                  <a:latin typeface="Times New Roman" pitchFamily="18" charset="0"/>
                </a:rPr>
                <a:t>Y</a:t>
              </a:r>
              <a:r>
                <a:rPr lang="zh-CN" altLang="en-US" sz="1600" dirty="0">
                  <a:latin typeface="Times New Roman" pitchFamily="18" charset="0"/>
                </a:rPr>
                <a:t>不函数依赖于</a:t>
              </a:r>
              <a:r>
                <a:rPr lang="en-US" altLang="zh-CN" sz="1600" dirty="0">
                  <a:latin typeface="Times New Roman" pitchFamily="18" charset="0"/>
                </a:rPr>
                <a:t>X, </a:t>
              </a:r>
              <a:r>
                <a:rPr lang="zh-CN" altLang="en-US" sz="1600" dirty="0">
                  <a:latin typeface="Times New Roman" pitchFamily="18" charset="0"/>
                </a:rPr>
                <a:t>则记为</a:t>
              </a:r>
              <a:r>
                <a:rPr lang="en-US" altLang="zh-CN" sz="1600" dirty="0">
                  <a:latin typeface="Times New Roman" pitchFamily="18" charset="0"/>
                </a:rPr>
                <a:t>X</a:t>
              </a:r>
              <a:r>
                <a:rPr lang="en-US" altLang="zh-CN" sz="1600" dirty="0">
                  <a:latin typeface="宋体" pitchFamily="2" charset="-122"/>
                  <a:sym typeface="宋体" pitchFamily="2" charset="-122"/>
                </a:rPr>
                <a:t>→</a:t>
              </a:r>
              <a:r>
                <a:rPr lang="en-US" altLang="zh-CN" sz="1600" dirty="0">
                  <a:latin typeface="Times New Roman" pitchFamily="18" charset="0"/>
                </a:rPr>
                <a:t>Y</a:t>
              </a:r>
              <a:r>
                <a:rPr lang="zh-CN" altLang="en-US" sz="1600" dirty="0">
                  <a:latin typeface="Times New Roman" pitchFamily="18" charset="0"/>
                </a:rPr>
                <a:t>。</a:t>
              </a:r>
              <a:endParaRPr lang="zh-CN" altLang="en-US" sz="1200" dirty="0"/>
            </a:p>
          </p:txBody>
        </p:sp>
        <p:sp>
          <p:nvSpPr>
            <p:cNvPr id="6" name="Line 1029"/>
            <p:cNvSpPr>
              <a:spLocks noChangeShapeType="1"/>
            </p:cNvSpPr>
            <p:nvPr/>
          </p:nvSpPr>
          <p:spPr bwMode="auto">
            <a:xfrm flipH="1">
              <a:off x="6300192" y="3536479"/>
              <a:ext cx="72008" cy="144016"/>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9" name="矩形 8"/>
          <p:cNvSpPr/>
          <p:nvPr/>
        </p:nvSpPr>
        <p:spPr bwMode="auto">
          <a:xfrm>
            <a:off x="285720" y="3377604"/>
            <a:ext cx="6734552" cy="64579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 name="Rectangle 2"/>
          <p:cNvSpPr>
            <a:spLocks noGrp="1" noChangeArrowheads="1"/>
          </p:cNvSpPr>
          <p:nvPr>
            <p:ph type="title" idx="4294967295"/>
          </p:nvPr>
        </p:nvSpPr>
        <p:spPr>
          <a:xfrm>
            <a:off x="457200" y="-18"/>
            <a:ext cx="8229600" cy="704850"/>
          </a:xfrm>
        </p:spPr>
        <p:txBody>
          <a:bodyPr/>
          <a:lstStyle/>
          <a:p>
            <a:r>
              <a:rPr lang="en-US" altLang="zh-CN" sz="3600" dirty="0"/>
              <a:t>1. </a:t>
            </a:r>
            <a:r>
              <a:rPr lang="zh-CN" sz="3600" dirty="0"/>
              <a:t>函数依赖</a:t>
            </a:r>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0"/>
          <p:cNvSpPr>
            <a:spLocks noChangeArrowheads="1"/>
          </p:cNvSpPr>
          <p:nvPr/>
        </p:nvSpPr>
        <p:spPr bwMode="auto">
          <a:xfrm>
            <a:off x="1839913" y="757238"/>
            <a:ext cx="184731"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28" name="Rectangle 11"/>
          <p:cNvSpPr>
            <a:spLocks noChangeArrowheads="1"/>
          </p:cNvSpPr>
          <p:nvPr/>
        </p:nvSpPr>
        <p:spPr bwMode="auto">
          <a:xfrm>
            <a:off x="1839913" y="757238"/>
            <a:ext cx="184731"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29" name="Rectangle 12"/>
          <p:cNvSpPr>
            <a:spLocks noChangeArrowheads="1"/>
          </p:cNvSpPr>
          <p:nvPr/>
        </p:nvSpPr>
        <p:spPr bwMode="auto">
          <a:xfrm>
            <a:off x="1839914" y="757238"/>
            <a:ext cx="184730"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30" name="Rectangle 13"/>
          <p:cNvSpPr>
            <a:spLocks noChangeArrowheads="1"/>
          </p:cNvSpPr>
          <p:nvPr/>
        </p:nvSpPr>
        <p:spPr bwMode="auto">
          <a:xfrm>
            <a:off x="1839914" y="757238"/>
            <a:ext cx="184730"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31" name="Rectangle 14"/>
          <p:cNvSpPr>
            <a:spLocks noChangeArrowheads="1"/>
          </p:cNvSpPr>
          <p:nvPr/>
        </p:nvSpPr>
        <p:spPr bwMode="auto">
          <a:xfrm>
            <a:off x="1839914" y="757238"/>
            <a:ext cx="184730"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graphicFrame>
        <p:nvGraphicFramePr>
          <p:cNvPr id="26632" name="Group 8"/>
          <p:cNvGraphicFramePr>
            <a:graphicFrameLocks noGrp="1"/>
          </p:cNvGraphicFramePr>
          <p:nvPr>
            <p:extLst>
              <p:ext uri="{D42A27DB-BD31-4B8C-83A1-F6EECF244321}">
                <p14:modId xmlns:p14="http://schemas.microsoft.com/office/powerpoint/2010/main" val="3054741582"/>
              </p:ext>
            </p:extLst>
          </p:nvPr>
        </p:nvGraphicFramePr>
        <p:xfrm>
          <a:off x="755650" y="1243993"/>
          <a:ext cx="7632700" cy="2506402"/>
        </p:xfrm>
        <a:graphic>
          <a:graphicData uri="http://schemas.openxmlformats.org/drawingml/2006/table">
            <a:tbl>
              <a:tblPr/>
              <a:tblGrid>
                <a:gridCol w="1584325">
                  <a:extLst>
                    <a:ext uri="{9D8B030D-6E8A-4147-A177-3AD203B41FA5}">
                      <a16:colId xmlns:a16="http://schemas.microsoft.com/office/drawing/2014/main" xmlns="" val="20000"/>
                    </a:ext>
                  </a:extLst>
                </a:gridCol>
                <a:gridCol w="1728043">
                  <a:extLst>
                    <a:ext uri="{9D8B030D-6E8A-4147-A177-3AD203B41FA5}">
                      <a16:colId xmlns:a16="http://schemas.microsoft.com/office/drawing/2014/main" xmlns="" val="20001"/>
                    </a:ext>
                  </a:extLst>
                </a:gridCol>
                <a:gridCol w="1265982">
                  <a:extLst>
                    <a:ext uri="{9D8B030D-6E8A-4147-A177-3AD203B41FA5}">
                      <a16:colId xmlns:a16="http://schemas.microsoft.com/office/drawing/2014/main" xmlns="" val="20002"/>
                    </a:ext>
                  </a:extLst>
                </a:gridCol>
                <a:gridCol w="1527175">
                  <a:extLst>
                    <a:ext uri="{9D8B030D-6E8A-4147-A177-3AD203B41FA5}">
                      <a16:colId xmlns:a16="http://schemas.microsoft.com/office/drawing/2014/main" xmlns="" val="20003"/>
                    </a:ext>
                  </a:extLst>
                </a:gridCol>
                <a:gridCol w="1527175">
                  <a:extLst>
                    <a:ext uri="{9D8B030D-6E8A-4147-A177-3AD203B41FA5}">
                      <a16:colId xmlns:a16="http://schemas.microsoft.com/office/drawing/2014/main" xmlns="" val="20004"/>
                    </a:ext>
                  </a:extLst>
                </a:gridCol>
              </a:tblGrid>
              <a:tr h="366713">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Sno</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School</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Mname</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Cno</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Grade</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tab pos="269875" algn="l"/>
                          <a:tab pos="457200" algn="l"/>
                          <a:tab pos="571500" algn="l"/>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S1</a:t>
                      </a:r>
                      <a:r>
                        <a:rPr kumimoji="0" lang="en-US" sz="1800" b="0"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95</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S1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人工智能学院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90</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S3</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88</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S4</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70</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S5</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tab pos="269875" algn="r"/>
                          <a:tab pos="2636838" algn="ctr"/>
                          <a:tab pos="5273675" algn="r"/>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78</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25189">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26682" name="Rectangle 77"/>
          <p:cNvSpPr>
            <a:spLocks noChangeArrowheads="1"/>
          </p:cNvSpPr>
          <p:nvPr/>
        </p:nvSpPr>
        <p:spPr bwMode="auto">
          <a:xfrm>
            <a:off x="1403847" y="1971675"/>
            <a:ext cx="360363" cy="247650"/>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83" name="Rectangle 78"/>
          <p:cNvSpPr>
            <a:spLocks noChangeArrowheads="1"/>
          </p:cNvSpPr>
          <p:nvPr/>
        </p:nvSpPr>
        <p:spPr bwMode="auto">
          <a:xfrm>
            <a:off x="1403847" y="1643055"/>
            <a:ext cx="360363" cy="257181"/>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6684" name="Rectangle 79"/>
          <p:cNvSpPr>
            <a:spLocks noChangeArrowheads="1"/>
          </p:cNvSpPr>
          <p:nvPr/>
        </p:nvSpPr>
        <p:spPr bwMode="auto">
          <a:xfrm>
            <a:off x="2556372" y="1971675"/>
            <a:ext cx="1367556" cy="328619"/>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dirty="0">
              <a:latin typeface="Times New Roman" pitchFamily="18" charset="0"/>
            </a:endParaRPr>
          </a:p>
        </p:txBody>
      </p:sp>
      <p:sp>
        <p:nvSpPr>
          <p:cNvPr id="26686" name="AutoShape 85"/>
          <p:cNvSpPr>
            <a:spLocks noChangeArrowheads="1"/>
          </p:cNvSpPr>
          <p:nvPr/>
        </p:nvSpPr>
        <p:spPr bwMode="auto">
          <a:xfrm>
            <a:off x="3851920" y="758396"/>
            <a:ext cx="3143271" cy="295261"/>
          </a:xfrm>
          <a:prstGeom prst="wedgeRoundRectCallout">
            <a:avLst>
              <a:gd name="adj1" fmla="val -58963"/>
              <a:gd name="adj2" fmla="val 234972"/>
              <a:gd name="adj3" fmla="val 16667"/>
            </a:avLst>
          </a:prstGeom>
          <a:solidFill>
            <a:srgbClr val="FFFFCC"/>
          </a:solidFill>
          <a:ln w="9525">
            <a:solidFill>
              <a:srgbClr val="FFFFFF"/>
            </a:solidFill>
            <a:miter lim="800000"/>
            <a:headEnd/>
            <a:tailEnd/>
          </a:ln>
        </p:spPr>
        <p:txBody>
          <a:bodyPr lIns="90000" tIns="46800" rIns="90000" bIns="46800" anchor="ctr"/>
          <a:lstStyle/>
          <a:p>
            <a:pPr algn="ctr">
              <a:buClr>
                <a:schemeClr val="accent1"/>
              </a:buClr>
              <a:buSzPct val="90000"/>
              <a:buFont typeface="Monotype Sorts" pitchFamily="2" charset="2"/>
              <a:buNone/>
            </a:pPr>
            <a:r>
              <a:rPr lang="zh-CN" altLang="en-US" sz="2400" b="1" dirty="0">
                <a:latin typeface="Times New Roman" pitchFamily="18" charset="0"/>
              </a:rPr>
              <a:t>违背了</a:t>
            </a:r>
            <a:r>
              <a:rPr lang="en-US" altLang="zh-CN" sz="2400" b="1" dirty="0" err="1">
                <a:latin typeface="Times New Roman" pitchFamily="18" charset="0"/>
              </a:rPr>
              <a:t>Sno</a:t>
            </a:r>
            <a:r>
              <a:rPr lang="en-US" altLang="zh-CN" sz="2400" b="1" dirty="0">
                <a:latin typeface="Times New Roman" pitchFamily="18" charset="0"/>
              </a:rPr>
              <a:t> → School</a:t>
            </a:r>
          </a:p>
        </p:txBody>
      </p:sp>
      <p:pic>
        <p:nvPicPr>
          <p:cNvPr id="15" name="图片 14"/>
          <p:cNvPicPr>
            <a:picLocks noChangeAspect="1"/>
          </p:cNvPicPr>
          <p:nvPr/>
        </p:nvPicPr>
        <p:blipFill>
          <a:blip r:embed="rId2" cstate="print"/>
          <a:srcRect/>
          <a:stretch>
            <a:fillRect/>
          </a:stretch>
        </p:blipFill>
        <p:spPr bwMode="auto">
          <a:xfrm>
            <a:off x="5796136" y="2571638"/>
            <a:ext cx="1955862" cy="1987031"/>
          </a:xfrm>
          <a:prstGeom prst="rect">
            <a:avLst/>
          </a:prstGeom>
          <a:noFill/>
          <a:ln w="9525">
            <a:noFill/>
            <a:miter lim="800000"/>
            <a:headEnd/>
            <a:tailEnd/>
          </a:ln>
        </p:spPr>
      </p:pic>
      <p:sp>
        <p:nvSpPr>
          <p:cNvPr id="16" name="Rectangle 2"/>
          <p:cNvSpPr txBox="1">
            <a:spLocks noChangeArrowheads="1"/>
          </p:cNvSpPr>
          <p:nvPr/>
        </p:nvSpPr>
        <p:spPr bwMode="auto">
          <a:xfrm>
            <a:off x="457200" y="-18"/>
            <a:ext cx="8229600" cy="704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mj-lt"/>
                <a:ea typeface="+mj-ea"/>
                <a:cs typeface="+mj-cs"/>
              </a:rPr>
              <a:t>1. </a:t>
            </a:r>
            <a:r>
              <a:rPr kumimoji="0" lang="zh-CN" sz="3600" b="1" i="0" u="none" strike="noStrike" kern="0" cap="none" spc="0" normalizeH="0" baseline="0" noProof="0" dirty="0">
                <a:ln>
                  <a:noFill/>
                </a:ln>
                <a:solidFill>
                  <a:schemeClr val="bg1"/>
                </a:solidFill>
                <a:effectLst/>
                <a:uLnTx/>
                <a:uFillTx/>
                <a:latin typeface="+mj-lt"/>
                <a:ea typeface="+mj-ea"/>
                <a:cs typeface="+mj-cs"/>
              </a:rPr>
              <a:t>函数依赖（续）</a:t>
            </a:r>
          </a:p>
        </p:txBody>
      </p:sp>
      <p:sp>
        <p:nvSpPr>
          <p:cNvPr id="4" name="Rectangle 80">
            <a:extLst>
              <a:ext uri="{FF2B5EF4-FFF2-40B4-BE49-F238E27FC236}">
                <a16:creationId xmlns:a16="http://schemas.microsoft.com/office/drawing/2014/main" xmlns="" id="{A7DFEFD1-C382-7D13-24D0-7D2D92008B59}"/>
              </a:ext>
            </a:extLst>
          </p:cNvPr>
          <p:cNvSpPr>
            <a:spLocks noChangeArrowheads="1"/>
          </p:cNvSpPr>
          <p:nvPr/>
        </p:nvSpPr>
        <p:spPr bwMode="auto">
          <a:xfrm>
            <a:off x="2699792" y="3027977"/>
            <a:ext cx="1080544" cy="263854"/>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6" name="Rectangle 80">
            <a:extLst>
              <a:ext uri="{FF2B5EF4-FFF2-40B4-BE49-F238E27FC236}">
                <a16:creationId xmlns:a16="http://schemas.microsoft.com/office/drawing/2014/main" xmlns="" id="{9DB0F73C-FFA5-2614-46B1-C91AEBA6E580}"/>
              </a:ext>
            </a:extLst>
          </p:cNvPr>
          <p:cNvSpPr>
            <a:spLocks noChangeArrowheads="1"/>
          </p:cNvSpPr>
          <p:nvPr/>
        </p:nvSpPr>
        <p:spPr bwMode="auto">
          <a:xfrm>
            <a:off x="2699792" y="2702880"/>
            <a:ext cx="1080544" cy="263854"/>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7" name="Rectangle 80">
            <a:extLst>
              <a:ext uri="{FF2B5EF4-FFF2-40B4-BE49-F238E27FC236}">
                <a16:creationId xmlns:a16="http://schemas.microsoft.com/office/drawing/2014/main" xmlns="" id="{BAF294E2-00E5-1BBF-9619-EC0A5DDDFC1E}"/>
              </a:ext>
            </a:extLst>
          </p:cNvPr>
          <p:cNvSpPr>
            <a:spLocks noChangeArrowheads="1"/>
          </p:cNvSpPr>
          <p:nvPr/>
        </p:nvSpPr>
        <p:spPr bwMode="auto">
          <a:xfrm>
            <a:off x="2699791" y="2358703"/>
            <a:ext cx="1080544" cy="263854"/>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8" name="Rectangle 80">
            <a:extLst>
              <a:ext uri="{FF2B5EF4-FFF2-40B4-BE49-F238E27FC236}">
                <a16:creationId xmlns:a16="http://schemas.microsoft.com/office/drawing/2014/main" xmlns="" id="{08193108-B0EE-0E95-09A5-BF9D8F1A9948}"/>
              </a:ext>
            </a:extLst>
          </p:cNvPr>
          <p:cNvSpPr>
            <a:spLocks noChangeArrowheads="1"/>
          </p:cNvSpPr>
          <p:nvPr/>
        </p:nvSpPr>
        <p:spPr bwMode="auto">
          <a:xfrm>
            <a:off x="2694067" y="1652779"/>
            <a:ext cx="1080544" cy="263854"/>
          </a:xfrm>
          <a:prstGeom prst="rect">
            <a:avLst/>
          </a:prstGeom>
          <a:noFill/>
          <a:ln w="25400">
            <a:solidFill>
              <a:srgbClr val="0066FF"/>
            </a:solidFill>
            <a:miter lim="800000"/>
            <a:headEnd/>
            <a:tailEnd/>
          </a:ln>
        </p:spPr>
        <p:txBody>
          <a:bodyPr wrap="none" anchor="ctr"/>
          <a:lstStyle/>
          <a:p>
            <a:pPr algn="ctr">
              <a:buClr>
                <a:schemeClr val="accent1"/>
              </a:buClr>
              <a:buSzPct val="90000"/>
              <a:buFont typeface="Monotype Sorts" pitchFamily="2" charset="2"/>
              <a:buNone/>
            </a:pPr>
            <a:endParaRPr lang="zh-CN" altLang="zh-CN" sz="2800" b="1">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686"/>
                                        </p:tgtEl>
                                        <p:attrNameLst>
                                          <p:attrName>style.visibility</p:attrName>
                                        </p:attrNameLst>
                                      </p:cBhvr>
                                      <p:to>
                                        <p:strVal val="visible"/>
                                      </p:to>
                                    </p:set>
                                    <p:anim calcmode="lin" valueType="num">
                                      <p:cBhvr>
                                        <p:cTn id="7" dur="500" fill="hold"/>
                                        <p:tgtEl>
                                          <p:spTgt spid="26686"/>
                                        </p:tgtEl>
                                        <p:attrNameLst>
                                          <p:attrName>ppt_x</p:attrName>
                                        </p:attrNameLst>
                                      </p:cBhvr>
                                      <p:tavLst>
                                        <p:tav tm="0">
                                          <p:val>
                                            <p:strVal val="1+#ppt_w/2"/>
                                          </p:val>
                                        </p:tav>
                                        <p:tav tm="100000">
                                          <p:val>
                                            <p:strVal val="#ppt_x"/>
                                          </p:val>
                                        </p:tav>
                                      </p:tavLst>
                                    </p:anim>
                                    <p:anim calcmode="lin" valueType="num">
                                      <p:cBhvr>
                                        <p:cTn id="8" dur="500" fill="hold"/>
                                        <p:tgtEl>
                                          <p:spTgt spid="266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6"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z="3600" dirty="0"/>
              <a:t>2. </a:t>
            </a:r>
            <a:r>
              <a:rPr lang="zh-CN" altLang="en-US" sz="3600" dirty="0"/>
              <a:t>如何确定函数依赖</a:t>
            </a:r>
            <a:endParaRPr lang="en-US" altLang="zh-CN" sz="3600" dirty="0"/>
          </a:p>
        </p:txBody>
      </p:sp>
      <p:sp>
        <p:nvSpPr>
          <p:cNvPr id="39939" name="Rectangle 3"/>
          <p:cNvSpPr>
            <a:spLocks noGrp="1" noChangeArrowheads="1"/>
          </p:cNvSpPr>
          <p:nvPr>
            <p:ph idx="1"/>
          </p:nvPr>
        </p:nvSpPr>
        <p:spPr>
          <a:xfrm>
            <a:off x="251520" y="627534"/>
            <a:ext cx="8401080" cy="3640931"/>
          </a:xfrm>
        </p:spPr>
        <p:txBody>
          <a:bodyPr/>
          <a:lstStyle/>
          <a:p>
            <a:r>
              <a:rPr lang="zh-CN" altLang="en-US" sz="2200" dirty="0"/>
              <a:t>函数依赖是语义范畴的概念。只能</a:t>
            </a:r>
            <a:r>
              <a:rPr lang="zh-CN" altLang="en-US" sz="2200" dirty="0">
                <a:solidFill>
                  <a:srgbClr val="FF0000"/>
                </a:solidFill>
              </a:rPr>
              <a:t>根据数据的语义来确定函数依赖</a:t>
            </a:r>
            <a:r>
              <a:rPr lang="zh-CN" altLang="en-US" sz="2200" dirty="0"/>
              <a:t>。</a:t>
            </a:r>
          </a:p>
          <a:p>
            <a:pPr lvl="1"/>
            <a:r>
              <a:rPr lang="zh-CN" altLang="en-US" sz="2200" dirty="0"/>
              <a:t>例如“姓名→年龄”这个函数依赖只有在“学生不允许有重名</a:t>
            </a:r>
            <a:r>
              <a:rPr lang="zh-CN" altLang="en-US" sz="2200" b="0" dirty="0"/>
              <a:t>”</a:t>
            </a:r>
            <a:r>
              <a:rPr lang="zh-CN" altLang="en-US" sz="2200" dirty="0"/>
              <a:t>的条件下成立</a:t>
            </a:r>
          </a:p>
          <a:p>
            <a:r>
              <a:rPr lang="zh-CN" altLang="en-US" sz="2200" dirty="0"/>
              <a:t>数据库设计者可以对现实世界作强制的规定。</a:t>
            </a:r>
          </a:p>
          <a:p>
            <a:pPr lvl="1"/>
            <a:r>
              <a:rPr lang="zh-CN" altLang="en-US" sz="2200" dirty="0"/>
              <a:t>例如设计者可以强行规定不允许学生有重名，因而使函数依赖“姓名→年龄”成立</a:t>
            </a:r>
            <a:endParaRPr lang="en-US" altLang="zh-CN" sz="2200" dirty="0"/>
          </a:p>
          <a:p>
            <a:r>
              <a:rPr lang="zh-CN" altLang="en-US" sz="2200" dirty="0">
                <a:latin typeface="Times New Roman" pitchFamily="18" charset="0"/>
              </a:rPr>
              <a:t>函数依赖是指</a:t>
            </a:r>
            <a:r>
              <a:rPr lang="zh-CN" altLang="en-US" sz="2200" dirty="0">
                <a:solidFill>
                  <a:srgbClr val="FF0000"/>
                </a:solidFill>
                <a:latin typeface="Times New Roman" pitchFamily="18" charset="0"/>
              </a:rPr>
              <a:t>关系模式</a:t>
            </a:r>
            <a:r>
              <a:rPr lang="en-US" altLang="zh-CN" sz="2200" dirty="0">
                <a:solidFill>
                  <a:srgbClr val="FF0000"/>
                </a:solidFill>
                <a:latin typeface="Times New Roman" pitchFamily="18" charset="0"/>
              </a:rPr>
              <a:t>R</a:t>
            </a:r>
            <a:r>
              <a:rPr lang="zh-CN" altLang="en-US" sz="2200" dirty="0">
                <a:solidFill>
                  <a:srgbClr val="FF0000"/>
                </a:solidFill>
                <a:latin typeface="Times New Roman" pitchFamily="18" charset="0"/>
              </a:rPr>
              <a:t>在任何时刻的关系实例均要满足的约束条件</a:t>
            </a:r>
            <a:r>
              <a:rPr lang="zh-CN" altLang="en-US" sz="2200" dirty="0">
                <a:latin typeface="Times New Roman" pitchFamily="18" charset="0"/>
              </a:rPr>
              <a:t>。</a:t>
            </a:r>
            <a:endParaRPr lang="en-US" altLang="zh-CN" sz="2200" dirty="0">
              <a:latin typeface="Times New Roman" pitchFamily="18" charset="0"/>
            </a:endParaRPr>
          </a:p>
          <a:p>
            <a:pPr lvl="1"/>
            <a:r>
              <a:rPr lang="zh-CN" altLang="en-US" sz="2200" dirty="0">
                <a:latin typeface="Times New Roman" pitchFamily="18" charset="0"/>
              </a:rPr>
              <a:t>不是指</a:t>
            </a:r>
            <a:r>
              <a:rPr lang="zh-CN" altLang="en-US" sz="2200" dirty="0">
                <a:solidFill>
                  <a:srgbClr val="FF0000"/>
                </a:solidFill>
                <a:latin typeface="Times New Roman" pitchFamily="18" charset="0"/>
              </a:rPr>
              <a:t>某个或某些关系实例</a:t>
            </a:r>
            <a:r>
              <a:rPr lang="zh-CN" altLang="en-US" sz="2200" dirty="0">
                <a:latin typeface="Times New Roman" pitchFamily="18" charset="0"/>
              </a:rPr>
              <a:t>满足的约束条件，而是指</a:t>
            </a:r>
            <a:r>
              <a:rPr lang="en-US" altLang="zh-CN" sz="2200" dirty="0">
                <a:latin typeface="Times New Roman" pitchFamily="18" charset="0"/>
              </a:rPr>
              <a:t>R</a:t>
            </a:r>
            <a:r>
              <a:rPr lang="zh-CN" altLang="en-US" sz="2200" dirty="0">
                <a:latin typeface="Times New Roman" pitchFamily="18" charset="0"/>
              </a:rPr>
              <a:t>的</a:t>
            </a:r>
            <a:r>
              <a:rPr lang="zh-CN" altLang="en-US" sz="2200" dirty="0">
                <a:solidFill>
                  <a:srgbClr val="FF0000"/>
                </a:solidFill>
                <a:latin typeface="Times New Roman" pitchFamily="18" charset="0"/>
              </a:rPr>
              <a:t>所有关系实例</a:t>
            </a:r>
            <a:r>
              <a:rPr lang="zh-CN" altLang="en-US" sz="2200" dirty="0">
                <a:latin typeface="Times New Roman" pitchFamily="18" charset="0"/>
              </a:rPr>
              <a:t>均要满足的约束条件。</a:t>
            </a:r>
            <a:endParaRPr lang="zh-CN" altLang="en-US" sz="2200" dirty="0"/>
          </a:p>
          <a:p>
            <a:pPr>
              <a:buNone/>
            </a:pPr>
            <a:endParaRPr lang="zh-CN" altLang="en-US" sz="2200" dirty="0"/>
          </a:p>
        </p:txBody>
      </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3"/>
          <p:cNvSpPr>
            <a:spLocks noGrp="1" noChangeArrowheads="1"/>
          </p:cNvSpPr>
          <p:nvPr>
            <p:ph idx="1"/>
          </p:nvPr>
        </p:nvSpPr>
        <p:spPr>
          <a:xfrm>
            <a:off x="457200" y="716769"/>
            <a:ext cx="8229600" cy="3640931"/>
          </a:xfrm>
        </p:spPr>
        <p:txBody>
          <a:bodyPr/>
          <a:lstStyle/>
          <a:p>
            <a:pPr marL="342900" indent="-342900" algn="l"/>
            <a:r>
              <a:rPr lang="zh-CN" altLang="en-US" dirty="0"/>
              <a:t>由下面的关系表</a:t>
            </a:r>
            <a:r>
              <a:rPr lang="en-US" altLang="zh-CN" dirty="0"/>
              <a:t>, </a:t>
            </a:r>
            <a:r>
              <a:rPr lang="zh-CN" altLang="en-US" dirty="0"/>
              <a:t>能否得出</a:t>
            </a:r>
            <a:r>
              <a:rPr lang="en-US" altLang="zh-CN" dirty="0" err="1">
                <a:solidFill>
                  <a:srgbClr val="C00000"/>
                </a:solidFill>
              </a:rPr>
              <a:t>Sno</a:t>
            </a:r>
            <a:r>
              <a:rPr lang="en-US" altLang="zh-CN" dirty="0">
                <a:solidFill>
                  <a:srgbClr val="C00000"/>
                </a:solidFill>
              </a:rPr>
              <a:t> → School</a:t>
            </a:r>
            <a:endParaRPr lang="zh-CN" altLang="en-US" dirty="0">
              <a:solidFill>
                <a:srgbClr val="C00000"/>
              </a:solidFill>
            </a:endParaRPr>
          </a:p>
        </p:txBody>
      </p:sp>
      <p:sp>
        <p:nvSpPr>
          <p:cNvPr id="27652" name="Rectangle 8"/>
          <p:cNvSpPr>
            <a:spLocks noChangeArrowheads="1"/>
          </p:cNvSpPr>
          <p:nvPr/>
        </p:nvSpPr>
        <p:spPr bwMode="auto">
          <a:xfrm>
            <a:off x="1839913" y="757238"/>
            <a:ext cx="184731"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7653" name="Rectangle 9"/>
          <p:cNvSpPr>
            <a:spLocks noChangeArrowheads="1"/>
          </p:cNvSpPr>
          <p:nvPr/>
        </p:nvSpPr>
        <p:spPr bwMode="auto">
          <a:xfrm>
            <a:off x="1839913" y="757238"/>
            <a:ext cx="184731"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7654" name="Rectangle 10"/>
          <p:cNvSpPr>
            <a:spLocks noChangeArrowheads="1"/>
          </p:cNvSpPr>
          <p:nvPr/>
        </p:nvSpPr>
        <p:spPr bwMode="auto">
          <a:xfrm>
            <a:off x="1839914" y="757238"/>
            <a:ext cx="184730"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7655" name="Rectangle 11"/>
          <p:cNvSpPr>
            <a:spLocks noChangeArrowheads="1"/>
          </p:cNvSpPr>
          <p:nvPr/>
        </p:nvSpPr>
        <p:spPr bwMode="auto">
          <a:xfrm>
            <a:off x="1839914" y="757238"/>
            <a:ext cx="184730" cy="523220"/>
          </a:xfrm>
          <a:prstGeom prst="rect">
            <a:avLst/>
          </a:prstGeom>
          <a:noFill/>
          <a:ln w="9525">
            <a:noFill/>
            <a:miter lim="800000"/>
            <a:headEnd/>
            <a:tailEnd/>
          </a:ln>
        </p:spPr>
        <p:txBody>
          <a:bodyPr wrap="none">
            <a:spAutoFit/>
          </a:bodyPr>
          <a:lstStyle/>
          <a:p>
            <a:pPr algn="ctr">
              <a:buClr>
                <a:schemeClr val="accent1"/>
              </a:buClr>
              <a:buSzPct val="90000"/>
              <a:buFont typeface="Monotype Sorts" pitchFamily="2" charset="2"/>
              <a:buNone/>
            </a:pPr>
            <a:endParaRPr lang="zh-CN" altLang="zh-CN" sz="2800" b="1">
              <a:latin typeface="Times New Roman" pitchFamily="18" charset="0"/>
            </a:endParaRPr>
          </a:p>
        </p:txBody>
      </p:sp>
      <p:sp>
        <p:nvSpPr>
          <p:cNvPr id="27706" name="AutoShape 81"/>
          <p:cNvSpPr>
            <a:spLocks/>
          </p:cNvSpPr>
          <p:nvPr/>
        </p:nvSpPr>
        <p:spPr bwMode="auto">
          <a:xfrm>
            <a:off x="785786" y="3921919"/>
            <a:ext cx="7920037" cy="702469"/>
          </a:xfrm>
          <a:prstGeom prst="borderCallout1">
            <a:avLst>
              <a:gd name="adj1" fmla="val 87500"/>
              <a:gd name="adj2" fmla="val -991"/>
              <a:gd name="adj3" fmla="val -345657"/>
              <a:gd name="adj4" fmla="val -991"/>
            </a:avLst>
          </a:prstGeom>
          <a:gradFill rotWithShape="1">
            <a:gsLst>
              <a:gs pos="0">
                <a:srgbClr val="A8A8E2"/>
              </a:gs>
              <a:gs pos="34999">
                <a:srgbClr val="C3C3EA"/>
              </a:gs>
              <a:gs pos="100000">
                <a:srgbClr val="E6E6F8"/>
              </a:gs>
            </a:gsLst>
            <a:lin ang="5400000" scaled="1"/>
          </a:gradFill>
          <a:ln w="9525">
            <a:solidFill>
              <a:srgbClr val="2D2D8A"/>
            </a:solidFill>
            <a:miter lim="800000"/>
            <a:headEnd/>
            <a:tailEnd/>
          </a:ln>
        </p:spPr>
        <p:txBody>
          <a:bodyPr lIns="90000" tIns="46800" rIns="90000" bIns="46800" anchor="ctr"/>
          <a:lstStyle/>
          <a:p>
            <a:pPr>
              <a:buClr>
                <a:schemeClr val="accent1"/>
              </a:buClr>
              <a:buSzPct val="90000"/>
              <a:buFont typeface="Monotype Sorts" pitchFamily="2" charset="2"/>
              <a:buNone/>
            </a:pPr>
            <a:r>
              <a:rPr lang="zh-CN" altLang="en-US" sz="2400" dirty="0">
                <a:latin typeface="Times New Roman" pitchFamily="18" charset="0"/>
              </a:rPr>
              <a:t>函数依赖不是指关系模式</a:t>
            </a:r>
            <a:r>
              <a:rPr lang="en-US" altLang="zh-CN" sz="2400" dirty="0">
                <a:latin typeface="Times New Roman" pitchFamily="18" charset="0"/>
              </a:rPr>
              <a:t>R</a:t>
            </a:r>
            <a:r>
              <a:rPr lang="zh-CN" altLang="en-US" sz="2400" dirty="0">
                <a:latin typeface="Times New Roman" pitchFamily="18" charset="0"/>
              </a:rPr>
              <a:t>的</a:t>
            </a:r>
            <a:r>
              <a:rPr lang="zh-CN" altLang="en-US" sz="2400" b="1" dirty="0">
                <a:solidFill>
                  <a:srgbClr val="FF0000"/>
                </a:solidFill>
                <a:latin typeface="Times New Roman" pitchFamily="18" charset="0"/>
              </a:rPr>
              <a:t>某个或某些关系实例</a:t>
            </a:r>
            <a:r>
              <a:rPr lang="zh-CN" altLang="en-US" sz="2400" dirty="0">
                <a:latin typeface="Times New Roman" pitchFamily="18" charset="0"/>
              </a:rPr>
              <a:t>满足的约束条件，而是指</a:t>
            </a:r>
            <a:r>
              <a:rPr lang="en-US" altLang="zh-CN" sz="2400" dirty="0">
                <a:latin typeface="Times New Roman" pitchFamily="18" charset="0"/>
              </a:rPr>
              <a:t>R</a:t>
            </a:r>
            <a:r>
              <a:rPr lang="zh-CN" altLang="en-US" sz="2400" dirty="0">
                <a:latin typeface="Times New Roman" pitchFamily="18" charset="0"/>
              </a:rPr>
              <a:t>的</a:t>
            </a:r>
            <a:r>
              <a:rPr lang="zh-CN" altLang="en-US" sz="2400" b="1" dirty="0">
                <a:solidFill>
                  <a:srgbClr val="FF0000"/>
                </a:solidFill>
                <a:latin typeface="Times New Roman" pitchFamily="18" charset="0"/>
              </a:rPr>
              <a:t>所有关系实例</a:t>
            </a:r>
            <a:r>
              <a:rPr lang="zh-CN" altLang="en-US" sz="2400" dirty="0">
                <a:latin typeface="Times New Roman" pitchFamily="18" charset="0"/>
              </a:rPr>
              <a:t>均要满足的约束条件。</a:t>
            </a:r>
            <a:endParaRPr lang="zh-CN" altLang="en-US" dirty="0"/>
          </a:p>
        </p:txBody>
      </p:sp>
      <p:sp>
        <p:nvSpPr>
          <p:cNvPr id="10" name="Rectangle 2"/>
          <p:cNvSpPr txBox="1">
            <a:spLocks noChangeArrowheads="1"/>
          </p:cNvSpPr>
          <p:nvPr/>
        </p:nvSpPr>
        <p:spPr bwMode="auto">
          <a:xfrm>
            <a:off x="285720" y="-71456"/>
            <a:ext cx="8401080" cy="85367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mj-lt"/>
                <a:ea typeface="+mj-ea"/>
                <a:cs typeface="+mj-cs"/>
              </a:rPr>
              <a:t>2. </a:t>
            </a:r>
            <a:r>
              <a:rPr kumimoji="0" lang="zh-CN" altLang="en-US" sz="3600" b="1" i="0" u="none" strike="noStrike" kern="0" cap="none" spc="0" normalizeH="0" baseline="0" noProof="0" dirty="0">
                <a:ln>
                  <a:noFill/>
                </a:ln>
                <a:solidFill>
                  <a:schemeClr val="bg1"/>
                </a:solidFill>
                <a:effectLst/>
                <a:uLnTx/>
                <a:uFillTx/>
                <a:latin typeface="+mj-lt"/>
                <a:ea typeface="+mj-ea"/>
                <a:cs typeface="+mj-cs"/>
              </a:rPr>
              <a:t>如何确定函数依赖（续）</a:t>
            </a:r>
            <a:endParaRPr kumimoji="0" lang="en-US" altLang="zh-CN" sz="3600" b="1" i="0" u="none" strike="noStrike" kern="0" cap="none" spc="0" normalizeH="0" baseline="0" noProof="0" dirty="0">
              <a:ln>
                <a:noFill/>
              </a:ln>
              <a:solidFill>
                <a:schemeClr val="bg1"/>
              </a:solidFill>
              <a:effectLst/>
              <a:uLnTx/>
              <a:uFillTx/>
              <a:latin typeface="+mj-lt"/>
              <a:ea typeface="+mj-ea"/>
              <a:cs typeface="+mj-cs"/>
            </a:endParaRPr>
          </a:p>
        </p:txBody>
      </p:sp>
      <p:graphicFrame>
        <p:nvGraphicFramePr>
          <p:cNvPr id="4" name="Group 8">
            <a:extLst>
              <a:ext uri="{FF2B5EF4-FFF2-40B4-BE49-F238E27FC236}">
                <a16:creationId xmlns:a16="http://schemas.microsoft.com/office/drawing/2014/main" xmlns="" id="{F6E9FDA8-A48D-23F5-CB4D-A6D1A3989A79}"/>
              </a:ext>
            </a:extLst>
          </p:cNvPr>
          <p:cNvGraphicFramePr>
            <a:graphicFrameLocks noGrp="1"/>
          </p:cNvGraphicFramePr>
          <p:nvPr>
            <p:extLst>
              <p:ext uri="{D42A27DB-BD31-4B8C-83A1-F6EECF244321}">
                <p14:modId xmlns:p14="http://schemas.microsoft.com/office/powerpoint/2010/main" val="496651605"/>
              </p:ext>
            </p:extLst>
          </p:nvPr>
        </p:nvGraphicFramePr>
        <p:xfrm>
          <a:off x="755650" y="1243993"/>
          <a:ext cx="7632700" cy="2506402"/>
        </p:xfrm>
        <a:graphic>
          <a:graphicData uri="http://schemas.openxmlformats.org/drawingml/2006/table">
            <a:tbl>
              <a:tblPr/>
              <a:tblGrid>
                <a:gridCol w="1584325">
                  <a:extLst>
                    <a:ext uri="{9D8B030D-6E8A-4147-A177-3AD203B41FA5}">
                      <a16:colId xmlns:a16="http://schemas.microsoft.com/office/drawing/2014/main" xmlns="" val="20000"/>
                    </a:ext>
                  </a:extLst>
                </a:gridCol>
                <a:gridCol w="1728043">
                  <a:extLst>
                    <a:ext uri="{9D8B030D-6E8A-4147-A177-3AD203B41FA5}">
                      <a16:colId xmlns:a16="http://schemas.microsoft.com/office/drawing/2014/main" xmlns="" val="20001"/>
                    </a:ext>
                  </a:extLst>
                </a:gridCol>
                <a:gridCol w="1265982">
                  <a:extLst>
                    <a:ext uri="{9D8B030D-6E8A-4147-A177-3AD203B41FA5}">
                      <a16:colId xmlns:a16="http://schemas.microsoft.com/office/drawing/2014/main" xmlns="" val="20002"/>
                    </a:ext>
                  </a:extLst>
                </a:gridCol>
                <a:gridCol w="1527175">
                  <a:extLst>
                    <a:ext uri="{9D8B030D-6E8A-4147-A177-3AD203B41FA5}">
                      <a16:colId xmlns:a16="http://schemas.microsoft.com/office/drawing/2014/main" xmlns="" val="20003"/>
                    </a:ext>
                  </a:extLst>
                </a:gridCol>
                <a:gridCol w="1527175">
                  <a:extLst>
                    <a:ext uri="{9D8B030D-6E8A-4147-A177-3AD203B41FA5}">
                      <a16:colId xmlns:a16="http://schemas.microsoft.com/office/drawing/2014/main" xmlns="" val="20004"/>
                    </a:ext>
                  </a:extLst>
                </a:gridCol>
              </a:tblGrid>
              <a:tr h="366713">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Sno</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School</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Mname</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err="1">
                          <a:ln>
                            <a:noFill/>
                          </a:ln>
                          <a:solidFill>
                            <a:schemeClr val="tx1"/>
                          </a:solidFill>
                          <a:effectLst/>
                          <a:latin typeface="Times New Roman" pitchFamily="18" charset="0"/>
                          <a:ea typeface="宋体" pitchFamily="2" charset="-122"/>
                          <a:sym typeface="Times New Roman" pitchFamily="18" charset="0"/>
                        </a:rPr>
                        <a:t>Cno</a:t>
                      </a:r>
                      <a:endPar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Grade</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tab pos="269875" algn="l"/>
                          <a:tab pos="457200" algn="l"/>
                          <a:tab pos="571500" algn="l"/>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S1</a:t>
                      </a:r>
                      <a:r>
                        <a:rPr kumimoji="0" lang="en-US" sz="1800" b="0"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95</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S2</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人工智能学院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90</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S3</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88</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S4</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70</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S5</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信息学院</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tab pos="269875" algn="r"/>
                          <a:tab pos="2636838" algn="ctr"/>
                          <a:tab pos="5273675" algn="r"/>
                        </a:tabLst>
                        <a:defRPr/>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张明</a:t>
                      </a:r>
                      <a:endParaRPr kumimoji="0" lang="zh-CN"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C1</a:t>
                      </a: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itchFamily="34" charset="0"/>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78</a:t>
                      </a:r>
                      <a:endParaRPr kumimoji="0" lang="zh-CN"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25189">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tabLst/>
                      </a:pPr>
                      <a:r>
                        <a:rPr kumimoji="0" lang="en-US" sz="18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rPr>
                        <a:t>        .</a:t>
                      </a:r>
                      <a:endParaRPr kumimoji="0" lang="zh-CN" altLang="en-US" sz="1800" b="1" i="0" u="none" strike="noStrike" cap="none" normalizeH="0" baseline="0" dirty="0">
                        <a:ln>
                          <a:noFill/>
                        </a:ln>
                        <a:solidFill>
                          <a:schemeClr val="tx1"/>
                        </a:solidFill>
                        <a:effectLst/>
                        <a:latin typeface="Arial" pitchFamily="34" charset="0"/>
                        <a:ea typeface="宋体" pitchFamily="2" charset="-122"/>
                        <a:sym typeface="Arial"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706"/>
                                        </p:tgtEl>
                                        <p:attrNameLst>
                                          <p:attrName>style.visibility</p:attrName>
                                        </p:attrNameLst>
                                      </p:cBhvr>
                                      <p:to>
                                        <p:strVal val="visible"/>
                                      </p:to>
                                    </p:set>
                                    <p:anim calcmode="lin" valueType="num">
                                      <p:cBhvr>
                                        <p:cTn id="7" dur="500" fill="hold"/>
                                        <p:tgtEl>
                                          <p:spTgt spid="27706"/>
                                        </p:tgtEl>
                                        <p:attrNameLst>
                                          <p:attrName>ppt_x</p:attrName>
                                        </p:attrNameLst>
                                      </p:cBhvr>
                                      <p:tavLst>
                                        <p:tav tm="0">
                                          <p:val>
                                            <p:strVal val="#ppt_x"/>
                                          </p:val>
                                        </p:tav>
                                        <p:tav tm="100000">
                                          <p:val>
                                            <p:strVal val="#ppt_x"/>
                                          </p:val>
                                        </p:tav>
                                      </p:tavLst>
                                    </p:anim>
                                    <p:anim calcmode="lin" valueType="num">
                                      <p:cBhvr>
                                        <p:cTn id="8" dur="500" fill="hold"/>
                                        <p:tgtEl>
                                          <p:spTgt spid="27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06"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85720" y="-142894"/>
            <a:ext cx="8401080" cy="853679"/>
          </a:xfrm>
        </p:spPr>
        <p:txBody>
          <a:bodyPr/>
          <a:lstStyle/>
          <a:p>
            <a:pPr eaLnBrk="1" hangingPunct="1">
              <a:lnSpc>
                <a:spcPct val="130000"/>
              </a:lnSpc>
            </a:pPr>
            <a:r>
              <a:rPr lang="en-US" altLang="zh-CN" sz="3600" dirty="0"/>
              <a:t>3. </a:t>
            </a:r>
            <a:r>
              <a:rPr lang="zh-CN" altLang="en-US" sz="3600" dirty="0"/>
              <a:t>平凡函数依赖与非平凡函数依赖</a:t>
            </a:r>
          </a:p>
        </p:txBody>
      </p:sp>
      <p:sp>
        <p:nvSpPr>
          <p:cNvPr id="40963" name="Rectangle 3"/>
          <p:cNvSpPr>
            <a:spLocks noGrp="1" noChangeArrowheads="1"/>
          </p:cNvSpPr>
          <p:nvPr>
            <p:ph idx="1"/>
          </p:nvPr>
        </p:nvSpPr>
        <p:spPr>
          <a:xfrm>
            <a:off x="457200" y="844153"/>
            <a:ext cx="8867328" cy="3643313"/>
          </a:xfrm>
        </p:spPr>
        <p:txBody>
          <a:bodyPr/>
          <a:lstStyle/>
          <a:p>
            <a:r>
              <a:rPr lang="en-US" altLang="zh-CN" dirty="0"/>
              <a:t>X→Y</a:t>
            </a:r>
            <a:r>
              <a:rPr lang="zh-CN" altLang="en-US" dirty="0"/>
              <a:t>，但</a:t>
            </a:r>
            <a:r>
              <a:rPr lang="en-US" altLang="zh-CN" dirty="0"/>
              <a:t>Y⊈X</a:t>
            </a:r>
            <a:r>
              <a:rPr lang="zh-CN" altLang="en-US" dirty="0"/>
              <a:t>则称</a:t>
            </a:r>
            <a:r>
              <a:rPr lang="en-US" altLang="zh-CN" dirty="0"/>
              <a:t>X→Y</a:t>
            </a:r>
            <a:r>
              <a:rPr lang="zh-CN" altLang="en-US" dirty="0"/>
              <a:t>是</a:t>
            </a:r>
            <a:r>
              <a:rPr lang="zh-CN" altLang="en-US" dirty="0">
                <a:solidFill>
                  <a:srgbClr val="C00000"/>
                </a:solidFill>
              </a:rPr>
              <a:t>非平凡的函数依赖</a:t>
            </a:r>
            <a:r>
              <a:rPr lang="zh-CN" altLang="en-US" dirty="0"/>
              <a:t>。</a:t>
            </a:r>
          </a:p>
          <a:p>
            <a:r>
              <a:rPr lang="en-US" altLang="zh-CN" dirty="0"/>
              <a:t>X→Y</a:t>
            </a:r>
            <a:r>
              <a:rPr lang="zh-CN" altLang="en-US" dirty="0"/>
              <a:t>，但</a:t>
            </a:r>
            <a:r>
              <a:rPr lang="en-US" altLang="zh-CN" dirty="0"/>
              <a:t>Y⊆X </a:t>
            </a:r>
            <a:r>
              <a:rPr lang="zh-CN" altLang="en-US" dirty="0"/>
              <a:t>则称</a:t>
            </a:r>
            <a:r>
              <a:rPr lang="en-US" altLang="zh-CN" dirty="0"/>
              <a:t>X→Y</a:t>
            </a:r>
            <a:r>
              <a:rPr lang="zh-CN" altLang="en-US" dirty="0"/>
              <a:t>是</a:t>
            </a:r>
            <a:r>
              <a:rPr lang="zh-CN" altLang="en-US" dirty="0">
                <a:solidFill>
                  <a:srgbClr val="C00000"/>
                </a:solidFill>
              </a:rPr>
              <a:t>平凡的函数依赖</a:t>
            </a:r>
            <a:r>
              <a:rPr lang="zh-CN" altLang="en-US" dirty="0"/>
              <a:t>。</a:t>
            </a:r>
          </a:p>
          <a:p>
            <a:pPr lvl="1"/>
            <a:r>
              <a:rPr lang="zh-CN" altLang="en-US" dirty="0"/>
              <a:t>例：在关系</a:t>
            </a:r>
            <a:r>
              <a:rPr lang="en-US" altLang="zh-CN" dirty="0"/>
              <a:t>SC(</a:t>
            </a:r>
            <a:r>
              <a:rPr lang="en-US" altLang="zh-CN" dirty="0" err="1"/>
              <a:t>Sno</a:t>
            </a:r>
            <a:r>
              <a:rPr lang="en-US" altLang="zh-CN" dirty="0"/>
              <a:t>, </a:t>
            </a:r>
            <a:r>
              <a:rPr lang="en-US" altLang="zh-CN" dirty="0" err="1"/>
              <a:t>Cno</a:t>
            </a:r>
            <a:r>
              <a:rPr lang="en-US" altLang="zh-CN" dirty="0"/>
              <a:t>, Grade)</a:t>
            </a:r>
            <a:r>
              <a:rPr lang="zh-CN" altLang="en-US" dirty="0"/>
              <a:t>中，</a:t>
            </a:r>
          </a:p>
          <a:p>
            <a:pPr marL="457200" lvl="1" indent="0">
              <a:buNone/>
            </a:pPr>
            <a:r>
              <a:rPr lang="zh-CN" altLang="en-US" dirty="0"/>
              <a:t> 非平凡函数依赖： </a:t>
            </a:r>
            <a:r>
              <a:rPr lang="en-US" altLang="zh-CN" dirty="0"/>
              <a:t>(</a:t>
            </a:r>
            <a:r>
              <a:rPr lang="en-US" altLang="zh-CN" dirty="0" err="1"/>
              <a:t>Sno</a:t>
            </a:r>
            <a:r>
              <a:rPr lang="en-US" altLang="zh-CN" dirty="0"/>
              <a:t>, </a:t>
            </a:r>
            <a:r>
              <a:rPr lang="en-US" altLang="zh-CN" dirty="0" err="1"/>
              <a:t>Cno</a:t>
            </a:r>
            <a:r>
              <a:rPr lang="en-US" altLang="zh-CN" dirty="0"/>
              <a:t>) → Grade</a:t>
            </a:r>
          </a:p>
          <a:p>
            <a:pPr marL="457200" lvl="1" indent="0">
              <a:buNone/>
            </a:pPr>
            <a:r>
              <a:rPr lang="en-US" altLang="zh-CN" dirty="0"/>
              <a:t> </a:t>
            </a:r>
            <a:r>
              <a:rPr lang="zh-CN" altLang="en-US" dirty="0"/>
              <a:t>平凡函数依赖：     </a:t>
            </a:r>
            <a:r>
              <a:rPr lang="en-US" altLang="zh-CN" dirty="0"/>
              <a:t>(</a:t>
            </a:r>
            <a:r>
              <a:rPr lang="en-US" altLang="zh-CN" dirty="0" err="1"/>
              <a:t>Sno</a:t>
            </a:r>
            <a:r>
              <a:rPr lang="en-US" altLang="zh-CN" dirty="0"/>
              <a:t>, </a:t>
            </a:r>
            <a:r>
              <a:rPr lang="en-US" altLang="zh-CN" dirty="0" err="1"/>
              <a:t>Cno</a:t>
            </a:r>
            <a:r>
              <a:rPr lang="en-US" altLang="zh-CN" dirty="0"/>
              <a:t>) → </a:t>
            </a:r>
            <a:r>
              <a:rPr lang="en-US" altLang="zh-CN" dirty="0" err="1"/>
              <a:t>Sno</a:t>
            </a:r>
            <a:r>
              <a:rPr lang="en-US" altLang="zh-CN" dirty="0"/>
              <a:t> </a:t>
            </a:r>
            <a:br>
              <a:rPr lang="en-US" altLang="zh-CN" dirty="0"/>
            </a:br>
            <a:r>
              <a:rPr lang="en-US" altLang="zh-CN" dirty="0"/>
              <a:t>                               (</a:t>
            </a:r>
            <a:r>
              <a:rPr lang="en-US" altLang="zh-CN" dirty="0" err="1"/>
              <a:t>Sno</a:t>
            </a:r>
            <a:r>
              <a:rPr lang="en-US" altLang="zh-CN" dirty="0"/>
              <a:t>, </a:t>
            </a:r>
            <a:r>
              <a:rPr lang="en-US" altLang="zh-CN" dirty="0" err="1"/>
              <a:t>Cno</a:t>
            </a:r>
            <a:r>
              <a:rPr lang="en-US" altLang="zh-CN" dirty="0"/>
              <a:t>) → </a:t>
            </a:r>
            <a:r>
              <a:rPr lang="en-US" altLang="zh-CN" dirty="0" err="1"/>
              <a:t>Cno</a:t>
            </a:r>
            <a:endParaRPr lang="en-US" altLang="zh-CN" dirty="0"/>
          </a:p>
          <a:p>
            <a:pPr marL="457200" lvl="1" indent="0">
              <a:buNone/>
            </a:pPr>
            <a:endParaRPr lang="en-US" altLang="zh-CN" dirty="0"/>
          </a:p>
        </p:txBody>
      </p:sp>
      <p:sp>
        <p:nvSpPr>
          <p:cNvPr id="4" name="文本框 3"/>
          <p:cNvSpPr txBox="1"/>
          <p:nvPr/>
        </p:nvSpPr>
        <p:spPr>
          <a:xfrm>
            <a:off x="683569" y="3718025"/>
            <a:ext cx="8003231" cy="76944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200" b="1" dirty="0"/>
              <a:t>对于任一关系模式，平凡函数依赖都是必然成立的，它不反映新的语义，因此若不特别声明， 我们总是讨论非平凡函数依赖。</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85720" y="-71456"/>
            <a:ext cx="8401080" cy="853679"/>
          </a:xfrm>
        </p:spPr>
        <p:txBody>
          <a:bodyPr/>
          <a:lstStyle/>
          <a:p>
            <a:pPr eaLnBrk="1" hangingPunct="1">
              <a:lnSpc>
                <a:spcPct val="130000"/>
              </a:lnSpc>
            </a:pPr>
            <a:r>
              <a:rPr lang="en-US" altLang="zh-CN" sz="3600" dirty="0"/>
              <a:t>4. </a:t>
            </a:r>
            <a:r>
              <a:rPr lang="zh-CN" altLang="en-US" sz="3600" dirty="0"/>
              <a:t>完全函数依赖与部分函数依赖</a:t>
            </a:r>
          </a:p>
        </p:txBody>
      </p:sp>
      <p:sp>
        <p:nvSpPr>
          <p:cNvPr id="43011" name="Rectangle 3"/>
          <p:cNvSpPr>
            <a:spLocks noGrp="1" noChangeArrowheads="1"/>
          </p:cNvSpPr>
          <p:nvPr>
            <p:ph idx="1"/>
          </p:nvPr>
        </p:nvSpPr>
        <p:spPr>
          <a:xfrm>
            <a:off x="457200" y="642924"/>
            <a:ext cx="8543956" cy="2429675"/>
          </a:xfrm>
        </p:spPr>
        <p:txBody>
          <a:bodyPr/>
          <a:lstStyle/>
          <a:p>
            <a:pPr>
              <a:buNone/>
            </a:pPr>
            <a:r>
              <a:rPr lang="zh-CN" altLang="en-US" sz="2400" dirty="0"/>
              <a:t>定义</a:t>
            </a:r>
            <a:r>
              <a:rPr lang="en-US" altLang="zh-CN" sz="2400" dirty="0"/>
              <a:t>6.2  </a:t>
            </a:r>
          </a:p>
          <a:p>
            <a:pPr>
              <a:buNone/>
            </a:pPr>
            <a:r>
              <a:rPr lang="en-US" altLang="zh-CN" sz="2400" dirty="0"/>
              <a:t>    </a:t>
            </a:r>
            <a:r>
              <a:rPr lang="zh-CN" altLang="en-US" sz="2000" dirty="0"/>
              <a:t>在</a:t>
            </a:r>
            <a:r>
              <a:rPr lang="en-US" altLang="zh-CN" sz="2000" dirty="0"/>
              <a:t>R(U,F)</a:t>
            </a:r>
            <a:r>
              <a:rPr lang="zh-CN" altLang="en-US" sz="2000" dirty="0"/>
              <a:t>中，如果</a:t>
            </a:r>
            <a:r>
              <a:rPr lang="en-US" altLang="zh-CN" sz="2000" dirty="0"/>
              <a:t>X→Y</a:t>
            </a:r>
            <a:r>
              <a:rPr lang="zh-CN" altLang="en-US" sz="2000" dirty="0"/>
              <a:t>，并且对于</a:t>
            </a:r>
            <a:r>
              <a:rPr lang="en-US" altLang="zh-CN" sz="2000" dirty="0"/>
              <a:t>X</a:t>
            </a:r>
            <a:r>
              <a:rPr lang="zh-CN" altLang="en-US" sz="2000" dirty="0"/>
              <a:t>的任何一个真子集</a:t>
            </a:r>
            <a:r>
              <a:rPr lang="en-US" altLang="zh-CN" sz="2000" dirty="0"/>
              <a:t>X’</a:t>
            </a:r>
            <a:r>
              <a:rPr lang="zh-CN" altLang="en-US" sz="2000" dirty="0"/>
              <a:t>，都有 </a:t>
            </a:r>
            <a:endParaRPr lang="en-US" altLang="zh-CN" sz="2000" dirty="0"/>
          </a:p>
          <a:p>
            <a:pPr>
              <a:buNone/>
            </a:pPr>
            <a:r>
              <a:rPr lang="en-US" altLang="zh-CN" sz="2000" dirty="0"/>
              <a:t>X’↛Y, </a:t>
            </a:r>
            <a:r>
              <a:rPr lang="zh-CN" altLang="en-US" sz="2000" dirty="0"/>
              <a:t>则称</a:t>
            </a:r>
            <a:r>
              <a:rPr lang="en-US" altLang="zh-CN" sz="2000" dirty="0">
                <a:solidFill>
                  <a:srgbClr val="FF0000"/>
                </a:solidFill>
              </a:rPr>
              <a:t>Y</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完全函数依赖</a:t>
            </a:r>
            <a:r>
              <a:rPr lang="zh-CN" altLang="en-US" sz="2000" dirty="0"/>
              <a:t>，记作</a:t>
            </a:r>
            <a:r>
              <a:rPr lang="en-US" altLang="zh-CN" sz="2000" dirty="0"/>
              <a:t>X →</a:t>
            </a:r>
            <a:r>
              <a:rPr lang="zh-CN" altLang="en-US" sz="2000" dirty="0"/>
              <a:t> </a:t>
            </a:r>
            <a:r>
              <a:rPr lang="en-US" altLang="zh-CN" sz="2000" dirty="0"/>
              <a:t>Y</a:t>
            </a:r>
            <a:r>
              <a:rPr lang="zh-CN" altLang="en-US" sz="2000" dirty="0"/>
              <a:t>。若</a:t>
            </a:r>
            <a:r>
              <a:rPr lang="en-US" altLang="zh-CN" sz="2000" dirty="0"/>
              <a:t>X→Y</a:t>
            </a:r>
            <a:r>
              <a:rPr lang="zh-CN" altLang="en-US" sz="2000" dirty="0"/>
              <a:t>，但</a:t>
            </a:r>
            <a:r>
              <a:rPr lang="en-US" altLang="zh-CN" sz="2000" dirty="0"/>
              <a:t>Y</a:t>
            </a:r>
            <a:r>
              <a:rPr lang="zh-CN" altLang="en-US" sz="2000" dirty="0"/>
              <a:t>不完全函数依</a:t>
            </a:r>
            <a:endParaRPr lang="en-US" altLang="zh-CN" sz="2000" dirty="0"/>
          </a:p>
          <a:p>
            <a:pPr>
              <a:buNone/>
            </a:pPr>
            <a:r>
              <a:rPr lang="zh-CN" altLang="en-US" sz="2000" dirty="0"/>
              <a:t>赖于</a:t>
            </a:r>
            <a:r>
              <a:rPr lang="en-US" altLang="zh-CN" sz="2000" dirty="0"/>
              <a:t>X</a:t>
            </a:r>
            <a:r>
              <a:rPr lang="zh-CN" altLang="en-US" sz="2000" dirty="0"/>
              <a:t>，则称</a:t>
            </a:r>
            <a:r>
              <a:rPr lang="en-US" altLang="zh-CN" sz="2000" dirty="0">
                <a:solidFill>
                  <a:srgbClr val="FF0000"/>
                </a:solidFill>
              </a:rPr>
              <a:t>Y</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部分函数依赖</a:t>
            </a:r>
            <a:r>
              <a:rPr lang="zh-CN" altLang="en-US" sz="2000" dirty="0"/>
              <a:t>，记作</a:t>
            </a:r>
            <a:r>
              <a:rPr lang="en-US" altLang="zh-CN" sz="2000" dirty="0"/>
              <a:t>X → Y</a:t>
            </a:r>
            <a:r>
              <a:rPr lang="zh-CN" altLang="en-US" sz="2000" dirty="0"/>
              <a:t>。</a:t>
            </a:r>
            <a:endParaRPr lang="en-US" altLang="zh-CN" sz="2000" dirty="0"/>
          </a:p>
        </p:txBody>
      </p:sp>
      <p:sp>
        <p:nvSpPr>
          <p:cNvPr id="12" name="文本框 11"/>
          <p:cNvSpPr txBox="1"/>
          <p:nvPr/>
        </p:nvSpPr>
        <p:spPr>
          <a:xfrm>
            <a:off x="5036433" y="1798074"/>
            <a:ext cx="338554" cy="369332"/>
          </a:xfrm>
          <a:prstGeom prst="rect">
            <a:avLst/>
          </a:prstGeom>
          <a:noFill/>
        </p:spPr>
        <p:txBody>
          <a:bodyPr wrap="none" rtlCol="0">
            <a:spAutoFit/>
          </a:bodyPr>
          <a:lstStyle/>
          <a:p>
            <a:r>
              <a:rPr lang="en-US" altLang="zh-CN" sz="1800" i="1" dirty="0"/>
              <a:t>P</a:t>
            </a:r>
            <a:endParaRPr lang="zh-CN" altLang="en-US" sz="1800" i="1" dirty="0"/>
          </a:p>
        </p:txBody>
      </p:sp>
      <p:sp>
        <p:nvSpPr>
          <p:cNvPr id="7" name="文本框 4"/>
          <p:cNvSpPr txBox="1"/>
          <p:nvPr/>
        </p:nvSpPr>
        <p:spPr>
          <a:xfrm>
            <a:off x="2246006" y="2571750"/>
            <a:ext cx="325730" cy="369332"/>
          </a:xfrm>
          <a:prstGeom prst="rect">
            <a:avLst/>
          </a:prstGeom>
          <a:noFill/>
        </p:spPr>
        <p:txBody>
          <a:bodyPr wrap="none" rtlCol="0">
            <a:spAutoFit/>
          </a:bodyPr>
          <a:lstStyle/>
          <a:p>
            <a:r>
              <a:rPr lang="en-US" altLang="zh-CN" sz="1800" i="1" dirty="0"/>
              <a:t>F</a:t>
            </a:r>
            <a:endParaRPr lang="zh-CN" altLang="en-US" sz="1800" i="1" dirty="0"/>
          </a:p>
        </p:txBody>
      </p:sp>
      <p:sp>
        <p:nvSpPr>
          <p:cNvPr id="9" name="矩形 8"/>
          <p:cNvSpPr/>
          <p:nvPr/>
        </p:nvSpPr>
        <p:spPr>
          <a:xfrm>
            <a:off x="500034" y="2357436"/>
            <a:ext cx="7572396" cy="1200329"/>
          </a:xfrm>
          <a:prstGeom prst="rect">
            <a:avLst/>
          </a:prstGeom>
          <a:ln w="19050">
            <a:solidFill>
              <a:srgbClr val="FF0000"/>
            </a:solidFill>
          </a:ln>
        </p:spPr>
        <p:txBody>
          <a:bodyPr wrap="square">
            <a:spAutoFit/>
          </a:bodyPr>
          <a:lstStyle/>
          <a:p>
            <a:pPr lvl="1">
              <a:buNone/>
            </a:pP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例</a:t>
            </a:r>
            <a:r>
              <a:rPr lang="en-US" altLang="zh-CN" b="1" dirty="0">
                <a:latin typeface="Times New Roman" pitchFamily="18" charset="0"/>
                <a:cs typeface="Times New Roman" pitchFamily="18" charset="0"/>
              </a:rPr>
              <a:t>] </a:t>
            </a:r>
            <a:r>
              <a:rPr lang="zh-CN" altLang="en-US" b="1" dirty="0">
                <a:latin typeface="Times New Roman" pitchFamily="18" charset="0"/>
                <a:cs typeface="Times New Roman" pitchFamily="18" charset="0"/>
              </a:rPr>
              <a:t>在关系</a:t>
            </a:r>
            <a:r>
              <a:rPr lang="en-US" altLang="zh-CN" b="1" dirty="0">
                <a:solidFill>
                  <a:srgbClr val="FF0000"/>
                </a:solidFill>
              </a:rPr>
              <a:t>STUDENT</a:t>
            </a:r>
            <a:r>
              <a:rPr lang="zh-CN" altLang="en-US" b="1" dirty="0">
                <a:solidFill>
                  <a:srgbClr val="FF0000"/>
                </a:solidFill>
              </a:rPr>
              <a:t>（</a:t>
            </a:r>
            <a:r>
              <a:rPr lang="en-US" altLang="zh-CN" b="1" dirty="0" err="1">
                <a:solidFill>
                  <a:srgbClr val="FF0000"/>
                </a:solidFill>
              </a:rPr>
              <a:t>Sno</a:t>
            </a:r>
            <a:r>
              <a:rPr lang="en-US" altLang="zh-CN" b="1" dirty="0">
                <a:solidFill>
                  <a:srgbClr val="FF0000"/>
                </a:solidFill>
              </a:rPr>
              <a:t> ,School, </a:t>
            </a:r>
            <a:r>
              <a:rPr lang="en-US" altLang="zh-CN" b="1" dirty="0" err="1">
                <a:solidFill>
                  <a:srgbClr val="FF0000"/>
                </a:solidFill>
              </a:rPr>
              <a:t>Mname,Cno,Grade</a:t>
            </a:r>
            <a:r>
              <a:rPr lang="zh-CN" altLang="en-US" b="1" dirty="0">
                <a:solidFill>
                  <a:srgbClr val="FF0000"/>
                </a:solidFill>
              </a:rPr>
              <a:t>）</a:t>
            </a:r>
            <a:r>
              <a:rPr lang="zh-CN" altLang="en-US" b="1" dirty="0">
                <a:latin typeface="Times New Roman" pitchFamily="18" charset="0"/>
                <a:cs typeface="Times New Roman" pitchFamily="18" charset="0"/>
              </a:rPr>
              <a:t>中，</a:t>
            </a:r>
          </a:p>
          <a:p>
            <a:pPr lvl="1"/>
            <a:r>
              <a:rPr lang="en-US" altLang="zh-CN" b="1" dirty="0"/>
              <a:t>(</a:t>
            </a:r>
            <a:r>
              <a:rPr lang="en-US" altLang="zh-CN" b="1" dirty="0" err="1"/>
              <a:t>Sno</a:t>
            </a:r>
            <a:r>
              <a:rPr lang="en-US" altLang="zh-CN" b="1" dirty="0"/>
              <a:t>, </a:t>
            </a:r>
            <a:r>
              <a:rPr lang="en-US" altLang="zh-CN" b="1" dirty="0" err="1"/>
              <a:t>Cno</a:t>
            </a:r>
            <a:r>
              <a:rPr lang="en-US" altLang="zh-CN" b="1" dirty="0"/>
              <a:t>)  →</a:t>
            </a:r>
            <a:r>
              <a:rPr lang="zh-CN" altLang="en-US" b="1" dirty="0"/>
              <a:t>   </a:t>
            </a:r>
            <a:r>
              <a:rPr lang="en-US" altLang="zh-CN" b="1" dirty="0"/>
              <a:t>Grade </a:t>
            </a:r>
            <a:r>
              <a:rPr lang="zh-CN" altLang="en-US" b="1" dirty="0"/>
              <a:t>是完全函数依赖</a:t>
            </a:r>
            <a:endParaRPr lang="en-US" altLang="zh-CN" b="1" dirty="0"/>
          </a:p>
          <a:p>
            <a:pPr lvl="1"/>
            <a:r>
              <a:rPr lang="en-US" altLang="zh-CN" b="1" dirty="0"/>
              <a:t>(</a:t>
            </a:r>
            <a:r>
              <a:rPr lang="en-US" altLang="zh-CN" b="1" dirty="0" err="1"/>
              <a:t>Sno</a:t>
            </a:r>
            <a:r>
              <a:rPr lang="en-US" altLang="zh-CN" b="1" dirty="0"/>
              <a:t>, </a:t>
            </a:r>
            <a:r>
              <a:rPr lang="en-US" altLang="zh-CN" b="1" dirty="0" err="1"/>
              <a:t>Cno</a:t>
            </a:r>
            <a:r>
              <a:rPr lang="en-US" altLang="zh-CN" b="1" dirty="0"/>
              <a:t>)  →</a:t>
            </a:r>
            <a:r>
              <a:rPr lang="en-US" altLang="zh-CN" b="1" dirty="0">
                <a:latin typeface="Times New Roman" pitchFamily="18" charset="0"/>
                <a:cs typeface="Times New Roman" pitchFamily="18" charset="0"/>
              </a:rPr>
              <a:t> School </a:t>
            </a:r>
            <a:r>
              <a:rPr lang="zh-CN" altLang="en-US" b="1" dirty="0">
                <a:latin typeface="Times New Roman" pitchFamily="18" charset="0"/>
                <a:cs typeface="Times New Roman" pitchFamily="18" charset="0"/>
              </a:rPr>
              <a:t>是部分函数依赖，因为</a:t>
            </a:r>
            <a:r>
              <a:rPr lang="en-US" altLang="zh-CN" b="1" dirty="0" err="1">
                <a:latin typeface="Times New Roman" pitchFamily="18" charset="0"/>
                <a:cs typeface="Times New Roman" pitchFamily="18" charset="0"/>
              </a:rPr>
              <a:t>Sno</a:t>
            </a:r>
            <a:r>
              <a:rPr lang="en-US" altLang="zh-CN" b="1" dirty="0">
                <a:latin typeface="Times New Roman" pitchFamily="18" charset="0"/>
                <a:cs typeface="Times New Roman" pitchFamily="18" charset="0"/>
              </a:rPr>
              <a:t> → School</a:t>
            </a:r>
            <a:r>
              <a:rPr lang="zh-CN" altLang="en-US" b="1" dirty="0">
                <a:latin typeface="Times New Roman" pitchFamily="18" charset="0"/>
                <a:cs typeface="Times New Roman" pitchFamily="18" charset="0"/>
              </a:rPr>
              <a:t>，而</a:t>
            </a:r>
            <a:r>
              <a:rPr lang="en-US" altLang="zh-CN" b="1" dirty="0" err="1">
                <a:latin typeface="Times New Roman" pitchFamily="18" charset="0"/>
                <a:cs typeface="Times New Roman" pitchFamily="18" charset="0"/>
              </a:rPr>
              <a:t>Sno</a:t>
            </a:r>
            <a:r>
              <a:rPr lang="zh-CN" altLang="en-US" b="1" dirty="0">
                <a:latin typeface="Times New Roman" pitchFamily="18" charset="0"/>
                <a:cs typeface="Times New Roman" pitchFamily="18" charset="0"/>
              </a:rPr>
              <a:t>是</a:t>
            </a:r>
            <a:r>
              <a:rPr lang="en-US" altLang="zh-CN" b="1" dirty="0"/>
              <a:t>(</a:t>
            </a:r>
            <a:r>
              <a:rPr lang="en-US" altLang="zh-CN" b="1" dirty="0" err="1"/>
              <a:t>Sno</a:t>
            </a:r>
            <a:r>
              <a:rPr lang="en-US" altLang="zh-CN" b="1" dirty="0"/>
              <a:t>, </a:t>
            </a:r>
            <a:r>
              <a:rPr lang="en-US" altLang="zh-CN" b="1" dirty="0" err="1"/>
              <a:t>Cno</a:t>
            </a:r>
            <a:r>
              <a:rPr lang="en-US" altLang="zh-CN" b="1" dirty="0"/>
              <a:t>) </a:t>
            </a:r>
            <a:r>
              <a:rPr lang="zh-CN" altLang="en-US" b="1" dirty="0"/>
              <a:t>的真子集</a:t>
            </a:r>
            <a:endParaRPr lang="zh-CN" altLang="en-US" b="1" dirty="0">
              <a:latin typeface="Times New Roman" pitchFamily="18" charset="0"/>
              <a:cs typeface="Times New Roman" pitchFamily="18" charset="0"/>
            </a:endParaRPr>
          </a:p>
        </p:txBody>
      </p:sp>
      <p:sp>
        <p:nvSpPr>
          <p:cNvPr id="11" name="文本框 4"/>
          <p:cNvSpPr txBox="1"/>
          <p:nvPr/>
        </p:nvSpPr>
        <p:spPr>
          <a:xfrm>
            <a:off x="4857752" y="1428742"/>
            <a:ext cx="325730" cy="369332"/>
          </a:xfrm>
          <a:prstGeom prst="rect">
            <a:avLst/>
          </a:prstGeom>
          <a:noFill/>
        </p:spPr>
        <p:txBody>
          <a:bodyPr wrap="none" rtlCol="0">
            <a:spAutoFit/>
          </a:bodyPr>
          <a:lstStyle/>
          <a:p>
            <a:r>
              <a:rPr lang="en-US" altLang="zh-CN" sz="1800" i="1" dirty="0"/>
              <a:t>F</a:t>
            </a:r>
            <a:endParaRPr lang="zh-CN" altLang="en-US" sz="1800" i="1" dirty="0"/>
          </a:p>
        </p:txBody>
      </p:sp>
      <p:sp>
        <p:nvSpPr>
          <p:cNvPr id="13" name="文本框 11"/>
          <p:cNvSpPr txBox="1"/>
          <p:nvPr/>
        </p:nvSpPr>
        <p:spPr>
          <a:xfrm>
            <a:off x="2214546" y="2845360"/>
            <a:ext cx="338554" cy="369332"/>
          </a:xfrm>
          <a:prstGeom prst="rect">
            <a:avLst/>
          </a:prstGeom>
          <a:noFill/>
        </p:spPr>
        <p:txBody>
          <a:bodyPr wrap="none" rtlCol="0">
            <a:spAutoFit/>
          </a:bodyPr>
          <a:lstStyle/>
          <a:p>
            <a:r>
              <a:rPr lang="en-US" altLang="zh-CN" sz="1800" i="1" dirty="0"/>
              <a:t>P</a:t>
            </a:r>
            <a:endParaRPr lang="zh-CN" altLang="en-US" sz="1800" i="1" dirty="0"/>
          </a:p>
        </p:txBody>
      </p:sp>
      <p:pic>
        <p:nvPicPr>
          <p:cNvPr id="4" name="图片 3">
            <a:extLst>
              <a:ext uri="{FF2B5EF4-FFF2-40B4-BE49-F238E27FC236}">
                <a16:creationId xmlns:a16="http://schemas.microsoft.com/office/drawing/2014/main" xmlns="" id="{D7F7AAE5-83F8-D036-E032-0CED3B6508C1}"/>
              </a:ext>
            </a:extLst>
          </p:cNvPr>
          <p:cNvPicPr>
            <a:picLocks noChangeAspect="1"/>
          </p:cNvPicPr>
          <p:nvPr/>
        </p:nvPicPr>
        <p:blipFill>
          <a:blip r:embed="rId2"/>
          <a:stretch>
            <a:fillRect/>
          </a:stretch>
        </p:blipFill>
        <p:spPr>
          <a:xfrm>
            <a:off x="2046140" y="3592035"/>
            <a:ext cx="2560156" cy="1155071"/>
          </a:xfrm>
          <a:prstGeom prst="rect">
            <a:avLst/>
          </a:prstGeom>
        </p:spPr>
      </p:pic>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07504" y="-128466"/>
            <a:ext cx="8401080" cy="853679"/>
          </a:xfrm>
        </p:spPr>
        <p:txBody>
          <a:bodyPr/>
          <a:lstStyle/>
          <a:p>
            <a:pPr eaLnBrk="1" hangingPunct="1">
              <a:lnSpc>
                <a:spcPct val="130000"/>
              </a:lnSpc>
            </a:pPr>
            <a:r>
              <a:rPr lang="en-US" altLang="zh-CN" sz="3600" dirty="0"/>
              <a:t>5. </a:t>
            </a:r>
            <a:r>
              <a:rPr lang="zh-CN" altLang="en-US" sz="3600" dirty="0"/>
              <a:t>传递函数依赖</a:t>
            </a:r>
          </a:p>
        </p:txBody>
      </p:sp>
      <p:sp>
        <p:nvSpPr>
          <p:cNvPr id="46083" name="Rectangle 3"/>
          <p:cNvSpPr>
            <a:spLocks noGrp="1" noChangeArrowheads="1"/>
          </p:cNvSpPr>
          <p:nvPr>
            <p:ph idx="1"/>
          </p:nvPr>
        </p:nvSpPr>
        <p:spPr>
          <a:xfrm>
            <a:off x="491400" y="627534"/>
            <a:ext cx="8545096" cy="3640931"/>
          </a:xfrm>
        </p:spPr>
        <p:txBody>
          <a:bodyPr/>
          <a:lstStyle/>
          <a:p>
            <a:pPr>
              <a:buNone/>
            </a:pPr>
            <a:r>
              <a:rPr lang="zh-CN" altLang="en-US" sz="2000" dirty="0"/>
              <a:t>定义</a:t>
            </a:r>
            <a:r>
              <a:rPr lang="en-US" altLang="zh-CN" sz="2000" dirty="0"/>
              <a:t>6.3  </a:t>
            </a:r>
          </a:p>
          <a:p>
            <a:pPr>
              <a:buNone/>
            </a:pPr>
            <a:r>
              <a:rPr lang="en-US" altLang="zh-CN" sz="2000" dirty="0"/>
              <a:t>    </a:t>
            </a:r>
            <a:r>
              <a:rPr lang="zh-CN" altLang="en-US" sz="2000" dirty="0"/>
              <a:t>在</a:t>
            </a:r>
            <a:r>
              <a:rPr lang="en-US" altLang="zh-CN" sz="2000" dirty="0"/>
              <a:t>R(U,F)</a:t>
            </a:r>
            <a:r>
              <a:rPr lang="zh-CN" altLang="en-US" sz="2000" dirty="0"/>
              <a:t>中，如果</a:t>
            </a:r>
            <a:r>
              <a:rPr lang="en-US" altLang="zh-CN" sz="2000" dirty="0"/>
              <a:t>X→Y</a:t>
            </a:r>
            <a:r>
              <a:rPr lang="zh-CN" altLang="en-US" sz="2000" dirty="0"/>
              <a:t>，（</a:t>
            </a:r>
            <a:r>
              <a:rPr lang="en-US" altLang="zh-CN" sz="2000" dirty="0"/>
              <a:t>Y⊈X</a:t>
            </a:r>
            <a:r>
              <a:rPr lang="zh-CN" altLang="en-US" sz="2000" dirty="0"/>
              <a:t>），</a:t>
            </a:r>
            <a:r>
              <a:rPr lang="en-US" altLang="zh-CN" sz="2000" dirty="0"/>
              <a:t>Y↛X</a:t>
            </a:r>
            <a:r>
              <a:rPr lang="zh-CN" altLang="en-US" sz="2000" dirty="0"/>
              <a:t>，</a:t>
            </a:r>
            <a:r>
              <a:rPr lang="en-US" altLang="zh-CN" sz="2000" dirty="0"/>
              <a:t>Y→Z</a:t>
            </a:r>
            <a:r>
              <a:rPr lang="zh-CN" altLang="en-US" sz="2000" dirty="0"/>
              <a:t>，</a:t>
            </a:r>
            <a:r>
              <a:rPr lang="zh-CN" altLang="en-US" sz="2000" b="0" i="0" dirty="0">
                <a:solidFill>
                  <a:srgbClr val="333333"/>
                </a:solidFill>
                <a:effectLst/>
                <a:latin typeface="Arial" panose="020B0604020202020204" pitchFamily="34" charset="0"/>
              </a:rPr>
              <a:t> </a:t>
            </a:r>
            <a:r>
              <a:rPr lang="en-US" altLang="zh-CN" sz="2000" i="0" dirty="0">
                <a:solidFill>
                  <a:srgbClr val="333333"/>
                </a:solidFill>
                <a:effectLst/>
                <a:latin typeface="Arial" panose="020B0604020202020204" pitchFamily="34" charset="0"/>
              </a:rPr>
              <a:t>Z</a:t>
            </a:r>
            <a:r>
              <a:rPr lang="en-US" altLang="zh-CN" sz="2000" dirty="0"/>
              <a:t> ⊈ </a:t>
            </a:r>
            <a:r>
              <a:rPr lang="en-US" altLang="zh-CN" sz="2000" i="0" dirty="0">
                <a:solidFill>
                  <a:srgbClr val="333333"/>
                </a:solidFill>
                <a:effectLst/>
                <a:latin typeface="Arial" panose="020B0604020202020204" pitchFamily="34" charset="0"/>
              </a:rPr>
              <a:t>Y</a:t>
            </a:r>
            <a:r>
              <a:rPr lang="zh-CN" altLang="en-US" sz="2000" b="0" i="0" dirty="0">
                <a:solidFill>
                  <a:srgbClr val="333333"/>
                </a:solidFill>
                <a:effectLst/>
                <a:latin typeface="Arial" panose="020B0604020202020204" pitchFamily="34" charset="0"/>
              </a:rPr>
              <a:t>，</a:t>
            </a:r>
            <a:r>
              <a:rPr lang="zh-CN" altLang="en-US" sz="2000" dirty="0"/>
              <a:t>则称</a:t>
            </a:r>
            <a:r>
              <a:rPr lang="en-US" altLang="zh-CN" sz="2000" dirty="0">
                <a:solidFill>
                  <a:srgbClr val="FF0000"/>
                </a:solidFill>
              </a:rPr>
              <a:t>Z</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传递函数依赖</a:t>
            </a:r>
            <a:r>
              <a:rPr lang="zh-CN" altLang="en-US" sz="2000" dirty="0"/>
              <a:t>（</a:t>
            </a:r>
            <a:r>
              <a:rPr lang="en-US" altLang="zh-CN" sz="2000" dirty="0"/>
              <a:t>transitive functional dependency</a:t>
            </a:r>
            <a:r>
              <a:rPr lang="zh-CN" altLang="en-US" sz="2000" dirty="0"/>
              <a:t>）。记为：</a:t>
            </a:r>
            <a:r>
              <a:rPr lang="en-US" altLang="zh-CN" sz="2000" dirty="0"/>
              <a:t>X → Z</a:t>
            </a:r>
            <a:r>
              <a:rPr lang="zh-CN" altLang="en-US" sz="2000" dirty="0"/>
              <a:t>。</a:t>
            </a:r>
            <a:endParaRPr lang="en-US" altLang="zh-CN" sz="2000" dirty="0"/>
          </a:p>
          <a:p>
            <a:pPr>
              <a:buNone/>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注意</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如果</a:t>
            </a:r>
            <a:r>
              <a:rPr lang="en-US" altLang="zh-CN" sz="2000" dirty="0">
                <a:latin typeface="Times New Roman" pitchFamily="18" charset="0"/>
                <a:cs typeface="Times New Roman" pitchFamily="18" charset="0"/>
              </a:rPr>
              <a:t>Y→X, </a:t>
            </a:r>
            <a:r>
              <a:rPr lang="zh-CN" altLang="en-US" sz="2000" dirty="0">
                <a:latin typeface="Times New Roman" pitchFamily="18" charset="0"/>
                <a:cs typeface="Times New Roman" pitchFamily="18" charset="0"/>
              </a:rPr>
              <a:t>即</a:t>
            </a:r>
            <a:r>
              <a:rPr lang="en-US" altLang="zh-CN" sz="2000" dirty="0">
                <a:latin typeface="Times New Roman" pitchFamily="18" charset="0"/>
                <a:cs typeface="Times New Roman" pitchFamily="18" charset="0"/>
              </a:rPr>
              <a:t>X←→Y</a:t>
            </a:r>
            <a:r>
              <a:rPr lang="zh-CN" altLang="en-US" sz="2000" dirty="0">
                <a:latin typeface="Times New Roman" pitchFamily="18" charset="0"/>
                <a:cs typeface="Times New Roman" pitchFamily="18" charset="0"/>
              </a:rPr>
              <a:t>，则</a:t>
            </a:r>
            <a:r>
              <a:rPr lang="en-US" altLang="zh-CN" sz="2000" dirty="0">
                <a:latin typeface="Times New Roman" pitchFamily="18" charset="0"/>
                <a:cs typeface="Times New Roman" pitchFamily="18" charset="0"/>
              </a:rPr>
              <a:t>Z</a:t>
            </a:r>
            <a:r>
              <a:rPr lang="zh-CN" altLang="en-US" sz="2000" dirty="0">
                <a:latin typeface="Times New Roman" pitchFamily="18" charset="0"/>
                <a:cs typeface="Times New Roman" pitchFamily="18" charset="0"/>
              </a:rPr>
              <a:t>直接依赖于</a:t>
            </a:r>
            <a:r>
              <a:rPr lang="en-US" altLang="zh-CN" sz="2000" dirty="0">
                <a:latin typeface="Times New Roman" pitchFamily="18" charset="0"/>
                <a:cs typeface="Times New Roman" pitchFamily="18" charset="0"/>
              </a:rPr>
              <a:t>X</a:t>
            </a:r>
            <a:r>
              <a:rPr lang="zh-CN" altLang="en-US" sz="2000" dirty="0">
                <a:latin typeface="Times New Roman" pitchFamily="18" charset="0"/>
                <a:cs typeface="Times New Roman" pitchFamily="18" charset="0"/>
              </a:rPr>
              <a:t>。</a:t>
            </a:r>
          </a:p>
          <a:p>
            <a:pPr lvl="1">
              <a:buNone/>
            </a:pPr>
            <a:endParaRPr lang="en-US" altLang="zh-CN" sz="1200" dirty="0">
              <a:latin typeface="Times New Roman" pitchFamily="18" charset="0"/>
              <a:cs typeface="Times New Roman" pitchFamily="18" charset="0"/>
            </a:endParaRPr>
          </a:p>
          <a:p>
            <a:pPr lvl="1">
              <a:buNone/>
            </a:pP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例</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在关系</a:t>
            </a:r>
            <a:r>
              <a:rPr lang="en-US" altLang="zh-CN" sz="1800" dirty="0">
                <a:solidFill>
                  <a:srgbClr val="FF0000"/>
                </a:solidFill>
              </a:rPr>
              <a:t>STUDENT(</a:t>
            </a:r>
            <a:r>
              <a:rPr lang="en-US" altLang="zh-CN" sz="1800" dirty="0" err="1">
                <a:solidFill>
                  <a:srgbClr val="FF0000"/>
                </a:solidFill>
              </a:rPr>
              <a:t>Sno,School,Mname,Cno,Grade</a:t>
            </a:r>
            <a:r>
              <a:rPr lang="en-US" altLang="zh-CN" sz="1800" dirty="0">
                <a:solidFill>
                  <a:srgbClr val="FF0000"/>
                </a:solidFill>
              </a:rPr>
              <a:t>)</a:t>
            </a:r>
            <a:r>
              <a:rPr lang="zh-CN" altLang="en-US" sz="1800" dirty="0">
                <a:latin typeface="Times New Roman" pitchFamily="18" charset="0"/>
                <a:cs typeface="Times New Roman" pitchFamily="18" charset="0"/>
              </a:rPr>
              <a:t>中，</a:t>
            </a:r>
          </a:p>
          <a:p>
            <a:pPr marL="457200" lvl="1" indent="0">
              <a:buNone/>
            </a:pPr>
            <a:r>
              <a:rPr lang="en-US" altLang="zh-CN" sz="1800" dirty="0" err="1">
                <a:latin typeface="Times New Roman" pitchFamily="18" charset="0"/>
                <a:cs typeface="Times New Roman" pitchFamily="18" charset="0"/>
              </a:rPr>
              <a:t>Sno</a:t>
            </a:r>
            <a:r>
              <a:rPr lang="en-US" altLang="zh-CN" sz="1800" dirty="0">
                <a:latin typeface="Times New Roman" pitchFamily="18" charset="0"/>
                <a:cs typeface="Times New Roman" pitchFamily="18" charset="0"/>
              </a:rPr>
              <a:t> → School</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School → </a:t>
            </a:r>
            <a:r>
              <a:rPr lang="en-US" altLang="zh-CN" sz="1800" dirty="0" err="1">
                <a:latin typeface="Times New Roman" pitchFamily="18" charset="0"/>
                <a:cs typeface="Times New Roman" pitchFamily="18" charset="0"/>
              </a:rPr>
              <a:t>Mname</a:t>
            </a:r>
            <a:r>
              <a:rPr lang="zh-CN" altLang="en-US"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Mname</a:t>
            </a:r>
            <a:r>
              <a:rPr lang="zh-CN" altLang="en-US" sz="1800" dirty="0">
                <a:latin typeface="Times New Roman" pitchFamily="18" charset="0"/>
                <a:cs typeface="Times New Roman" pitchFamily="18" charset="0"/>
              </a:rPr>
              <a:t>传递函数依赖于</a:t>
            </a:r>
            <a:r>
              <a:rPr lang="en-US" altLang="zh-CN" sz="1800" dirty="0" err="1">
                <a:latin typeface="Times New Roman" pitchFamily="18" charset="0"/>
                <a:cs typeface="Times New Roman" pitchFamily="18" charset="0"/>
              </a:rPr>
              <a:t>Sno</a:t>
            </a:r>
            <a:r>
              <a:rPr lang="zh-CN" altLang="en-US" sz="1800" dirty="0">
                <a:latin typeface="Times New Roman" pitchFamily="18" charset="0"/>
                <a:cs typeface="Times New Roman" pitchFamily="18" charset="0"/>
              </a:rPr>
              <a:t>。</a:t>
            </a:r>
          </a:p>
        </p:txBody>
      </p:sp>
      <p:sp>
        <p:nvSpPr>
          <p:cNvPr id="4" name="文本框 3"/>
          <p:cNvSpPr txBox="1"/>
          <p:nvPr/>
        </p:nvSpPr>
        <p:spPr>
          <a:xfrm>
            <a:off x="8111226" y="1311936"/>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6" name="矩形 5"/>
          <p:cNvSpPr/>
          <p:nvPr/>
        </p:nvSpPr>
        <p:spPr bwMode="auto">
          <a:xfrm>
            <a:off x="714348" y="2578738"/>
            <a:ext cx="7000924" cy="64294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2" name="图片 1">
            <a:extLst>
              <a:ext uri="{FF2B5EF4-FFF2-40B4-BE49-F238E27FC236}">
                <a16:creationId xmlns:a16="http://schemas.microsoft.com/office/drawing/2014/main" xmlns="" id="{7571C501-9905-F0F3-37B8-81E7F280E4BF}"/>
              </a:ext>
            </a:extLst>
          </p:cNvPr>
          <p:cNvPicPr>
            <a:picLocks noChangeAspect="1"/>
          </p:cNvPicPr>
          <p:nvPr/>
        </p:nvPicPr>
        <p:blipFill>
          <a:blip r:embed="rId2"/>
          <a:stretch>
            <a:fillRect/>
          </a:stretch>
        </p:blipFill>
        <p:spPr>
          <a:xfrm>
            <a:off x="1979712" y="3507854"/>
            <a:ext cx="2657684" cy="1199073"/>
          </a:xfrm>
          <a:prstGeom prst="rect">
            <a:avLst/>
          </a:prstGeom>
        </p:spPr>
      </p:pic>
    </p:spTree>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85720" y="-29766"/>
            <a:ext cx="7858180" cy="853679"/>
          </a:xfrm>
        </p:spPr>
        <p:txBody>
          <a:bodyPr/>
          <a:lstStyle/>
          <a:p>
            <a:r>
              <a:rPr lang="zh-CN" altLang="en-US" sz="3600" dirty="0"/>
              <a:t>思考题</a:t>
            </a:r>
          </a:p>
        </p:txBody>
      </p:sp>
      <p:sp>
        <p:nvSpPr>
          <p:cNvPr id="49155" name="Rectangle 3"/>
          <p:cNvSpPr>
            <a:spLocks noGrp="1" noChangeArrowheads="1"/>
          </p:cNvSpPr>
          <p:nvPr>
            <p:ph idx="1"/>
          </p:nvPr>
        </p:nvSpPr>
        <p:spPr/>
        <p:txBody>
          <a:bodyPr/>
          <a:lstStyle/>
          <a:p>
            <a:r>
              <a:rPr lang="zh-CN" altLang="en-US" sz="2400" dirty="0"/>
              <a:t>请验证，关系</a:t>
            </a:r>
            <a:r>
              <a:rPr lang="en-US" altLang="zh-CN" sz="2400" dirty="0"/>
              <a:t>R</a:t>
            </a:r>
            <a:r>
              <a:rPr lang="zh-CN" altLang="en-US" sz="2400" dirty="0"/>
              <a:t>是否满足函数依赖</a:t>
            </a:r>
            <a:r>
              <a:rPr lang="en-US" altLang="zh-CN" sz="2400" dirty="0"/>
              <a:t>C→DH</a:t>
            </a:r>
            <a:r>
              <a:rPr lang="zh-CN" altLang="en-US" sz="2400" dirty="0"/>
              <a:t>？ 为什么？</a:t>
            </a:r>
          </a:p>
          <a:p>
            <a:pPr marL="0" indent="0">
              <a:lnSpc>
                <a:spcPct val="100000"/>
              </a:lnSpc>
              <a:spcBef>
                <a:spcPts val="0"/>
              </a:spcBef>
              <a:buNone/>
            </a:pPr>
            <a:r>
              <a:rPr lang="zh-CN" altLang="en-US" dirty="0"/>
              <a:t>     </a:t>
            </a:r>
            <a:r>
              <a:rPr lang="en-US" altLang="zh-CN" dirty="0"/>
              <a:t>C     D     H        S   </a:t>
            </a:r>
          </a:p>
          <a:p>
            <a:pPr marL="0" indent="0">
              <a:lnSpc>
                <a:spcPct val="100000"/>
              </a:lnSpc>
              <a:spcBef>
                <a:spcPts val="0"/>
              </a:spcBef>
              <a:buNone/>
            </a:pPr>
            <a:r>
              <a:rPr lang="en-US" altLang="zh-CN" dirty="0"/>
              <a:t>     C1   D1   H1     S1       </a:t>
            </a:r>
          </a:p>
          <a:p>
            <a:pPr marL="0" indent="0">
              <a:lnSpc>
                <a:spcPct val="100000"/>
              </a:lnSpc>
              <a:spcBef>
                <a:spcPts val="0"/>
              </a:spcBef>
              <a:buNone/>
            </a:pPr>
            <a:r>
              <a:rPr lang="en-US" altLang="zh-CN" dirty="0"/>
              <a:t>     C1   D1   H2     S1     </a:t>
            </a:r>
          </a:p>
          <a:p>
            <a:pPr marL="0" indent="0">
              <a:lnSpc>
                <a:spcPct val="100000"/>
              </a:lnSpc>
              <a:spcBef>
                <a:spcPts val="0"/>
              </a:spcBef>
              <a:buNone/>
            </a:pPr>
            <a:r>
              <a:rPr lang="en-US" altLang="zh-CN" dirty="0"/>
              <a:t>     C1   D1   H1     S2</a:t>
            </a:r>
          </a:p>
          <a:p>
            <a:pPr marL="0" indent="0">
              <a:lnSpc>
                <a:spcPct val="100000"/>
              </a:lnSpc>
              <a:spcBef>
                <a:spcPts val="0"/>
              </a:spcBef>
              <a:buNone/>
            </a:pPr>
            <a:r>
              <a:rPr lang="en-US" altLang="zh-CN" dirty="0"/>
              <a:t>     C2   D2   H2     S3</a:t>
            </a:r>
          </a:p>
        </p:txBody>
      </p:sp>
      <p:cxnSp>
        <p:nvCxnSpPr>
          <p:cNvPr id="5" name="直接连接符 4"/>
          <p:cNvCxnSpPr/>
          <p:nvPr/>
        </p:nvCxnSpPr>
        <p:spPr>
          <a:xfrm>
            <a:off x="500034" y="1785932"/>
            <a:ext cx="3643338" cy="11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3600" dirty="0"/>
              <a:t>6.2.1 </a:t>
            </a:r>
            <a:r>
              <a:rPr lang="zh-CN" altLang="en-US" sz="3600" dirty="0"/>
              <a:t>函数依赖回顾</a:t>
            </a:r>
          </a:p>
        </p:txBody>
      </p:sp>
      <p:sp>
        <p:nvSpPr>
          <p:cNvPr id="35843" name="Rectangle 3"/>
          <p:cNvSpPr>
            <a:spLocks noGrp="1" noChangeArrowheads="1"/>
          </p:cNvSpPr>
          <p:nvPr>
            <p:ph type="body" idx="1"/>
          </p:nvPr>
        </p:nvSpPr>
        <p:spPr>
          <a:xfrm>
            <a:off x="457200" y="751284"/>
            <a:ext cx="8401080" cy="3640931"/>
          </a:xfrm>
        </p:spPr>
        <p:txBody>
          <a:bodyPr/>
          <a:lstStyle/>
          <a:p>
            <a:pPr eaLnBrk="1" hangingPunct="1">
              <a:lnSpc>
                <a:spcPct val="130000"/>
              </a:lnSpc>
              <a:buFont typeface="Monotype Sorts" pitchFamily="2" charset="2"/>
              <a:buNone/>
            </a:pPr>
            <a:r>
              <a:rPr lang="en-US" altLang="zh-CN" sz="2000" dirty="0">
                <a:solidFill>
                  <a:srgbClr val="FF0000"/>
                </a:solidFill>
              </a:rPr>
              <a:t>WHY      </a:t>
            </a:r>
            <a:r>
              <a:rPr lang="zh-CN" altLang="en-US" sz="2000" dirty="0"/>
              <a:t>为什么要学习函数依赖  </a:t>
            </a:r>
            <a:endParaRPr lang="en-US" altLang="zh-CN" sz="2000" dirty="0"/>
          </a:p>
          <a:p>
            <a:pPr eaLnBrk="1" hangingPunct="1">
              <a:lnSpc>
                <a:spcPct val="130000"/>
              </a:lnSpc>
              <a:buFont typeface="Monotype Sorts" pitchFamily="2" charset="2"/>
              <a:buNone/>
            </a:pPr>
            <a:r>
              <a:rPr lang="en-US" altLang="zh-CN" sz="2000" dirty="0">
                <a:solidFill>
                  <a:srgbClr val="FF0000"/>
                </a:solidFill>
              </a:rPr>
              <a:t>WHAT   </a:t>
            </a:r>
            <a:r>
              <a:rPr lang="zh-CN" altLang="en-US" sz="2000" dirty="0"/>
              <a:t>什么是函数依赖</a:t>
            </a:r>
          </a:p>
          <a:p>
            <a:pPr lvl="3" eaLnBrk="1" hangingPunct="1">
              <a:lnSpc>
                <a:spcPct val="130000"/>
              </a:lnSpc>
              <a:buFont typeface="Monotype Sorts" pitchFamily="2" charset="2"/>
              <a:buNone/>
            </a:pPr>
            <a:r>
              <a:rPr lang="zh-CN" altLang="en-US" dirty="0"/>
              <a:t>平凡函数依赖与非平凡函数依赖</a:t>
            </a:r>
          </a:p>
          <a:p>
            <a:pPr lvl="3" eaLnBrk="1" hangingPunct="1">
              <a:lnSpc>
                <a:spcPct val="130000"/>
              </a:lnSpc>
              <a:buFont typeface="Monotype Sorts" pitchFamily="2" charset="2"/>
              <a:buNone/>
            </a:pPr>
            <a:r>
              <a:rPr lang="zh-CN" altLang="en-US" dirty="0"/>
              <a:t>完全函数依赖与部分函数依赖</a:t>
            </a:r>
          </a:p>
          <a:p>
            <a:pPr lvl="3" eaLnBrk="1" hangingPunct="1">
              <a:lnSpc>
                <a:spcPct val="130000"/>
              </a:lnSpc>
              <a:buFont typeface="Monotype Sorts" pitchFamily="2" charset="2"/>
              <a:buNone/>
            </a:pPr>
            <a:r>
              <a:rPr lang="zh-CN" altLang="en-US" dirty="0"/>
              <a:t>传递函数依赖</a:t>
            </a:r>
            <a:endParaRPr lang="en-US" altLang="zh-CN" dirty="0"/>
          </a:p>
          <a:p>
            <a:pPr eaLnBrk="1" hangingPunct="1">
              <a:lnSpc>
                <a:spcPct val="130000"/>
              </a:lnSpc>
              <a:buFont typeface="Monotype Sorts" pitchFamily="2" charset="2"/>
              <a:buNone/>
            </a:pPr>
            <a:r>
              <a:rPr lang="en-US" altLang="zh-CN" sz="2000" dirty="0">
                <a:solidFill>
                  <a:srgbClr val="FF0000"/>
                </a:solidFill>
              </a:rPr>
              <a:t>HOW    </a:t>
            </a:r>
            <a:r>
              <a:rPr lang="zh-CN" altLang="en-US" sz="2000" dirty="0"/>
              <a:t>如何确定函数依赖</a:t>
            </a:r>
            <a:endParaRPr lang="en-US" altLang="zh-CN" sz="2000" dirty="0"/>
          </a:p>
          <a:p>
            <a:pPr eaLnBrk="1" hangingPunct="1">
              <a:lnSpc>
                <a:spcPct val="130000"/>
              </a:lnSpc>
              <a:buFont typeface="Monotype Sorts" pitchFamily="2" charset="2"/>
              <a:buNone/>
            </a:pPr>
            <a:r>
              <a:rPr lang="en-US" altLang="zh-CN" sz="2000" dirty="0">
                <a:solidFill>
                  <a:srgbClr val="FF0000"/>
                </a:solidFill>
              </a:rPr>
              <a:t>WHEN  </a:t>
            </a:r>
          </a:p>
          <a:p>
            <a:pPr eaLnBrk="1" hangingPunct="1">
              <a:lnSpc>
                <a:spcPct val="130000"/>
              </a:lnSpc>
              <a:buFont typeface="Monotype Sorts" pitchFamily="2" charset="2"/>
              <a:buNone/>
            </a:pPr>
            <a:r>
              <a:rPr lang="en-US" altLang="zh-CN" sz="2000" dirty="0">
                <a:solidFill>
                  <a:srgbClr val="FF0000"/>
                </a:solidFill>
              </a:rPr>
              <a:t>WHERE</a:t>
            </a:r>
          </a:p>
          <a:p>
            <a:pPr eaLnBrk="1" hangingPunct="1">
              <a:lnSpc>
                <a:spcPct val="130000"/>
              </a:lnSpc>
              <a:buFont typeface="Monotype Sorts" pitchFamily="2" charset="2"/>
              <a:buNone/>
            </a:pPr>
            <a:r>
              <a:rPr lang="en-US" altLang="zh-CN" sz="2000" dirty="0">
                <a:solidFill>
                  <a:srgbClr val="FF0000"/>
                </a:solidFill>
              </a:rPr>
              <a:t>WHO</a:t>
            </a:r>
          </a:p>
          <a:p>
            <a:pPr eaLnBrk="1" hangingPunct="1">
              <a:lnSpc>
                <a:spcPct val="130000"/>
              </a:lnSpc>
              <a:buFont typeface="Monotype Sorts" pitchFamily="2" charset="2"/>
              <a:buNone/>
            </a:pPr>
            <a:endParaRPr lang="zh-CN" altLang="en-US" sz="2000" dirty="0"/>
          </a:p>
          <a:p>
            <a:pPr eaLnBrk="1" hangingPunct="1">
              <a:lnSpc>
                <a:spcPct val="130000"/>
              </a:lnSpc>
              <a:buFont typeface="Monotype Sorts" pitchFamily="2" charset="2"/>
              <a:buNone/>
            </a:pPr>
            <a:endParaRPr lang="zh-CN" altLang="en-US" sz="2000" dirty="0"/>
          </a:p>
        </p:txBody>
      </p:sp>
    </p:spTree>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solidFill>
                  <a:srgbClr val="FF0000"/>
                </a:solidFill>
              </a:rPr>
              <a:t>6.2.2 </a:t>
            </a:r>
            <a:r>
              <a:rPr lang="zh-CN" altLang="en-US" sz="2800" dirty="0">
                <a:solidFill>
                  <a:srgbClr val="FF0000"/>
                </a:solidFill>
              </a:rPr>
              <a:t>码</a:t>
            </a:r>
            <a:endParaRPr lang="en-US" altLang="zh-CN" sz="2800" dirty="0">
              <a:solidFill>
                <a:srgbClr val="FF0000"/>
              </a:solidFill>
            </a:endParaRPr>
          </a:p>
          <a:p>
            <a:pPr>
              <a:spcBef>
                <a:spcPts val="0"/>
              </a:spcBef>
            </a:pPr>
            <a:r>
              <a:rPr lang="en-US" altLang="zh-CN" sz="2800" dirty="0"/>
              <a:t>6.2.3 </a:t>
            </a:r>
            <a:r>
              <a:rPr lang="zh-CN" altLang="en-US" sz="2800" dirty="0"/>
              <a:t>范式</a:t>
            </a: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.2  </a:t>
            </a:r>
            <a:r>
              <a:rPr lang="zh-CN" altLang="en-US" sz="3600" b="1" kern="0" cap="all" dirty="0">
                <a:solidFill>
                  <a:schemeClr val="bg1"/>
                </a:solidFill>
                <a:latin typeface="+mj-lt"/>
                <a:ea typeface="+mj-ea"/>
                <a:cs typeface="+mj-cs"/>
              </a:rPr>
              <a:t>码</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57224" y="0"/>
            <a:ext cx="7772400" cy="1021556"/>
          </a:xfrm>
        </p:spPr>
        <p:txBody>
          <a:bodyPr/>
          <a:lstStyle/>
          <a:p>
            <a:pPr algn="ctr"/>
            <a:r>
              <a:rPr lang="zh-CN" altLang="en-US" sz="3600" dirty="0"/>
              <a:t>第</a:t>
            </a:r>
            <a:r>
              <a:rPr lang="en-US" altLang="zh-CN" sz="3600" dirty="0"/>
              <a:t>6</a:t>
            </a:r>
            <a:r>
              <a:rPr lang="zh-CN" altLang="en-US" sz="3600" dirty="0"/>
              <a:t>章 关系数据理论</a:t>
            </a:r>
          </a:p>
        </p:txBody>
      </p:sp>
      <p:sp>
        <p:nvSpPr>
          <p:cNvPr id="14339" name="Rectangle 3"/>
          <p:cNvSpPr>
            <a:spLocks noGrp="1" noChangeArrowheads="1"/>
          </p:cNvSpPr>
          <p:nvPr>
            <p:ph type="body" idx="4294967295"/>
          </p:nvPr>
        </p:nvSpPr>
        <p:spPr>
          <a:xfrm>
            <a:off x="285720" y="857238"/>
            <a:ext cx="8501122" cy="1871830"/>
          </a:xfrm>
        </p:spPr>
        <p:txBody>
          <a:bodyPr/>
          <a:lstStyle/>
          <a:p>
            <a:r>
              <a:rPr lang="en-US" altLang="zh-CN" dirty="0">
                <a:solidFill>
                  <a:srgbClr val="FF0000"/>
                </a:solidFill>
              </a:rPr>
              <a:t>6.1 </a:t>
            </a:r>
            <a:r>
              <a:rPr lang="zh-CN" altLang="en-US" dirty="0">
                <a:solidFill>
                  <a:srgbClr val="FF0000"/>
                </a:solidFill>
              </a:rPr>
              <a:t>问题的提出</a:t>
            </a:r>
            <a:endParaRPr lang="en-US" altLang="zh-CN" dirty="0">
              <a:solidFill>
                <a:srgbClr val="FF0000"/>
              </a:solidFill>
            </a:endParaRPr>
          </a:p>
          <a:p>
            <a:r>
              <a:rPr lang="en-US" altLang="zh-CN" sz="2800" dirty="0"/>
              <a:t>6.2 </a:t>
            </a:r>
            <a:r>
              <a:rPr lang="zh-CN" altLang="en-US" sz="2800" dirty="0"/>
              <a:t>规范化</a:t>
            </a:r>
          </a:p>
          <a:p>
            <a:r>
              <a:rPr lang="en-US" altLang="zh-CN" sz="2800" dirty="0"/>
              <a:t>6.3 </a:t>
            </a:r>
            <a:r>
              <a:rPr lang="zh-CN" altLang="en-US" sz="2800" dirty="0"/>
              <a:t>数据依赖的公理系统</a:t>
            </a:r>
          </a:p>
          <a:p>
            <a:r>
              <a:rPr lang="en-US" altLang="zh-CN" sz="2800" dirty="0"/>
              <a:t>6.4 </a:t>
            </a:r>
            <a:r>
              <a:rPr lang="zh-CN" altLang="en-US" sz="2800" dirty="0"/>
              <a:t>保持函数依赖的模式分解</a:t>
            </a:r>
            <a:endParaRPr lang="en-US" altLang="zh-CN" sz="2800" dirty="0"/>
          </a:p>
          <a:p>
            <a:r>
              <a:rPr lang="zh-CN" altLang="en-US" sz="2800" dirty="0"/>
              <a:t>*</a:t>
            </a:r>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p:txBody>
      </p:sp>
    </p:spTree>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a:t>6.2.2 </a:t>
            </a:r>
            <a:r>
              <a:rPr lang="zh-CN" altLang="en-US" dirty="0"/>
              <a:t>码</a:t>
            </a:r>
            <a:r>
              <a:rPr lang="en-US" altLang="zh-CN" dirty="0"/>
              <a:t>—</a:t>
            </a:r>
            <a:r>
              <a:rPr lang="zh-CN" altLang="en-US" dirty="0"/>
              <a:t>主码</a:t>
            </a:r>
          </a:p>
        </p:txBody>
      </p:sp>
      <p:sp>
        <p:nvSpPr>
          <p:cNvPr id="47107" name="Rectangle 3"/>
          <p:cNvSpPr>
            <a:spLocks noGrp="1" noChangeArrowheads="1"/>
          </p:cNvSpPr>
          <p:nvPr>
            <p:ph idx="1"/>
          </p:nvPr>
        </p:nvSpPr>
        <p:spPr>
          <a:xfrm>
            <a:off x="191416" y="719347"/>
            <a:ext cx="8952584" cy="3579058"/>
          </a:xfrm>
        </p:spPr>
        <p:txBody>
          <a:bodyPr/>
          <a:lstStyle/>
          <a:p>
            <a:r>
              <a:rPr lang="zh-CN" altLang="en-US" sz="2000" dirty="0"/>
              <a:t>定义</a:t>
            </a:r>
            <a:r>
              <a:rPr lang="en-US" altLang="zh-CN" sz="2000" dirty="0"/>
              <a:t>6.4  </a:t>
            </a:r>
            <a:r>
              <a:rPr lang="zh-CN" altLang="en-US" sz="2000" dirty="0"/>
              <a:t>设</a:t>
            </a:r>
            <a:r>
              <a:rPr lang="en-US" altLang="zh-CN" sz="2000" dirty="0"/>
              <a:t>K</a:t>
            </a:r>
            <a:r>
              <a:rPr lang="zh-CN" altLang="en-US" sz="2000" dirty="0"/>
              <a:t>为关系模式</a:t>
            </a:r>
            <a:r>
              <a:rPr lang="en-US" altLang="zh-CN" sz="2000" dirty="0"/>
              <a:t>R(U,F)</a:t>
            </a:r>
            <a:r>
              <a:rPr lang="zh-CN" altLang="en-US" sz="2000" dirty="0"/>
              <a:t>中的属性或属性组合。若</a:t>
            </a:r>
            <a:r>
              <a:rPr lang="en-US" altLang="zh-CN" sz="2000" dirty="0"/>
              <a:t>K → U</a:t>
            </a:r>
            <a:r>
              <a:rPr lang="zh-CN" altLang="en-US" sz="2000" dirty="0"/>
              <a:t>，则</a:t>
            </a:r>
            <a:r>
              <a:rPr lang="en-US" altLang="zh-CN" sz="2000" dirty="0"/>
              <a:t>K</a:t>
            </a:r>
            <a:r>
              <a:rPr lang="zh-CN" altLang="en-US" sz="2000" dirty="0"/>
              <a:t>称为</a:t>
            </a:r>
            <a:r>
              <a:rPr lang="en-US" altLang="zh-CN" sz="2000" dirty="0"/>
              <a:t>R</a:t>
            </a:r>
            <a:r>
              <a:rPr lang="zh-CN" altLang="en-US" sz="2000" dirty="0"/>
              <a:t>的一个</a:t>
            </a:r>
            <a:r>
              <a:rPr lang="zh-CN" altLang="en-US" sz="2000" dirty="0">
                <a:solidFill>
                  <a:srgbClr val="C00000"/>
                </a:solidFill>
              </a:rPr>
              <a:t>候选码</a:t>
            </a:r>
            <a:r>
              <a:rPr lang="en-US" altLang="zh-CN" sz="2000" dirty="0"/>
              <a:t>(candidate key)</a:t>
            </a:r>
            <a:r>
              <a:rPr lang="zh-CN" altLang="en-US" sz="2000" dirty="0"/>
              <a:t>。</a:t>
            </a:r>
            <a:endParaRPr lang="en-US" altLang="zh-CN" sz="2000" dirty="0"/>
          </a:p>
          <a:p>
            <a:pPr lvl="1"/>
            <a:r>
              <a:rPr lang="zh-CN" altLang="en-US" sz="2000" dirty="0"/>
              <a:t>如果</a:t>
            </a:r>
            <a:r>
              <a:rPr lang="en-US" altLang="zh-CN" sz="2000" dirty="0"/>
              <a:t>U</a:t>
            </a:r>
            <a:r>
              <a:rPr lang="zh-CN" altLang="en-US" sz="2000" dirty="0"/>
              <a:t>部分函数依赖于</a:t>
            </a:r>
            <a:r>
              <a:rPr lang="en-US" altLang="zh-CN" sz="2000" dirty="0"/>
              <a:t>K</a:t>
            </a:r>
            <a:r>
              <a:rPr lang="zh-CN" altLang="en-US" sz="2000" dirty="0"/>
              <a:t>，即</a:t>
            </a:r>
            <a:r>
              <a:rPr lang="en-US" altLang="zh-CN" sz="2000" dirty="0"/>
              <a:t>K → U,</a:t>
            </a:r>
            <a:r>
              <a:rPr lang="zh-CN" altLang="en-US" sz="2000" dirty="0"/>
              <a:t>则</a:t>
            </a:r>
            <a:r>
              <a:rPr lang="en-US" altLang="zh-CN" sz="2000" dirty="0"/>
              <a:t>K</a:t>
            </a:r>
            <a:r>
              <a:rPr lang="zh-CN" altLang="en-US" sz="2000" dirty="0"/>
              <a:t>称为超码（</a:t>
            </a:r>
            <a:r>
              <a:rPr lang="en-US" altLang="zh-CN" sz="2000" dirty="0" err="1"/>
              <a:t>surpkey</a:t>
            </a:r>
            <a:r>
              <a:rPr lang="zh-CN" altLang="en-US" sz="2000" dirty="0"/>
              <a:t>）。</a:t>
            </a:r>
            <a:endParaRPr lang="en-US" altLang="zh-CN" sz="2000" dirty="0"/>
          </a:p>
          <a:p>
            <a:pPr lvl="1"/>
            <a:r>
              <a:rPr lang="zh-CN" altLang="en-US" sz="2000" dirty="0"/>
              <a:t>候选码是最小的超码，即</a:t>
            </a:r>
            <a:r>
              <a:rPr lang="en-US" altLang="zh-CN" sz="2000" dirty="0"/>
              <a:t>K</a:t>
            </a:r>
            <a:r>
              <a:rPr lang="zh-CN" altLang="en-US" sz="2000" dirty="0"/>
              <a:t>的任意一个真子集都不是候选码。</a:t>
            </a:r>
            <a:endParaRPr lang="en-US" altLang="zh-CN" sz="2000" dirty="0"/>
          </a:p>
          <a:p>
            <a:pPr lvl="1"/>
            <a:endParaRPr lang="en-US" altLang="zh-CN" sz="2000" dirty="0"/>
          </a:p>
          <a:p>
            <a:pPr lvl="1"/>
            <a:endParaRPr lang="en-US" altLang="zh-CN" sz="2000" dirty="0"/>
          </a:p>
          <a:p>
            <a:pPr>
              <a:spcBef>
                <a:spcPts val="1800"/>
              </a:spcBef>
            </a:pPr>
            <a:r>
              <a:rPr lang="zh-CN" altLang="en-US" sz="2000" dirty="0"/>
              <a:t>若关系模式</a:t>
            </a:r>
            <a:r>
              <a:rPr lang="en-US" altLang="zh-CN" sz="2000" dirty="0"/>
              <a:t>R</a:t>
            </a:r>
            <a:r>
              <a:rPr lang="zh-CN" altLang="en-US" sz="2000" dirty="0"/>
              <a:t>有多个候选码，则选定其中的一个做为</a:t>
            </a:r>
            <a:r>
              <a:rPr lang="zh-CN" altLang="en-US" sz="2000" dirty="0">
                <a:solidFill>
                  <a:srgbClr val="C00000"/>
                </a:solidFill>
              </a:rPr>
              <a:t>主码</a:t>
            </a:r>
            <a:r>
              <a:rPr lang="en-US" altLang="zh-CN" sz="2000" dirty="0"/>
              <a:t>(primary key)</a:t>
            </a:r>
            <a:r>
              <a:rPr lang="zh-CN" altLang="en-US" sz="2000" dirty="0"/>
              <a:t>。</a:t>
            </a:r>
            <a:endParaRPr lang="en-US" altLang="zh-CN" sz="2000" dirty="0"/>
          </a:p>
          <a:p>
            <a:pPr>
              <a:spcBef>
                <a:spcPts val="1800"/>
              </a:spcBef>
            </a:pPr>
            <a:endParaRPr lang="en-US" altLang="zh-CN" sz="2000" dirty="0"/>
          </a:p>
        </p:txBody>
      </p:sp>
      <p:sp>
        <p:nvSpPr>
          <p:cNvPr id="7" name="文本框 6"/>
          <p:cNvSpPr txBox="1"/>
          <p:nvPr/>
        </p:nvSpPr>
        <p:spPr>
          <a:xfrm>
            <a:off x="7092280" y="590968"/>
            <a:ext cx="324012" cy="400110"/>
          </a:xfrm>
          <a:prstGeom prst="rect">
            <a:avLst/>
          </a:prstGeom>
          <a:noFill/>
        </p:spPr>
        <p:txBody>
          <a:bodyPr wrap="square" rtlCol="0">
            <a:spAutoFit/>
          </a:bodyPr>
          <a:lstStyle/>
          <a:p>
            <a:r>
              <a:rPr lang="en-US" altLang="zh-CN" sz="2000" i="1" dirty="0"/>
              <a:t>F</a:t>
            </a:r>
            <a:endParaRPr lang="zh-CN" altLang="en-US" sz="2000" i="1" dirty="0"/>
          </a:p>
        </p:txBody>
      </p:sp>
      <p:sp>
        <p:nvSpPr>
          <p:cNvPr id="8" name="文本框 7"/>
          <p:cNvSpPr txBox="1"/>
          <p:nvPr/>
        </p:nvSpPr>
        <p:spPr>
          <a:xfrm>
            <a:off x="4391956" y="1282054"/>
            <a:ext cx="324012" cy="400110"/>
          </a:xfrm>
          <a:prstGeom prst="rect">
            <a:avLst/>
          </a:prstGeom>
          <a:noFill/>
        </p:spPr>
        <p:txBody>
          <a:bodyPr wrap="square" rtlCol="0">
            <a:spAutoFit/>
          </a:bodyPr>
          <a:lstStyle/>
          <a:p>
            <a:r>
              <a:rPr lang="en-US" altLang="zh-CN" sz="2000" i="1" dirty="0"/>
              <a:t>P</a:t>
            </a:r>
            <a:endParaRPr lang="zh-CN" altLang="en-US" sz="2000" i="1" dirty="0"/>
          </a:p>
        </p:txBody>
      </p:sp>
      <p:sp>
        <p:nvSpPr>
          <p:cNvPr id="6" name="矩形 5"/>
          <p:cNvSpPr/>
          <p:nvPr/>
        </p:nvSpPr>
        <p:spPr>
          <a:xfrm>
            <a:off x="720450" y="2275033"/>
            <a:ext cx="8232134" cy="646331"/>
          </a:xfrm>
          <a:prstGeom prst="rect">
            <a:avLst/>
          </a:prstGeom>
          <a:ln w="12700">
            <a:solidFill>
              <a:srgbClr val="FF0000"/>
            </a:solidFill>
          </a:ln>
        </p:spPr>
        <p:txBody>
          <a:bodyPr wrap="square">
            <a:spAutoFit/>
          </a:bodyPr>
          <a:lstStyle/>
          <a:p>
            <a:r>
              <a:rPr lang="en-US" altLang="zh-CN" b="1" dirty="0"/>
              <a:t>[</a:t>
            </a:r>
            <a:r>
              <a:rPr lang="zh-CN" altLang="en-US" b="1" dirty="0"/>
              <a:t>例</a:t>
            </a:r>
            <a:r>
              <a:rPr lang="en-US" altLang="zh-CN" b="1" dirty="0"/>
              <a:t>6.2] Student(</a:t>
            </a:r>
            <a:r>
              <a:rPr lang="en-US" altLang="zh-CN" b="1" u="sng" dirty="0" err="1"/>
              <a:t>Sno</a:t>
            </a:r>
            <a:r>
              <a:rPr lang="en-US" altLang="zh-CN" b="1" dirty="0"/>
              <a:t>, </a:t>
            </a:r>
            <a:r>
              <a:rPr lang="en-US" altLang="zh-CN" b="1" dirty="0" err="1"/>
              <a:t>Sname</a:t>
            </a:r>
            <a:r>
              <a:rPr lang="en-US" altLang="zh-CN" b="1" dirty="0"/>
              <a:t>, </a:t>
            </a:r>
            <a:r>
              <a:rPr lang="en-US" altLang="zh-CN" b="1" dirty="0" err="1"/>
              <a:t>Ssex</a:t>
            </a:r>
            <a:r>
              <a:rPr lang="en-US" altLang="zh-CN" b="1" dirty="0"/>
              <a:t>, </a:t>
            </a:r>
            <a:r>
              <a:rPr lang="en-US" altLang="zh-CN" b="1" dirty="0" err="1"/>
              <a:t>Sbirthdate,Smajor</a:t>
            </a:r>
            <a:r>
              <a:rPr lang="en-US" altLang="zh-CN" b="1" dirty="0"/>
              <a:t>)</a:t>
            </a:r>
            <a:r>
              <a:rPr lang="zh-CN" altLang="en-US" b="1" dirty="0"/>
              <a:t>，</a:t>
            </a:r>
            <a:r>
              <a:rPr lang="en-US" altLang="zh-CN" b="1" dirty="0" err="1"/>
              <a:t>Sno</a:t>
            </a:r>
            <a:r>
              <a:rPr lang="zh-CN" altLang="en-US" b="1" dirty="0"/>
              <a:t>是码</a:t>
            </a:r>
            <a:endParaRPr lang="en-US" altLang="zh-CN" b="1" dirty="0"/>
          </a:p>
          <a:p>
            <a:pPr>
              <a:buNone/>
            </a:pPr>
            <a:r>
              <a:rPr lang="en-US" altLang="zh-CN" b="1" dirty="0"/>
              <a:t>       SC(</a:t>
            </a:r>
            <a:r>
              <a:rPr lang="en-US" altLang="zh-CN" b="1" u="sng" dirty="0" err="1"/>
              <a:t>Sno</a:t>
            </a:r>
            <a:r>
              <a:rPr lang="en-US" altLang="zh-CN" b="1" u="sng" dirty="0"/>
              <a:t>, </a:t>
            </a:r>
            <a:r>
              <a:rPr lang="en-US" altLang="zh-CN" b="1" u="sng" dirty="0" err="1"/>
              <a:t>Cno</a:t>
            </a:r>
            <a:r>
              <a:rPr lang="en-US" altLang="zh-CN" b="1" dirty="0"/>
              <a:t>, Grade, Semester, </a:t>
            </a:r>
            <a:r>
              <a:rPr lang="en-US" altLang="zh-CN" b="1" dirty="0" err="1"/>
              <a:t>Teachingclass</a:t>
            </a:r>
            <a:r>
              <a:rPr lang="en-US" altLang="zh-CN" b="1" dirty="0"/>
              <a:t>)</a:t>
            </a:r>
            <a:r>
              <a:rPr lang="zh-CN" altLang="en-US" b="1" dirty="0"/>
              <a:t>中，</a:t>
            </a:r>
            <a:r>
              <a:rPr lang="en-US" altLang="zh-CN" b="1" dirty="0"/>
              <a:t>(</a:t>
            </a:r>
            <a:r>
              <a:rPr lang="en-US" altLang="zh-CN" b="1" dirty="0" err="1"/>
              <a:t>Sno</a:t>
            </a:r>
            <a:r>
              <a:rPr lang="en-US" altLang="zh-CN" b="1" dirty="0"/>
              <a:t>, </a:t>
            </a:r>
            <a:r>
              <a:rPr lang="en-US" altLang="zh-CN" b="1" dirty="0" err="1"/>
              <a:t>Cno</a:t>
            </a:r>
            <a:r>
              <a:rPr lang="en-US" altLang="zh-CN" b="1" dirty="0"/>
              <a:t>)</a:t>
            </a:r>
            <a:r>
              <a:rPr lang="zh-CN" altLang="en-US" b="1" dirty="0"/>
              <a:t>是码</a:t>
            </a:r>
            <a:endParaRPr lang="en-US" altLang="zh-CN" b="1" dirty="0"/>
          </a:p>
        </p:txBody>
      </p:sp>
      <p:sp>
        <p:nvSpPr>
          <p:cNvPr id="9" name="矩形 8"/>
          <p:cNvSpPr/>
          <p:nvPr/>
        </p:nvSpPr>
        <p:spPr>
          <a:xfrm>
            <a:off x="715860" y="3411121"/>
            <a:ext cx="7816579" cy="1015663"/>
          </a:xfrm>
          <a:prstGeom prst="rect">
            <a:avLst/>
          </a:prstGeom>
          <a:ln w="12700">
            <a:solidFill>
              <a:srgbClr val="FF0000"/>
            </a:solidFill>
          </a:ln>
        </p:spPr>
        <p:txBody>
          <a:bodyPr wrap="square">
            <a:spAutoFit/>
          </a:bodyPr>
          <a:lstStyle/>
          <a:p>
            <a:r>
              <a:rPr lang="en-US" altLang="zh-CN" sz="2000" b="1" dirty="0"/>
              <a:t>[</a:t>
            </a:r>
            <a:r>
              <a:rPr lang="zh-CN" altLang="en-US" sz="2000" b="1" dirty="0"/>
              <a:t>例</a:t>
            </a:r>
            <a:r>
              <a:rPr lang="en-US" altLang="zh-CN" sz="2000" b="1" dirty="0"/>
              <a:t>] S(</a:t>
            </a:r>
            <a:r>
              <a:rPr lang="en-US" altLang="zh-CN" sz="2000" b="1" u="sng" dirty="0" err="1"/>
              <a:t>Sno</a:t>
            </a:r>
            <a:r>
              <a:rPr lang="en-US" altLang="zh-CN" sz="2000" b="1" dirty="0"/>
              <a:t>, </a:t>
            </a:r>
            <a:r>
              <a:rPr lang="en-US" altLang="zh-CN" sz="2000" b="1" u="sng" dirty="0" err="1"/>
              <a:t>Sname</a:t>
            </a:r>
            <a:r>
              <a:rPr lang="en-US" altLang="zh-CN" sz="2000" b="1" dirty="0"/>
              <a:t>, School, Sage)</a:t>
            </a:r>
            <a:r>
              <a:rPr lang="zh-CN" altLang="en-US" sz="2000" b="1" dirty="0"/>
              <a:t>，</a:t>
            </a:r>
            <a:r>
              <a:rPr lang="en-US" altLang="zh-CN" sz="2000" b="1" dirty="0"/>
              <a:t> </a:t>
            </a:r>
            <a:r>
              <a:rPr lang="zh-CN" altLang="en-US" sz="2000" b="1" dirty="0"/>
              <a:t>假设学生无重名</a:t>
            </a:r>
            <a:endParaRPr lang="en-US" altLang="zh-CN" sz="2000" b="1" dirty="0"/>
          </a:p>
          <a:p>
            <a:r>
              <a:rPr lang="en-US" altLang="zh-CN" sz="2000" b="1" dirty="0"/>
              <a:t>       </a:t>
            </a:r>
            <a:r>
              <a:rPr lang="en-US" altLang="zh-CN" sz="2000" b="1" dirty="0" err="1"/>
              <a:t>Sno</a:t>
            </a:r>
            <a:r>
              <a:rPr lang="zh-CN" altLang="en-US" sz="2000" b="1" dirty="0"/>
              <a:t>、</a:t>
            </a:r>
            <a:r>
              <a:rPr lang="en-US" altLang="zh-CN" sz="2000" b="1" dirty="0"/>
              <a:t> </a:t>
            </a:r>
            <a:r>
              <a:rPr lang="en-US" altLang="zh-CN" sz="2000" b="1" dirty="0" err="1"/>
              <a:t>Sname</a:t>
            </a:r>
            <a:r>
              <a:rPr lang="zh-CN" altLang="en-US" sz="2000" b="1" dirty="0"/>
              <a:t>是候选码，选择</a:t>
            </a:r>
            <a:r>
              <a:rPr lang="en-US" altLang="zh-CN" sz="2000" b="1" dirty="0" err="1"/>
              <a:t>Sno</a:t>
            </a:r>
            <a:r>
              <a:rPr lang="zh-CN" altLang="en-US" sz="2000" b="1" dirty="0"/>
              <a:t>为主码。</a:t>
            </a:r>
            <a:endParaRPr lang="en-US" altLang="zh-CN" sz="2000" b="1" dirty="0"/>
          </a:p>
          <a:p>
            <a:pPr>
              <a:buNone/>
            </a:pPr>
            <a:r>
              <a:rPr lang="en-US" altLang="zh-CN" sz="2000" b="1" dirty="0"/>
              <a:t>      (</a:t>
            </a:r>
            <a:r>
              <a:rPr lang="en-US" altLang="zh-CN" sz="2000" b="1" dirty="0" err="1"/>
              <a:t>Sno</a:t>
            </a:r>
            <a:r>
              <a:rPr lang="en-US" altLang="zh-CN" sz="2000" b="1" dirty="0"/>
              <a:t>, School)</a:t>
            </a:r>
            <a:r>
              <a:rPr lang="zh-CN" altLang="en-US" sz="2000" b="1" dirty="0"/>
              <a:t>、</a:t>
            </a:r>
            <a:r>
              <a:rPr lang="en-US" altLang="zh-CN" sz="2000" b="1" dirty="0"/>
              <a:t> (</a:t>
            </a:r>
            <a:r>
              <a:rPr lang="en-US" altLang="zh-CN" sz="2000" b="1" dirty="0" err="1"/>
              <a:t>Sno</a:t>
            </a:r>
            <a:r>
              <a:rPr lang="en-US" altLang="zh-CN" sz="2000" b="1" dirty="0"/>
              <a:t>, Sage)</a:t>
            </a:r>
            <a:r>
              <a:rPr lang="zh-CN" altLang="en-US" sz="2000" b="1" dirty="0"/>
              <a:t>、</a:t>
            </a:r>
            <a:r>
              <a:rPr lang="en-US" altLang="zh-CN" sz="2000" b="1" dirty="0"/>
              <a:t> (</a:t>
            </a:r>
            <a:r>
              <a:rPr lang="en-US" altLang="zh-CN" sz="2000" b="1" dirty="0" err="1"/>
              <a:t>Sno</a:t>
            </a:r>
            <a:r>
              <a:rPr lang="en-US" altLang="zh-CN" sz="2000" b="1" dirty="0"/>
              <a:t>, School, Sage)</a:t>
            </a:r>
            <a:r>
              <a:rPr lang="zh-CN" altLang="en-US" sz="2000" b="1" dirty="0"/>
              <a:t> 是超码</a:t>
            </a:r>
            <a:endParaRPr lang="en-US" altLang="zh-CN" sz="2000" b="1" dirty="0"/>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a:t>6.2.2 </a:t>
            </a:r>
            <a:r>
              <a:rPr lang="zh-CN" altLang="en-US" dirty="0"/>
              <a:t>码</a:t>
            </a:r>
          </a:p>
        </p:txBody>
      </p:sp>
      <p:sp>
        <p:nvSpPr>
          <p:cNvPr id="47107" name="Rectangle 3"/>
          <p:cNvSpPr>
            <a:spLocks noGrp="1" noChangeArrowheads="1"/>
          </p:cNvSpPr>
          <p:nvPr>
            <p:ph idx="1"/>
          </p:nvPr>
        </p:nvSpPr>
        <p:spPr>
          <a:xfrm>
            <a:off x="179512" y="704527"/>
            <a:ext cx="8401080" cy="1280900"/>
          </a:xfrm>
        </p:spPr>
        <p:txBody>
          <a:bodyPr/>
          <a:lstStyle/>
          <a:p>
            <a:r>
              <a:rPr lang="zh-CN" altLang="en-US" sz="1800" dirty="0"/>
              <a:t>主属性与非主属性</a:t>
            </a:r>
          </a:p>
          <a:p>
            <a:pPr lvl="1"/>
            <a:r>
              <a:rPr lang="zh-CN" altLang="en-US" sz="1800" dirty="0"/>
              <a:t>包含在任何一个候选码中的属性 ，称为</a:t>
            </a:r>
            <a:r>
              <a:rPr lang="zh-CN" altLang="en-US" sz="1800" dirty="0">
                <a:solidFill>
                  <a:srgbClr val="C00000"/>
                </a:solidFill>
              </a:rPr>
              <a:t>主属性</a:t>
            </a:r>
            <a:r>
              <a:rPr lang="zh-CN" altLang="en-US" sz="1800" dirty="0"/>
              <a:t>（</a:t>
            </a:r>
            <a:r>
              <a:rPr lang="en-US" altLang="zh-CN" sz="1800" dirty="0"/>
              <a:t>Prime attribute</a:t>
            </a:r>
            <a:r>
              <a:rPr lang="zh-CN" altLang="en-US" sz="1800" dirty="0"/>
              <a:t>） </a:t>
            </a:r>
          </a:p>
          <a:p>
            <a:pPr lvl="1"/>
            <a:r>
              <a:rPr lang="zh-CN" altLang="en-US" sz="1800" dirty="0"/>
              <a:t>不包含在任何码中的属性称为</a:t>
            </a:r>
            <a:r>
              <a:rPr lang="zh-CN" altLang="en-US" sz="1800" dirty="0">
                <a:solidFill>
                  <a:srgbClr val="C00000"/>
                </a:solidFill>
              </a:rPr>
              <a:t>非主属性</a:t>
            </a:r>
            <a:r>
              <a:rPr lang="zh-CN" altLang="en-US" sz="1800" dirty="0"/>
              <a:t>（</a:t>
            </a:r>
            <a:r>
              <a:rPr lang="en-US" altLang="zh-CN" sz="1800" dirty="0"/>
              <a:t>Nonprime attribute</a:t>
            </a:r>
            <a:r>
              <a:rPr lang="zh-CN" altLang="en-US" sz="1800" dirty="0"/>
              <a:t>）或非码属性（</a:t>
            </a:r>
            <a:r>
              <a:rPr lang="en-US" altLang="zh-CN" sz="1800" dirty="0"/>
              <a:t>Non-key attribute</a:t>
            </a:r>
            <a:r>
              <a:rPr lang="zh-CN" altLang="en-US" sz="1800" dirty="0"/>
              <a:t>） </a:t>
            </a:r>
            <a:endParaRPr lang="en-US" altLang="zh-CN" sz="1800" dirty="0"/>
          </a:p>
          <a:p>
            <a:pPr lvl="1"/>
            <a:endParaRPr lang="en-US" altLang="zh-CN" sz="1800" dirty="0"/>
          </a:p>
          <a:p>
            <a:pPr lvl="1"/>
            <a:endParaRPr lang="en-US" altLang="zh-CN" sz="1800" dirty="0"/>
          </a:p>
          <a:p>
            <a:pPr lvl="1">
              <a:buNone/>
            </a:pPr>
            <a:endParaRPr lang="en-US" altLang="zh-CN" sz="1800" dirty="0"/>
          </a:p>
          <a:p>
            <a:r>
              <a:rPr lang="zh-CN" altLang="en-US" sz="1800" dirty="0"/>
              <a:t>全码：整个属性组是码，称为</a:t>
            </a:r>
            <a:r>
              <a:rPr lang="zh-CN" altLang="en-US" sz="1800" dirty="0">
                <a:solidFill>
                  <a:srgbClr val="C00000"/>
                </a:solidFill>
              </a:rPr>
              <a:t>全码</a:t>
            </a:r>
            <a:r>
              <a:rPr lang="zh-CN" altLang="en-US" sz="1800" dirty="0"/>
              <a:t>（</a:t>
            </a:r>
            <a:r>
              <a:rPr lang="en-US" altLang="zh-CN" sz="1800" dirty="0"/>
              <a:t>All-key</a:t>
            </a:r>
            <a:r>
              <a:rPr lang="zh-CN" altLang="en-US" sz="1800" dirty="0"/>
              <a:t>） </a:t>
            </a:r>
          </a:p>
          <a:p>
            <a:pPr>
              <a:spcBef>
                <a:spcPts val="1800"/>
              </a:spcBef>
            </a:pPr>
            <a:endParaRPr lang="en-US" altLang="zh-CN" sz="1800" dirty="0"/>
          </a:p>
        </p:txBody>
      </p:sp>
      <p:sp>
        <p:nvSpPr>
          <p:cNvPr id="6" name="矩形 5"/>
          <p:cNvSpPr/>
          <p:nvPr/>
        </p:nvSpPr>
        <p:spPr>
          <a:xfrm>
            <a:off x="571472" y="1923678"/>
            <a:ext cx="8115328" cy="1077218"/>
          </a:xfrm>
          <a:prstGeom prst="rect">
            <a:avLst/>
          </a:prstGeom>
          <a:ln w="12700">
            <a:solidFill>
              <a:srgbClr val="FF0000"/>
            </a:solidFill>
          </a:ln>
        </p:spPr>
        <p:txBody>
          <a:bodyPr wrap="square">
            <a:spAutoFit/>
          </a:bodyPr>
          <a:lstStyle/>
          <a:p>
            <a:r>
              <a:rPr lang="en-US" altLang="zh-CN" sz="1600" b="1" dirty="0"/>
              <a:t>[</a:t>
            </a:r>
            <a:r>
              <a:rPr lang="zh-CN" altLang="en-US" sz="1600" b="1" dirty="0"/>
              <a:t>例</a:t>
            </a:r>
            <a:r>
              <a:rPr lang="en-US" altLang="zh-CN" sz="1600" b="1" dirty="0"/>
              <a:t>6.2] Student(</a:t>
            </a:r>
            <a:r>
              <a:rPr lang="en-US" altLang="zh-CN" sz="1600" b="1" u="sng" dirty="0" err="1"/>
              <a:t>Sno</a:t>
            </a:r>
            <a:r>
              <a:rPr lang="en-US" altLang="zh-CN" sz="1600" b="1" dirty="0"/>
              <a:t>, </a:t>
            </a:r>
            <a:r>
              <a:rPr lang="en-US" altLang="zh-CN" sz="1600" b="1" dirty="0" err="1"/>
              <a:t>Sname</a:t>
            </a:r>
            <a:r>
              <a:rPr lang="en-US" altLang="zh-CN" sz="1600" b="1" dirty="0"/>
              <a:t>, </a:t>
            </a:r>
            <a:r>
              <a:rPr lang="en-US" altLang="zh-CN" sz="1600" b="1" dirty="0" err="1"/>
              <a:t>Ssex</a:t>
            </a:r>
            <a:r>
              <a:rPr lang="en-US" altLang="zh-CN" sz="1600" b="1" dirty="0"/>
              <a:t>, </a:t>
            </a:r>
            <a:r>
              <a:rPr lang="en-US" altLang="zh-CN" sz="1600" b="1" dirty="0" err="1"/>
              <a:t>Sbirthdate</a:t>
            </a:r>
            <a:r>
              <a:rPr lang="en-US" altLang="zh-CN" sz="1600" b="1" dirty="0"/>
              <a:t>, </a:t>
            </a:r>
            <a:r>
              <a:rPr lang="en-US" altLang="zh-CN" sz="1600" b="1" dirty="0" err="1"/>
              <a:t>Smajor</a:t>
            </a:r>
            <a:r>
              <a:rPr lang="en-US" altLang="zh-CN" sz="1600" b="1" dirty="0"/>
              <a:t>) </a:t>
            </a:r>
            <a:r>
              <a:rPr lang="zh-CN" altLang="en-US" sz="1600" b="1" dirty="0"/>
              <a:t>，</a:t>
            </a:r>
            <a:r>
              <a:rPr lang="en-US" altLang="zh-CN" sz="1600" b="1" dirty="0" err="1"/>
              <a:t>Sno</a:t>
            </a:r>
            <a:r>
              <a:rPr lang="zh-CN" altLang="en-US" sz="1600" b="1" dirty="0"/>
              <a:t>是码，</a:t>
            </a:r>
            <a:r>
              <a:rPr lang="en-US" altLang="zh-CN" sz="1600" b="1" dirty="0"/>
              <a:t> </a:t>
            </a:r>
            <a:r>
              <a:rPr lang="en-US" altLang="zh-CN" sz="1600" b="1" dirty="0" err="1"/>
              <a:t>Sno</a:t>
            </a:r>
            <a:r>
              <a:rPr lang="zh-CN" altLang="en-US" sz="1600" b="1" dirty="0"/>
              <a:t>是主属性，</a:t>
            </a:r>
            <a:r>
              <a:rPr lang="en-US" altLang="zh-CN" sz="1600" b="1" dirty="0"/>
              <a:t> </a:t>
            </a:r>
            <a:r>
              <a:rPr lang="en-US" altLang="zh-CN" sz="1600" b="1" dirty="0" err="1"/>
              <a:t>Sname</a:t>
            </a:r>
            <a:r>
              <a:rPr lang="en-US" altLang="zh-CN" sz="1600" b="1" dirty="0"/>
              <a:t>, </a:t>
            </a:r>
            <a:r>
              <a:rPr lang="en-US" altLang="zh-CN" sz="1600" b="1" dirty="0" err="1"/>
              <a:t>Ssex</a:t>
            </a:r>
            <a:r>
              <a:rPr lang="en-US" altLang="zh-CN" sz="1600" b="1" dirty="0"/>
              <a:t>, </a:t>
            </a:r>
            <a:r>
              <a:rPr lang="en-US" altLang="zh-CN" sz="1600" b="1" dirty="0" err="1"/>
              <a:t>Sbirthdate,Smajor</a:t>
            </a:r>
            <a:r>
              <a:rPr lang="zh-CN" altLang="en-US" sz="1600" b="1" dirty="0"/>
              <a:t>是非主属性。</a:t>
            </a:r>
            <a:endParaRPr lang="en-US" altLang="zh-CN" sz="1600" b="1" dirty="0"/>
          </a:p>
          <a:p>
            <a:pPr>
              <a:buNone/>
            </a:pPr>
            <a:r>
              <a:rPr lang="en-US" altLang="zh-CN" sz="1600" b="1" dirty="0"/>
              <a:t>SC(</a:t>
            </a:r>
            <a:r>
              <a:rPr lang="en-US" altLang="zh-CN" sz="1600" b="1" u="sng" dirty="0" err="1"/>
              <a:t>Sno</a:t>
            </a:r>
            <a:r>
              <a:rPr lang="en-US" altLang="zh-CN" sz="1600" b="1" u="sng" dirty="0"/>
              <a:t>, </a:t>
            </a:r>
            <a:r>
              <a:rPr lang="en-US" altLang="zh-CN" sz="1600" b="1" u="sng" dirty="0" err="1"/>
              <a:t>Cno</a:t>
            </a:r>
            <a:r>
              <a:rPr lang="en-US" altLang="zh-CN" sz="1600" b="1" dirty="0"/>
              <a:t>, Grade, Semester, </a:t>
            </a:r>
            <a:r>
              <a:rPr lang="en-US" altLang="zh-CN" sz="1600" b="1" dirty="0" err="1"/>
              <a:t>Teachingclass</a:t>
            </a:r>
            <a:r>
              <a:rPr lang="en-US" altLang="zh-CN" sz="1600" b="1" dirty="0"/>
              <a:t>)</a:t>
            </a:r>
            <a:r>
              <a:rPr lang="zh-CN" altLang="en-US" sz="1600" b="1" dirty="0"/>
              <a:t>中，</a:t>
            </a:r>
            <a:r>
              <a:rPr lang="en-US" altLang="zh-CN" sz="1600" b="1" dirty="0"/>
              <a:t>(</a:t>
            </a:r>
            <a:r>
              <a:rPr lang="en-US" altLang="zh-CN" sz="1600" b="1" dirty="0" err="1"/>
              <a:t>Sno</a:t>
            </a:r>
            <a:r>
              <a:rPr lang="en-US" altLang="zh-CN" sz="1600" b="1" dirty="0"/>
              <a:t>, </a:t>
            </a:r>
            <a:r>
              <a:rPr lang="en-US" altLang="zh-CN" sz="1600" b="1" dirty="0" err="1"/>
              <a:t>Cno</a:t>
            </a:r>
            <a:r>
              <a:rPr lang="en-US" altLang="zh-CN" sz="1600" b="1" dirty="0"/>
              <a:t>)</a:t>
            </a:r>
            <a:r>
              <a:rPr lang="zh-CN" altLang="en-US" sz="1600" b="1" dirty="0"/>
              <a:t>是码，</a:t>
            </a:r>
            <a:r>
              <a:rPr lang="en-US" altLang="zh-CN" sz="1600" b="1" dirty="0"/>
              <a:t> </a:t>
            </a:r>
            <a:r>
              <a:rPr lang="en-US" altLang="zh-CN" sz="1600" b="1" dirty="0" err="1"/>
              <a:t>Sno</a:t>
            </a:r>
            <a:r>
              <a:rPr lang="en-US" altLang="zh-CN" sz="1600" b="1" dirty="0"/>
              <a:t>, </a:t>
            </a:r>
            <a:r>
              <a:rPr lang="en-US" altLang="zh-CN" sz="1600" b="1" dirty="0" err="1"/>
              <a:t>Cno</a:t>
            </a:r>
            <a:r>
              <a:rPr lang="zh-CN" altLang="en-US" sz="1600" b="1" dirty="0"/>
              <a:t>是主属性，</a:t>
            </a:r>
            <a:r>
              <a:rPr lang="en-US" altLang="zh-CN" sz="1600" b="1" dirty="0"/>
              <a:t> Grade, Semester, </a:t>
            </a:r>
            <a:r>
              <a:rPr lang="en-US" altLang="zh-CN" sz="1600" b="1" dirty="0" err="1"/>
              <a:t>Teachingclass</a:t>
            </a:r>
            <a:r>
              <a:rPr lang="zh-CN" altLang="en-US" sz="1600" b="1" dirty="0"/>
              <a:t>是非主属性。</a:t>
            </a:r>
            <a:endParaRPr lang="en-US" altLang="zh-CN" sz="1600" b="1" dirty="0"/>
          </a:p>
        </p:txBody>
      </p:sp>
      <p:sp>
        <p:nvSpPr>
          <p:cNvPr id="11" name="Rectangle 3"/>
          <p:cNvSpPr txBox="1">
            <a:spLocks noChangeArrowheads="1"/>
          </p:cNvSpPr>
          <p:nvPr/>
        </p:nvSpPr>
        <p:spPr bwMode="auto">
          <a:xfrm>
            <a:off x="571472" y="3357568"/>
            <a:ext cx="8115328" cy="1214446"/>
          </a:xfrm>
          <a:prstGeom prst="rect">
            <a:avLst/>
          </a:prstGeom>
          <a:no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Pct val="100000"/>
              <a:buFont typeface="Wingdings" pitchFamily="2" charset="2"/>
              <a:buNone/>
              <a:tabLst/>
              <a:defRPr/>
            </a:pPr>
            <a:r>
              <a:rPr kumimoji="0" lang="en-US" altLang="zh-CN" sz="1600" b="1" i="0" u="none" strike="noStrike" kern="0" cap="none" spc="0" normalizeH="0" baseline="0" noProof="0" dirty="0">
                <a:ln>
                  <a:noFill/>
                </a:ln>
                <a:solidFill>
                  <a:schemeClr val="tx1"/>
                </a:solidFill>
                <a:effectLst/>
                <a:uLnTx/>
                <a:uFillTx/>
              </a:rPr>
              <a:t>[</a:t>
            </a:r>
            <a:r>
              <a:rPr kumimoji="0" lang="zh-CN" altLang="en-US" sz="1600" b="1" i="0" u="none" strike="noStrike" kern="0" cap="none" spc="0" normalizeH="0" baseline="0" noProof="0" dirty="0">
                <a:ln>
                  <a:noFill/>
                </a:ln>
                <a:solidFill>
                  <a:schemeClr val="tx1"/>
                </a:solidFill>
                <a:effectLst/>
                <a:uLnTx/>
                <a:uFillTx/>
              </a:rPr>
              <a:t>例</a:t>
            </a:r>
            <a:r>
              <a:rPr kumimoji="0" lang="en-US" altLang="zh-CN" sz="1600" b="1" i="0" u="none" strike="noStrike" kern="0" cap="none" spc="0" normalizeH="0" baseline="0" noProof="0" dirty="0">
                <a:ln>
                  <a:noFill/>
                </a:ln>
                <a:solidFill>
                  <a:schemeClr val="tx1"/>
                </a:solidFill>
                <a:effectLst/>
                <a:uLnTx/>
                <a:uFillTx/>
              </a:rPr>
              <a:t>6.3] </a:t>
            </a:r>
            <a:r>
              <a:rPr kumimoji="0" lang="zh-CN" altLang="en-US" sz="1600" b="1" i="0" u="none" strike="noStrike" kern="0" cap="none" spc="0" normalizeH="0" baseline="0" noProof="0" dirty="0">
                <a:ln>
                  <a:noFill/>
                </a:ln>
                <a:solidFill>
                  <a:schemeClr val="tx1"/>
                </a:solidFill>
                <a:effectLst/>
                <a:uLnTx/>
                <a:uFillTx/>
              </a:rPr>
              <a:t>关系模式  </a:t>
            </a:r>
            <a:r>
              <a:rPr kumimoji="0" lang="en-US" altLang="zh-CN" sz="1600" b="1" i="0" u="none" strike="noStrike" kern="0" cap="none" spc="0" normalizeH="0" baseline="0" noProof="0" dirty="0">
                <a:ln>
                  <a:noFill/>
                </a:ln>
                <a:solidFill>
                  <a:schemeClr val="tx1"/>
                </a:solidFill>
                <a:effectLst/>
                <a:uLnTx/>
                <a:uFillTx/>
              </a:rPr>
              <a:t>R</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P</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W</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A</a:t>
            </a:r>
            <a:r>
              <a:rPr kumimoji="0" lang="zh-CN" altLang="en-US" sz="1600" b="1" i="0" u="none" strike="noStrike" kern="0" cap="none" spc="0" normalizeH="0" baseline="0" noProof="0" dirty="0">
                <a:ln>
                  <a:noFill/>
                </a:ln>
                <a:solidFill>
                  <a:schemeClr val="tx1"/>
                </a:solidFill>
                <a:effectLst/>
                <a:uLnTx/>
                <a:uFillTx/>
              </a:rPr>
              <a:t>） </a:t>
            </a:r>
            <a:r>
              <a:rPr kumimoji="0" lang="en-US" altLang="zh-CN" sz="1600" b="1" i="0" u="none" strike="noStrike" kern="0" cap="none" spc="0" normalizeH="0" baseline="0" noProof="0" dirty="0">
                <a:ln>
                  <a:noFill/>
                </a:ln>
                <a:solidFill>
                  <a:schemeClr val="tx1"/>
                </a:solidFill>
                <a:effectLst/>
                <a:uLnTx/>
                <a:uFillTx/>
              </a:rPr>
              <a:t>P</a:t>
            </a:r>
            <a:r>
              <a:rPr kumimoji="0" lang="zh-CN" altLang="en-US" sz="1600" b="1" i="0" u="none" strike="noStrike" kern="0" cap="none" spc="0" normalizeH="0" baseline="0" noProof="0" dirty="0">
                <a:ln>
                  <a:noFill/>
                </a:ln>
                <a:solidFill>
                  <a:schemeClr val="tx1"/>
                </a:solidFill>
                <a:effectLst/>
                <a:uLnTx/>
                <a:uFillTx/>
              </a:rPr>
              <a:t>：演奏者     </a:t>
            </a:r>
            <a:r>
              <a:rPr kumimoji="0" lang="en-US" altLang="zh-CN" sz="1600" b="1" i="0" u="none" strike="noStrike" kern="0" cap="none" spc="0" normalizeH="0" baseline="0" noProof="0" dirty="0">
                <a:ln>
                  <a:noFill/>
                </a:ln>
                <a:solidFill>
                  <a:schemeClr val="tx1"/>
                </a:solidFill>
                <a:effectLst/>
                <a:uLnTx/>
                <a:uFillTx/>
              </a:rPr>
              <a:t>W</a:t>
            </a:r>
            <a:r>
              <a:rPr kumimoji="0" lang="zh-CN" altLang="en-US" sz="1600" b="1" i="0" u="none" strike="noStrike" kern="0" cap="none" spc="0" normalizeH="0" baseline="0" noProof="0" dirty="0">
                <a:ln>
                  <a:noFill/>
                </a:ln>
                <a:solidFill>
                  <a:schemeClr val="tx1"/>
                </a:solidFill>
                <a:effectLst/>
                <a:uLnTx/>
                <a:uFillTx/>
              </a:rPr>
              <a:t>：作品    </a:t>
            </a:r>
            <a:r>
              <a:rPr kumimoji="0" lang="en-US" altLang="zh-CN" sz="1600" b="1" i="0" u="none" strike="noStrike" kern="0" cap="none" spc="0" normalizeH="0" baseline="0" noProof="0" dirty="0">
                <a:ln>
                  <a:noFill/>
                </a:ln>
                <a:solidFill>
                  <a:schemeClr val="tx1"/>
                </a:solidFill>
                <a:effectLst/>
                <a:uLnTx/>
                <a:uFillTx/>
              </a:rPr>
              <a:t>A</a:t>
            </a:r>
            <a:r>
              <a:rPr kumimoji="0" lang="zh-CN" altLang="en-US" sz="1600" b="1" i="0" u="none" strike="noStrike" kern="0" cap="none" spc="0" normalizeH="0" baseline="0" noProof="0" dirty="0">
                <a:ln>
                  <a:noFill/>
                </a:ln>
                <a:solidFill>
                  <a:schemeClr val="tx1"/>
                </a:solidFill>
                <a:effectLst/>
                <a:uLnTx/>
                <a:uFillTx/>
              </a:rPr>
              <a:t>：听众</a:t>
            </a:r>
            <a:endParaRPr kumimoji="0" lang="en-US" altLang="zh-CN" sz="1600" b="1" i="0" u="none" strike="noStrike" kern="0" cap="none" spc="0" normalizeH="0" baseline="0" noProof="0" dirty="0">
              <a:ln>
                <a:noFill/>
              </a:ln>
              <a:solidFill>
                <a:schemeClr val="tx1"/>
              </a:solidFill>
              <a:effectLst/>
              <a:uLnTx/>
              <a:uFillTx/>
            </a:endParaRPr>
          </a:p>
          <a:p>
            <a:pPr marL="742950" marR="0" lvl="1" indent="-285750" algn="l" defTabSz="914400" rtl="0" eaLnBrk="0" fontAlgn="base" latinLnBrk="0" hangingPunct="0">
              <a:lnSpc>
                <a:spcPct val="100000"/>
              </a:lnSpc>
              <a:spcBef>
                <a:spcPct val="20000"/>
              </a:spcBef>
              <a:spcAft>
                <a:spcPct val="0"/>
              </a:spcAft>
              <a:buClrTx/>
              <a:buSzPct val="100000"/>
              <a:tabLst/>
              <a:defRPr/>
            </a:pPr>
            <a:r>
              <a:rPr lang="zh-CN" altLang="en-US" sz="1600" b="1" kern="0" dirty="0"/>
              <a:t>语义：一个演奏者可以演奏多个作品，</a:t>
            </a:r>
            <a:r>
              <a:rPr kumimoji="0" lang="zh-CN" altLang="en-US" sz="1600" b="1" i="0" u="none" strike="noStrike" kern="0" cap="none" spc="0" normalizeH="0" baseline="0" noProof="0" dirty="0">
                <a:ln>
                  <a:noFill/>
                </a:ln>
                <a:solidFill>
                  <a:schemeClr val="tx1"/>
                </a:solidFill>
                <a:effectLst/>
                <a:uLnTx/>
                <a:uFillTx/>
              </a:rPr>
              <a:t>某一作品可被多个演奏者演奏，听众可以欣</a:t>
            </a:r>
            <a:endParaRPr lang="en-US" altLang="zh-CN" sz="1600" b="1" kern="0" dirty="0"/>
          </a:p>
          <a:p>
            <a:pPr marL="285750" indent="-285750" eaLnBrk="0" hangingPunct="0">
              <a:spcBef>
                <a:spcPct val="20000"/>
              </a:spcBef>
              <a:buSzPct val="100000"/>
            </a:pPr>
            <a:r>
              <a:rPr kumimoji="0" lang="zh-CN" altLang="en-US" sz="1600" b="1" i="0" u="none" strike="noStrike" kern="0" cap="none" spc="0" normalizeH="0" baseline="0" noProof="0" dirty="0">
                <a:ln>
                  <a:noFill/>
                </a:ln>
                <a:solidFill>
                  <a:schemeClr val="tx1"/>
                </a:solidFill>
                <a:effectLst/>
                <a:uLnTx/>
                <a:uFillTx/>
              </a:rPr>
              <a:t>赏不同演奏者的不同作品</a:t>
            </a:r>
            <a:endParaRPr kumimoji="0" lang="en-US" altLang="zh-CN" sz="1600" b="1" i="0" u="none" strike="noStrike" kern="0" cap="none" spc="0" normalizeH="0" baseline="0" noProof="0" dirty="0">
              <a:ln>
                <a:noFill/>
              </a:ln>
              <a:solidFill>
                <a:schemeClr val="tx1"/>
              </a:solidFill>
              <a:effectLst/>
              <a:uLnTx/>
              <a:uFillTx/>
            </a:endParaRPr>
          </a:p>
          <a:p>
            <a:pPr marL="742950" lvl="1" indent="-285750" eaLnBrk="0" hangingPunct="0">
              <a:spcBef>
                <a:spcPct val="20000"/>
              </a:spcBef>
              <a:buSzPct val="100000"/>
            </a:pPr>
            <a:r>
              <a:rPr lang="en-US" altLang="zh-CN" sz="1600" b="1" kern="0" dirty="0"/>
              <a:t>R</a:t>
            </a:r>
            <a:r>
              <a:rPr lang="zh-CN" altLang="en-US" sz="1600" b="1" kern="0" dirty="0"/>
              <a:t>（</a:t>
            </a:r>
            <a:r>
              <a:rPr lang="en-US" altLang="zh-CN" sz="1600" b="1" u="sng" kern="0" dirty="0"/>
              <a:t>P</a:t>
            </a:r>
            <a:r>
              <a:rPr lang="zh-CN" altLang="en-US" sz="1600" b="1" u="sng" kern="0" dirty="0"/>
              <a:t>，</a:t>
            </a:r>
            <a:r>
              <a:rPr lang="en-US" altLang="zh-CN" sz="1600" b="1" u="sng" kern="0" dirty="0"/>
              <a:t>W</a:t>
            </a:r>
            <a:r>
              <a:rPr lang="zh-CN" altLang="en-US" sz="1600" b="1" u="sng" kern="0" dirty="0"/>
              <a:t>，</a:t>
            </a:r>
            <a:r>
              <a:rPr lang="en-US" altLang="zh-CN" sz="1600" b="1" u="sng" kern="0" dirty="0"/>
              <a:t>A</a:t>
            </a:r>
            <a:r>
              <a:rPr lang="zh-CN" altLang="en-US" sz="1600" b="1" kern="0" dirty="0"/>
              <a:t>）</a:t>
            </a:r>
            <a:r>
              <a:rPr kumimoji="0" lang="zh-CN" altLang="en-US" sz="1600" b="1" i="0" u="none" strike="noStrike" kern="0" cap="none" spc="0" normalizeH="0" baseline="0" noProof="0" dirty="0">
                <a:ln>
                  <a:noFill/>
                </a:ln>
                <a:effectLst/>
                <a:uLnTx/>
                <a:uFillTx/>
              </a:rPr>
              <a:t>码为</a:t>
            </a:r>
            <a:r>
              <a:rPr kumimoji="0" lang="en-US" altLang="zh-CN" sz="1600" b="1" i="0" u="none" strike="noStrike" kern="0" cap="none" spc="0" normalizeH="0" baseline="0" noProof="0" dirty="0">
                <a:ln>
                  <a:noFill/>
                </a:ln>
                <a:effectLst/>
                <a:uLnTx/>
                <a:uFillTx/>
              </a:rPr>
              <a:t>(P</a:t>
            </a:r>
            <a:r>
              <a:rPr kumimoji="0" lang="zh-CN" altLang="en-US" sz="1600" b="1" i="0" u="none" strike="noStrike" kern="0" cap="none" spc="0" normalizeH="0" baseline="0" noProof="0" dirty="0">
                <a:ln>
                  <a:noFill/>
                </a:ln>
                <a:effectLst/>
                <a:uLnTx/>
                <a:uFillTx/>
              </a:rPr>
              <a:t>，</a:t>
            </a:r>
            <a:r>
              <a:rPr kumimoji="0" lang="en-US" altLang="zh-CN" sz="1600" b="1" i="0" u="none" strike="noStrike" kern="0" cap="none" spc="0" normalizeH="0" baseline="0" noProof="0" dirty="0">
                <a:ln>
                  <a:noFill/>
                </a:ln>
                <a:effectLst/>
                <a:uLnTx/>
                <a:uFillTx/>
              </a:rPr>
              <a:t>W</a:t>
            </a:r>
            <a:r>
              <a:rPr kumimoji="0" lang="zh-CN" altLang="en-US" sz="1600" b="1" i="0" u="none" strike="noStrike" kern="0" cap="none" spc="0" normalizeH="0" baseline="0" noProof="0" dirty="0">
                <a:ln>
                  <a:noFill/>
                </a:ln>
                <a:effectLst/>
                <a:uLnTx/>
                <a:uFillTx/>
              </a:rPr>
              <a:t>，</a:t>
            </a:r>
            <a:r>
              <a:rPr kumimoji="0" lang="en-US" altLang="zh-CN" sz="1600" b="1" i="0" u="none" strike="noStrike" kern="0" cap="none" spc="0" normalizeH="0" baseline="0" noProof="0" dirty="0">
                <a:ln>
                  <a:noFill/>
                </a:ln>
                <a:effectLst/>
                <a:uLnTx/>
                <a:uFillTx/>
              </a:rPr>
              <a:t>A)</a:t>
            </a:r>
            <a:r>
              <a:rPr kumimoji="0" lang="zh-CN" altLang="en-US" sz="1600" b="1" i="0" u="none" strike="noStrike" kern="0" cap="none" spc="0" normalizeH="0" baseline="0" noProof="0" dirty="0">
                <a:ln>
                  <a:noFill/>
                </a:ln>
                <a:effectLst/>
                <a:uLnTx/>
                <a:uFillTx/>
              </a:rPr>
              <a:t>，即全码，</a:t>
            </a:r>
            <a:r>
              <a:rPr kumimoji="0" lang="en-US" altLang="zh-CN" sz="1600" b="1" i="0" u="none" strike="noStrike" kern="0" cap="none" spc="0" normalizeH="0" baseline="0" noProof="0" dirty="0">
                <a:ln>
                  <a:noFill/>
                </a:ln>
                <a:effectLst/>
                <a:uLnTx/>
                <a:uFillTx/>
              </a:rPr>
              <a:t>All-Key</a:t>
            </a:r>
            <a:r>
              <a:rPr kumimoji="0" lang="zh-CN" altLang="en-US" sz="1600" b="1" i="0" u="none" strike="noStrike" kern="0" cap="none" spc="0" normalizeH="0" baseline="0" noProof="0" dirty="0">
                <a:ln>
                  <a:noFill/>
                </a:ln>
                <a:effectLst/>
                <a:uLnTx/>
                <a:uFillTx/>
              </a:rPr>
              <a:t>。</a:t>
            </a:r>
          </a:p>
        </p:txBody>
      </p:sp>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85720" y="-71456"/>
            <a:ext cx="8401080" cy="853679"/>
          </a:xfrm>
        </p:spPr>
        <p:txBody>
          <a:bodyPr/>
          <a:lstStyle/>
          <a:p>
            <a:r>
              <a:rPr lang="en-US" altLang="zh-CN" sz="3600" dirty="0"/>
              <a:t>6.2.2 </a:t>
            </a:r>
            <a:r>
              <a:rPr lang="zh-CN" altLang="en-US" sz="3600" dirty="0"/>
              <a:t>码：外部码</a:t>
            </a:r>
            <a:r>
              <a:rPr lang="en-US" altLang="zh-CN" sz="3600" dirty="0"/>
              <a:t>—</a:t>
            </a:r>
            <a:r>
              <a:rPr lang="zh-CN" altLang="en-US" sz="3600" dirty="0"/>
              <a:t>外码</a:t>
            </a:r>
          </a:p>
        </p:txBody>
      </p:sp>
      <p:sp>
        <p:nvSpPr>
          <p:cNvPr id="51203" name="Rectangle 3"/>
          <p:cNvSpPr>
            <a:spLocks noGrp="1" noChangeArrowheads="1"/>
          </p:cNvSpPr>
          <p:nvPr>
            <p:ph idx="1"/>
          </p:nvPr>
        </p:nvSpPr>
        <p:spPr>
          <a:xfrm>
            <a:off x="285720" y="1004889"/>
            <a:ext cx="8401080" cy="2638432"/>
          </a:xfrm>
        </p:spPr>
        <p:txBody>
          <a:bodyPr/>
          <a:lstStyle/>
          <a:p>
            <a:pPr>
              <a:buNone/>
            </a:pPr>
            <a:r>
              <a:rPr lang="zh-CN" altLang="en-US" sz="2400" dirty="0"/>
              <a:t>定义</a:t>
            </a:r>
            <a:r>
              <a:rPr lang="en-US" altLang="zh-CN" sz="2400" dirty="0"/>
              <a:t>6.5  </a:t>
            </a:r>
          </a:p>
          <a:p>
            <a:pPr>
              <a:buNone/>
            </a:pPr>
            <a:r>
              <a:rPr lang="zh-CN" altLang="en-US" sz="2000" dirty="0"/>
              <a:t>关系模式 </a:t>
            </a:r>
            <a:r>
              <a:rPr lang="en-US" altLang="zh-CN" sz="2000" dirty="0"/>
              <a:t>R</a:t>
            </a:r>
            <a:r>
              <a:rPr lang="zh-CN" altLang="en-US" sz="2000" dirty="0"/>
              <a:t>中属性或属性组</a:t>
            </a:r>
            <a:r>
              <a:rPr lang="en-US" altLang="zh-CN" sz="2000" dirty="0"/>
              <a:t>X </a:t>
            </a:r>
            <a:r>
              <a:rPr lang="zh-CN" altLang="en-US" sz="2000" dirty="0"/>
              <a:t>并非 </a:t>
            </a:r>
            <a:r>
              <a:rPr lang="en-US" altLang="zh-CN" sz="2000" dirty="0"/>
              <a:t>R</a:t>
            </a:r>
            <a:r>
              <a:rPr lang="zh-CN" altLang="en-US" sz="2000" dirty="0"/>
              <a:t>的码，但 </a:t>
            </a:r>
            <a:r>
              <a:rPr lang="en-US" altLang="zh-CN" sz="2000" dirty="0"/>
              <a:t>X </a:t>
            </a:r>
            <a:r>
              <a:rPr lang="zh-CN" altLang="en-US" sz="2000" dirty="0"/>
              <a:t>是另一个关系模式的码，则称 </a:t>
            </a:r>
            <a:r>
              <a:rPr lang="en-US" altLang="zh-CN" sz="2000" dirty="0"/>
              <a:t>X </a:t>
            </a:r>
            <a:r>
              <a:rPr lang="zh-CN" altLang="en-US" sz="2000" dirty="0"/>
              <a:t>是</a:t>
            </a:r>
            <a:r>
              <a:rPr lang="en-US" altLang="zh-CN" sz="2000" dirty="0"/>
              <a:t>R </a:t>
            </a:r>
            <a:r>
              <a:rPr lang="zh-CN" altLang="en-US" sz="2000" dirty="0"/>
              <a:t>的</a:t>
            </a:r>
            <a:r>
              <a:rPr lang="zh-CN" altLang="en-US" sz="2000" dirty="0">
                <a:solidFill>
                  <a:srgbClr val="FF0000"/>
                </a:solidFill>
              </a:rPr>
              <a:t>外码。</a:t>
            </a:r>
            <a:endParaRPr lang="en-US" altLang="zh-CN" sz="2000" dirty="0">
              <a:solidFill>
                <a:srgbClr val="FF0000"/>
              </a:solidFill>
            </a:endParaRPr>
          </a:p>
          <a:p>
            <a:pPr>
              <a:buNone/>
            </a:pPr>
            <a:endParaRPr lang="en-US" altLang="zh-CN" sz="2000" dirty="0">
              <a:solidFill>
                <a:srgbClr val="FF0000"/>
              </a:solidFill>
            </a:endParaRPr>
          </a:p>
          <a:p>
            <a:pPr>
              <a:buNone/>
            </a:pPr>
            <a:endParaRPr lang="zh-CN" altLang="en-US" sz="2000" dirty="0">
              <a:solidFill>
                <a:srgbClr val="FF0000"/>
              </a:solidFill>
            </a:endParaRPr>
          </a:p>
          <a:p>
            <a:pPr lvl="1"/>
            <a:endParaRPr lang="zh-CN" altLang="en-US" sz="2000" dirty="0"/>
          </a:p>
          <a:p>
            <a:r>
              <a:rPr lang="zh-CN" altLang="en-US" sz="2000" dirty="0"/>
              <a:t>主码与外码一起提供了表示关系间联系的手段</a:t>
            </a:r>
          </a:p>
        </p:txBody>
      </p:sp>
      <p:sp>
        <p:nvSpPr>
          <p:cNvPr id="4" name="矩形 3"/>
          <p:cNvSpPr/>
          <p:nvPr/>
        </p:nvSpPr>
        <p:spPr bwMode="auto">
          <a:xfrm>
            <a:off x="358513" y="2139702"/>
            <a:ext cx="8501090" cy="107442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1">
              <a:buNone/>
            </a:pPr>
            <a:r>
              <a:rPr lang="en-US" altLang="zh-CN" sz="2000" b="1" dirty="0"/>
              <a:t>SC(</a:t>
            </a:r>
            <a:r>
              <a:rPr lang="en-US" altLang="zh-CN" sz="2000" b="1" u="sng" dirty="0" err="1"/>
              <a:t>Sno</a:t>
            </a:r>
            <a:r>
              <a:rPr lang="en-US" altLang="zh-CN" sz="2000" b="1" u="sng" dirty="0"/>
              <a:t>, </a:t>
            </a:r>
            <a:r>
              <a:rPr lang="en-US" altLang="zh-CN" sz="2000" b="1" u="sng" dirty="0" err="1"/>
              <a:t>Cno</a:t>
            </a:r>
            <a:r>
              <a:rPr lang="en-US" altLang="zh-CN" sz="2000" b="1" dirty="0"/>
              <a:t>, Grade, Semester, </a:t>
            </a:r>
            <a:r>
              <a:rPr lang="en-US" altLang="zh-CN" sz="2000" b="1" dirty="0" err="1"/>
              <a:t>Teachingclass</a:t>
            </a:r>
            <a:r>
              <a:rPr lang="en-US" altLang="zh-CN" sz="2000" b="1" dirty="0"/>
              <a:t>)</a:t>
            </a:r>
            <a:r>
              <a:rPr lang="zh-CN" altLang="en-US" sz="2000" b="1" dirty="0"/>
              <a:t>中，</a:t>
            </a:r>
            <a:r>
              <a:rPr lang="en-US" altLang="zh-CN" sz="2000" b="1" dirty="0" err="1"/>
              <a:t>Sno</a:t>
            </a:r>
            <a:r>
              <a:rPr lang="zh-CN" altLang="en-US" sz="2000" b="1" dirty="0"/>
              <a:t>不是码，但</a:t>
            </a:r>
            <a:r>
              <a:rPr lang="en-US" altLang="zh-CN" sz="2000" b="1" dirty="0" err="1"/>
              <a:t>Sno</a:t>
            </a:r>
            <a:r>
              <a:rPr lang="zh-CN" altLang="en-US" sz="2000" b="1" dirty="0"/>
              <a:t>是关系模式</a:t>
            </a:r>
            <a:r>
              <a:rPr lang="en-US" altLang="zh-CN" sz="2000" b="1" dirty="0"/>
              <a:t>Student(</a:t>
            </a:r>
            <a:r>
              <a:rPr lang="en-US" altLang="zh-CN" sz="2000" b="1" u="sng" dirty="0" err="1"/>
              <a:t>Sno</a:t>
            </a:r>
            <a:r>
              <a:rPr lang="en-US" altLang="zh-CN" sz="2000" b="1" dirty="0"/>
              <a:t>, </a:t>
            </a:r>
            <a:r>
              <a:rPr lang="en-US" altLang="zh-CN" sz="2000" b="1" dirty="0" err="1"/>
              <a:t>Sname</a:t>
            </a:r>
            <a:r>
              <a:rPr lang="en-US" altLang="zh-CN" sz="2000" b="1" dirty="0"/>
              <a:t>, </a:t>
            </a:r>
            <a:r>
              <a:rPr lang="en-US" altLang="zh-CN" sz="2000" b="1" dirty="0" err="1"/>
              <a:t>Ssex</a:t>
            </a:r>
            <a:r>
              <a:rPr lang="en-US" altLang="zh-CN" sz="2000" b="1" dirty="0"/>
              <a:t>, </a:t>
            </a:r>
            <a:r>
              <a:rPr lang="en-US" altLang="zh-CN" sz="2000" b="1" dirty="0" err="1"/>
              <a:t>Sbirthdate,Smajor</a:t>
            </a:r>
            <a:r>
              <a:rPr lang="en-US" altLang="zh-CN" sz="2000" b="1" dirty="0"/>
              <a:t>)</a:t>
            </a:r>
            <a:r>
              <a:rPr lang="zh-CN" altLang="en-US" sz="2000" b="1" dirty="0"/>
              <a:t>的码，则</a:t>
            </a:r>
            <a:r>
              <a:rPr lang="en-US" altLang="zh-CN" sz="2000" b="1" dirty="0" err="1"/>
              <a:t>Sno</a:t>
            </a:r>
            <a:r>
              <a:rPr lang="zh-CN" altLang="en-US" sz="2000" b="1" dirty="0"/>
              <a:t>是关系模式</a:t>
            </a:r>
            <a:r>
              <a:rPr lang="en-US" altLang="zh-CN" sz="2000" b="1" dirty="0"/>
              <a:t>SC</a:t>
            </a:r>
            <a:r>
              <a:rPr lang="zh-CN" altLang="en-US" sz="2000" b="1" dirty="0"/>
              <a:t>的外码。 </a:t>
            </a:r>
            <a:endParaRPr lang="en-US" altLang="zh-CN" sz="2000" b="1" dirty="0"/>
          </a:p>
        </p:txBody>
      </p:sp>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85720" y="-67879"/>
            <a:ext cx="8401080" cy="853679"/>
          </a:xfrm>
        </p:spPr>
        <p:txBody>
          <a:bodyPr/>
          <a:lstStyle/>
          <a:p>
            <a:r>
              <a:rPr lang="en-US" altLang="zh-CN" sz="3600" dirty="0"/>
              <a:t>6.2.2 </a:t>
            </a:r>
            <a:r>
              <a:rPr lang="zh-CN" altLang="en-US" sz="3600" dirty="0"/>
              <a:t>码</a:t>
            </a:r>
          </a:p>
        </p:txBody>
      </p:sp>
      <p:sp>
        <p:nvSpPr>
          <p:cNvPr id="4" name="TextBox 3"/>
          <p:cNvSpPr txBox="1"/>
          <p:nvPr/>
        </p:nvSpPr>
        <p:spPr>
          <a:xfrm>
            <a:off x="571472" y="1428743"/>
            <a:ext cx="5143536" cy="1323439"/>
          </a:xfrm>
          <a:prstGeom prst="rect">
            <a:avLst/>
          </a:prstGeom>
          <a:noFill/>
          <a:ln w="19050">
            <a:solidFill>
              <a:srgbClr val="FF0000"/>
            </a:solidFill>
          </a:ln>
        </p:spPr>
        <p:txBody>
          <a:bodyPr wrap="square">
            <a:spAutoFit/>
          </a:bodyPr>
          <a:lstStyle/>
          <a:p>
            <a:r>
              <a:rPr lang="zh-CN" altLang="en-US" sz="2000" b="1" dirty="0"/>
              <a:t>已知关系模式 </a:t>
            </a:r>
            <a:r>
              <a:rPr lang="en-US" altLang="zh-CN" sz="2000" b="1" dirty="0"/>
              <a:t>R(U,F), </a:t>
            </a:r>
          </a:p>
          <a:p>
            <a:r>
              <a:rPr lang="en-US" altLang="zh-CN" sz="2000" b="1" dirty="0"/>
              <a:t>U = {A,B,C,D,E,G} </a:t>
            </a:r>
            <a:br>
              <a:rPr lang="en-US" altLang="zh-CN" sz="2000" b="1" dirty="0"/>
            </a:br>
            <a:r>
              <a:rPr lang="en-US" altLang="zh-CN" sz="2000" b="1" dirty="0"/>
              <a:t>F = {AC→B</a:t>
            </a:r>
            <a:r>
              <a:rPr lang="zh-CN" altLang="en-US" sz="2000" b="1" dirty="0"/>
              <a:t>，</a:t>
            </a:r>
            <a:r>
              <a:rPr lang="en-US" altLang="zh-CN" sz="2000" b="1" dirty="0"/>
              <a:t>CB→D</a:t>
            </a:r>
            <a:r>
              <a:rPr lang="zh-CN" altLang="en-US" sz="2000" b="1" dirty="0"/>
              <a:t>，</a:t>
            </a:r>
            <a:r>
              <a:rPr lang="en-US" altLang="zh-CN" sz="2000" b="1" dirty="0"/>
              <a:t>A→BE</a:t>
            </a:r>
            <a:r>
              <a:rPr lang="zh-CN" altLang="en-US" sz="2000" b="1" dirty="0"/>
              <a:t>，</a:t>
            </a:r>
            <a:r>
              <a:rPr lang="en-US" altLang="zh-CN" sz="2000" b="1" dirty="0"/>
              <a:t>E→GC}</a:t>
            </a:r>
            <a:br>
              <a:rPr lang="en-US" altLang="zh-CN" sz="2000" b="1" dirty="0"/>
            </a:br>
            <a:r>
              <a:rPr lang="zh-CN" altLang="en-US" sz="2000" b="1" dirty="0"/>
              <a:t>求关系</a:t>
            </a:r>
            <a:r>
              <a:rPr lang="en-US" altLang="zh-CN" sz="2000" b="1" dirty="0"/>
              <a:t>R</a:t>
            </a:r>
            <a:r>
              <a:rPr lang="zh-CN" altLang="en-US" sz="2000" b="1" dirty="0"/>
              <a:t>的候选码？</a:t>
            </a:r>
          </a:p>
        </p:txBody>
      </p:sp>
      <p:sp>
        <p:nvSpPr>
          <p:cNvPr id="5" name="内容占位符 4"/>
          <p:cNvSpPr>
            <a:spLocks noGrp="1"/>
          </p:cNvSpPr>
          <p:nvPr>
            <p:ph idx="1"/>
          </p:nvPr>
        </p:nvSpPr>
        <p:spPr>
          <a:xfrm>
            <a:off x="281257" y="810700"/>
            <a:ext cx="8401080" cy="642942"/>
          </a:xfrm>
        </p:spPr>
        <p:txBody>
          <a:bodyPr/>
          <a:lstStyle/>
          <a:p>
            <a:r>
              <a:rPr lang="zh-CN" altLang="en-US" dirty="0"/>
              <a:t>思考题</a:t>
            </a:r>
            <a:endParaRPr lang="en-US" altLang="zh-CN" dirty="0"/>
          </a:p>
          <a:p>
            <a:pPr marL="0" indent="0">
              <a:buNone/>
            </a:pPr>
            <a:endParaRPr lang="en-US" altLang="zh-CN" dirty="0"/>
          </a:p>
          <a:p>
            <a:endParaRPr lang="en-US" altLang="zh-CN" dirty="0"/>
          </a:p>
          <a:p>
            <a:endParaRPr lang="en-US" altLang="zh-CN" dirty="0"/>
          </a:p>
          <a:p>
            <a:r>
              <a:rPr lang="zh-CN" altLang="en-US" dirty="0"/>
              <a:t>如何根据已知的</a:t>
            </a:r>
            <a:r>
              <a:rPr lang="en-US" altLang="zh-CN" dirty="0"/>
              <a:t>F, </a:t>
            </a:r>
            <a:r>
              <a:rPr lang="zh-CN" altLang="en-US" dirty="0"/>
              <a:t>求一个关系模式</a:t>
            </a:r>
            <a:r>
              <a:rPr lang="en-US" altLang="zh-CN" dirty="0"/>
              <a:t>R</a:t>
            </a:r>
            <a:r>
              <a:rPr lang="zh-CN" altLang="en-US" dirty="0"/>
              <a:t>的候选码？</a:t>
            </a:r>
            <a:endParaRPr lang="en-US" altLang="zh-CN" dirty="0"/>
          </a:p>
          <a:p>
            <a:pPr lvl="1"/>
            <a:r>
              <a:rPr lang="zh-CN" altLang="en-US" sz="2000" dirty="0"/>
              <a:t>简单情况下，可以试凑的方法</a:t>
            </a:r>
            <a:endParaRPr lang="en-US" altLang="zh-CN" sz="2000" dirty="0"/>
          </a:p>
          <a:p>
            <a:pPr lvl="1"/>
            <a:r>
              <a:rPr lang="zh-CN" altLang="en-US" sz="2000" dirty="0"/>
              <a:t>一般情况下，使用算法（</a:t>
            </a:r>
            <a:r>
              <a:rPr lang="en-US" sz="2000" dirty="0"/>
              <a:t>6.3  </a:t>
            </a:r>
            <a:r>
              <a:rPr lang="zh-CN" altLang="en-US" sz="2000" dirty="0"/>
              <a:t>数据依赖的公理系统）</a:t>
            </a:r>
          </a:p>
          <a:p>
            <a:pPr lvl="1"/>
            <a:endParaRPr lang="zh-CN" alt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solidFill>
                  <a:srgbClr val="FF0000"/>
                </a:solidFill>
              </a:rPr>
              <a:t>6.2.3 </a:t>
            </a:r>
            <a:r>
              <a:rPr lang="zh-CN" altLang="en-US" sz="2800" dirty="0">
                <a:solidFill>
                  <a:srgbClr val="FF0000"/>
                </a:solidFill>
              </a:rPr>
              <a:t>范式</a:t>
            </a: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p>
          <a:p>
            <a:pPr>
              <a:spcBef>
                <a:spcPts val="0"/>
              </a:spcBef>
            </a:pPr>
            <a:endParaRPr lang="zh-CN" altLang="en-US"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.3  </a:t>
            </a:r>
            <a:r>
              <a:rPr lang="zh-CN" altLang="en-US" sz="3600" b="1" kern="0" cap="all" dirty="0">
                <a:solidFill>
                  <a:schemeClr val="bg1"/>
                </a:solidFill>
                <a:latin typeface="+mj-lt"/>
                <a:ea typeface="+mj-ea"/>
                <a:cs typeface="+mj-cs"/>
              </a:rPr>
              <a:t>范式</a:t>
            </a: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pPr eaLnBrk="1" hangingPunct="1"/>
            <a:r>
              <a:rPr lang="en-US" altLang="zh-CN" dirty="0"/>
              <a:t>6.2.3 </a:t>
            </a:r>
            <a:r>
              <a:rPr lang="zh-CN" altLang="en-US" dirty="0"/>
              <a:t>范式</a:t>
            </a:r>
          </a:p>
        </p:txBody>
      </p:sp>
      <p:sp>
        <p:nvSpPr>
          <p:cNvPr id="6147" name="Rectangle 1027"/>
          <p:cNvSpPr>
            <a:spLocks noGrp="1" noChangeArrowheads="1"/>
          </p:cNvSpPr>
          <p:nvPr>
            <p:ph type="body" idx="1"/>
          </p:nvPr>
        </p:nvSpPr>
        <p:spPr>
          <a:xfrm>
            <a:off x="457200" y="735807"/>
            <a:ext cx="8543956" cy="4121959"/>
          </a:xfrm>
        </p:spPr>
        <p:txBody>
          <a:bodyPr/>
          <a:lstStyle/>
          <a:p>
            <a:pPr eaLnBrk="1" hangingPunct="1">
              <a:lnSpc>
                <a:spcPct val="90000"/>
              </a:lnSpc>
            </a:pPr>
            <a:r>
              <a:rPr lang="zh-CN" altLang="en-US" sz="1800" dirty="0"/>
              <a:t>关系数据库中的关系必须满足一定的要求。满足不同程度要求的为不同范式。</a:t>
            </a:r>
            <a:endParaRPr lang="en-US" altLang="zh-CN" sz="1800" dirty="0"/>
          </a:p>
          <a:p>
            <a:pPr eaLnBrk="1" hangingPunct="1">
              <a:lnSpc>
                <a:spcPct val="90000"/>
              </a:lnSpc>
            </a:pPr>
            <a:r>
              <a:rPr lang="zh-CN" altLang="en-US" sz="1800" dirty="0"/>
              <a:t>范式的种类：</a:t>
            </a: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buNone/>
            </a:pPr>
            <a:r>
              <a:rPr lang="zh-CN" altLang="en-US" sz="1800" dirty="0"/>
              <a:t>	</a:t>
            </a:r>
            <a:endParaRPr lang="en-US" altLang="zh-CN" sz="1800" dirty="0"/>
          </a:p>
          <a:p>
            <a:pPr marL="342900" lvl="1" indent="-342900" eaLnBrk="1" hangingPunct="1">
              <a:lnSpc>
                <a:spcPct val="90000"/>
              </a:lnSpc>
              <a:buFont typeface="Wingdings" pitchFamily="2" charset="2"/>
              <a:buChar char="v"/>
            </a:pPr>
            <a:r>
              <a:rPr lang="zh-CN" altLang="en-US" sz="1800" dirty="0"/>
              <a:t>某一关系模式</a:t>
            </a:r>
            <a:r>
              <a:rPr lang="en-US" altLang="zh-CN" sz="1800" dirty="0"/>
              <a:t>R</a:t>
            </a:r>
            <a:r>
              <a:rPr lang="zh-CN" altLang="en-US" sz="1800" dirty="0"/>
              <a:t>为第</a:t>
            </a:r>
            <a:r>
              <a:rPr lang="en-US" altLang="zh-CN" sz="1800" dirty="0"/>
              <a:t>n</a:t>
            </a:r>
            <a:r>
              <a:rPr lang="zh-CN" altLang="en-US" sz="1800" dirty="0"/>
              <a:t>范式，可简记为</a:t>
            </a:r>
            <a:r>
              <a:rPr lang="en-US" altLang="zh-CN" sz="1800" dirty="0" err="1">
                <a:solidFill>
                  <a:srgbClr val="FF0000"/>
                </a:solidFill>
              </a:rPr>
              <a:t>R∈nNF</a:t>
            </a:r>
            <a:r>
              <a:rPr lang="zh-CN" altLang="en-US" sz="1800" dirty="0"/>
              <a:t>。</a:t>
            </a:r>
            <a:endParaRPr lang="en-US" altLang="zh-CN" sz="1800" dirty="0"/>
          </a:p>
          <a:p>
            <a:pPr marL="342900" lvl="1" indent="-342900" eaLnBrk="1" hangingPunct="1">
              <a:lnSpc>
                <a:spcPct val="90000"/>
              </a:lnSpc>
              <a:buFont typeface="Wingdings" pitchFamily="2" charset="2"/>
              <a:buChar char="v"/>
            </a:pPr>
            <a:r>
              <a:rPr lang="zh-CN" altLang="en-US" sz="1800" dirty="0">
                <a:cs typeface="+mn-cs"/>
              </a:rPr>
              <a:t>一个低一级范式的关系模式，通过模式分解（</a:t>
            </a:r>
            <a:r>
              <a:rPr lang="en-US" altLang="zh-CN" sz="1800" dirty="0">
                <a:cs typeface="+mn-cs"/>
              </a:rPr>
              <a:t>schema decomposition</a:t>
            </a:r>
            <a:r>
              <a:rPr lang="zh-CN" altLang="en-US" sz="1800" dirty="0">
                <a:cs typeface="+mn-cs"/>
              </a:rPr>
              <a:t>）可以转换为若干个高一级范式的关系模式的集合，这种过程就叫规范化（</a:t>
            </a:r>
            <a:r>
              <a:rPr lang="en-US" altLang="zh-CN" sz="1800" dirty="0">
                <a:cs typeface="+mn-cs"/>
              </a:rPr>
              <a:t>normalization</a:t>
            </a:r>
            <a:r>
              <a:rPr lang="zh-CN" altLang="en-US" sz="1800" dirty="0">
                <a:cs typeface="+mn-cs"/>
              </a:rPr>
              <a:t>）。</a:t>
            </a:r>
          </a:p>
          <a:p>
            <a:pPr marL="342900" lvl="1" indent="-342900" eaLnBrk="1" hangingPunct="1">
              <a:lnSpc>
                <a:spcPct val="90000"/>
              </a:lnSpc>
              <a:buFont typeface="Wingdings" pitchFamily="2" charset="2"/>
              <a:buChar char="v"/>
            </a:pPr>
            <a:endParaRPr lang="en-US" altLang="zh-CN" sz="1800" dirty="0"/>
          </a:p>
          <a:p>
            <a:pPr eaLnBrk="1" hangingPunct="1">
              <a:lnSpc>
                <a:spcPct val="90000"/>
              </a:lnSpc>
            </a:pPr>
            <a:endParaRPr lang="en-US" altLang="zh-CN" sz="1800" dirty="0"/>
          </a:p>
        </p:txBody>
      </p:sp>
      <p:sp>
        <p:nvSpPr>
          <p:cNvPr id="54276" name="AutoShape 1028"/>
          <p:cNvSpPr>
            <a:spLocks/>
          </p:cNvSpPr>
          <p:nvPr/>
        </p:nvSpPr>
        <p:spPr bwMode="auto">
          <a:xfrm>
            <a:off x="925595" y="1642783"/>
            <a:ext cx="305970" cy="1503618"/>
          </a:xfrm>
          <a:prstGeom prst="leftBrace">
            <a:avLst>
              <a:gd name="adj1" fmla="val 62500"/>
              <a:gd name="adj2" fmla="val 50000"/>
            </a:avLst>
          </a:prstGeom>
          <a:noFill/>
          <a:ln w="28575">
            <a:solidFill>
              <a:schemeClr val="tx1"/>
            </a:solidFill>
            <a:round/>
            <a:headEnd/>
            <a:tailEnd/>
          </a:ln>
        </p:spPr>
        <p:txBody>
          <a:bodyPr wrap="none" lIns="90000" tIns="46800" rIns="90000" bIns="46800" anchor="ctr"/>
          <a:lstStyle/>
          <a:p>
            <a:endParaRPr lang="zh-CN" altLang="en-US"/>
          </a:p>
        </p:txBody>
      </p:sp>
      <p:sp>
        <p:nvSpPr>
          <p:cNvPr id="5" name="Rectangle 1027"/>
          <p:cNvSpPr txBox="1">
            <a:spLocks noChangeArrowheads="1"/>
          </p:cNvSpPr>
          <p:nvPr/>
        </p:nvSpPr>
        <p:spPr bwMode="auto">
          <a:xfrm>
            <a:off x="1340014" y="1635646"/>
            <a:ext cx="2294793"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marL="0" indent="0" eaLnBrk="1" hangingPunct="1">
              <a:lnSpc>
                <a:spcPct val="90000"/>
              </a:lnSpc>
              <a:buFont typeface="Wingdings" panose="05000000000000000000" pitchFamily="2" charset="2"/>
              <a:buNone/>
              <a:defRPr/>
            </a:pPr>
            <a:r>
              <a:rPr lang="zh-CN" altLang="en-US" sz="1800" kern="0" dirty="0"/>
              <a:t>第一范式</a:t>
            </a:r>
            <a:r>
              <a:rPr lang="en-US" altLang="zh-CN" sz="1800" kern="0" dirty="0"/>
              <a:t>(1NF)</a:t>
            </a:r>
          </a:p>
          <a:p>
            <a:pPr marL="0" indent="0" eaLnBrk="1" hangingPunct="1">
              <a:lnSpc>
                <a:spcPct val="90000"/>
              </a:lnSpc>
              <a:buFont typeface="Wingdings" panose="05000000000000000000" pitchFamily="2" charset="2"/>
              <a:buNone/>
              <a:defRPr/>
            </a:pPr>
            <a:r>
              <a:rPr lang="zh-CN" altLang="en-US" sz="1800" kern="0" dirty="0"/>
              <a:t>第二范式</a:t>
            </a:r>
            <a:r>
              <a:rPr lang="en-US" altLang="zh-CN" sz="1800" kern="0" dirty="0"/>
              <a:t>(2NF)</a:t>
            </a:r>
          </a:p>
          <a:p>
            <a:pPr marL="0" indent="0" eaLnBrk="1" hangingPunct="1">
              <a:lnSpc>
                <a:spcPct val="90000"/>
              </a:lnSpc>
              <a:buFont typeface="Wingdings" panose="05000000000000000000" pitchFamily="2" charset="2"/>
              <a:buNone/>
              <a:defRPr/>
            </a:pPr>
            <a:r>
              <a:rPr lang="zh-CN" altLang="en-US" sz="1800" kern="0" dirty="0"/>
              <a:t>第三范式</a:t>
            </a:r>
            <a:r>
              <a:rPr lang="en-US" altLang="zh-CN" sz="1800" kern="0" dirty="0"/>
              <a:t>(3NF)</a:t>
            </a:r>
          </a:p>
          <a:p>
            <a:pPr marL="0" indent="0" eaLnBrk="1" hangingPunct="1">
              <a:lnSpc>
                <a:spcPct val="90000"/>
              </a:lnSpc>
              <a:buFont typeface="Wingdings" panose="05000000000000000000" pitchFamily="2" charset="2"/>
              <a:buNone/>
              <a:defRPr/>
            </a:pPr>
            <a:r>
              <a:rPr lang="en-US" altLang="zh-CN" sz="1800" kern="0" dirty="0"/>
              <a:t>BC</a:t>
            </a:r>
            <a:r>
              <a:rPr lang="zh-CN" altLang="en-US" sz="1800" kern="0" dirty="0"/>
              <a:t>范式</a:t>
            </a:r>
            <a:r>
              <a:rPr lang="en-US" altLang="zh-CN" sz="1800" kern="0" dirty="0"/>
              <a:t>(BCNF)</a:t>
            </a:r>
          </a:p>
          <a:p>
            <a:pPr marL="0" indent="0" eaLnBrk="1" hangingPunct="1">
              <a:lnSpc>
                <a:spcPct val="90000"/>
              </a:lnSpc>
              <a:buFont typeface="Wingdings" panose="05000000000000000000" pitchFamily="2" charset="2"/>
              <a:buNone/>
              <a:defRPr/>
            </a:pPr>
            <a:r>
              <a:rPr lang="zh-CN" altLang="en-US" sz="1800" kern="0" dirty="0"/>
              <a:t>第四范式</a:t>
            </a:r>
            <a:r>
              <a:rPr lang="en-US" altLang="zh-CN" sz="1800" kern="0" dirty="0"/>
              <a:t>(</a:t>
            </a:r>
            <a:r>
              <a:rPr lang="en-US" altLang="zh-CN" sz="1800" kern="0"/>
              <a:t>4NF)</a:t>
            </a:r>
            <a:endParaRPr lang="en-US" altLang="zh-CN" sz="1800" kern="0" dirty="0"/>
          </a:p>
        </p:txBody>
      </p:sp>
      <p:sp>
        <p:nvSpPr>
          <p:cNvPr id="6" name="矩形 5"/>
          <p:cNvSpPr/>
          <p:nvPr/>
        </p:nvSpPr>
        <p:spPr>
          <a:xfrm>
            <a:off x="4793654" y="1071552"/>
            <a:ext cx="2492990" cy="369332"/>
          </a:xfrm>
          <a:prstGeom prst="rect">
            <a:avLst/>
          </a:prstGeom>
        </p:spPr>
        <p:txBody>
          <a:bodyPr wrap="none">
            <a:spAutoFit/>
          </a:bodyPr>
          <a:lstStyle/>
          <a:p>
            <a:r>
              <a:rPr lang="zh-CN" altLang="en-US" dirty="0"/>
              <a:t>各种范式之间的联系：</a:t>
            </a:r>
            <a:endParaRPr lang="en-US" altLang="zh-CN" dirty="0"/>
          </a:p>
        </p:txBody>
      </p:sp>
      <p:pic>
        <p:nvPicPr>
          <p:cNvPr id="3" name="图片 2">
            <a:extLst>
              <a:ext uri="{FF2B5EF4-FFF2-40B4-BE49-F238E27FC236}">
                <a16:creationId xmlns:a16="http://schemas.microsoft.com/office/drawing/2014/main" xmlns="" id="{F0517320-1682-4AE7-9CE8-A63B13FF8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563638"/>
            <a:ext cx="2031648" cy="1809843"/>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a:t>第一范式</a:t>
            </a:r>
          </a:p>
        </p:txBody>
      </p:sp>
      <p:sp>
        <p:nvSpPr>
          <p:cNvPr id="8195" name="Rectangle 3"/>
          <p:cNvSpPr>
            <a:spLocks noGrp="1" noChangeArrowheads="1"/>
          </p:cNvSpPr>
          <p:nvPr>
            <p:ph idx="1"/>
          </p:nvPr>
        </p:nvSpPr>
        <p:spPr>
          <a:xfrm>
            <a:off x="179389" y="789385"/>
            <a:ext cx="8901146" cy="782233"/>
          </a:xfrm>
        </p:spPr>
        <p:txBody>
          <a:bodyPr/>
          <a:lstStyle/>
          <a:p>
            <a:r>
              <a:rPr lang="en-US" altLang="zh-CN" sz="2000" dirty="0"/>
              <a:t>1NF</a:t>
            </a:r>
            <a:r>
              <a:rPr lang="zh-CN" altLang="en-US" sz="2000" dirty="0"/>
              <a:t>的定义</a:t>
            </a:r>
            <a:r>
              <a:rPr lang="en-US" altLang="zh-CN" sz="2000" dirty="0"/>
              <a:t/>
            </a:r>
            <a:br>
              <a:rPr lang="en-US" altLang="zh-CN" sz="2000" dirty="0"/>
            </a:br>
            <a:r>
              <a:rPr lang="zh-CN" altLang="en-US" sz="2000" dirty="0"/>
              <a:t>如果一个关系模式</a:t>
            </a:r>
            <a:r>
              <a:rPr lang="en-US" altLang="zh-CN" sz="2000" dirty="0"/>
              <a:t>R</a:t>
            </a:r>
            <a:r>
              <a:rPr lang="zh-CN" altLang="en-US" sz="2000" dirty="0"/>
              <a:t>的所有属性都是不可分的基本数据项，则</a:t>
            </a:r>
            <a:r>
              <a:rPr lang="en-US" altLang="zh-CN" sz="2000" dirty="0"/>
              <a:t>R∈1NF</a:t>
            </a:r>
            <a:r>
              <a:rPr lang="zh-CN" altLang="en-US" sz="2000" dirty="0"/>
              <a:t>。</a:t>
            </a:r>
          </a:p>
        </p:txBody>
      </p:sp>
      <p:sp>
        <p:nvSpPr>
          <p:cNvPr id="4" name="Rectangle 3"/>
          <p:cNvSpPr txBox="1">
            <a:spLocks noChangeArrowheads="1"/>
          </p:cNvSpPr>
          <p:nvPr/>
        </p:nvSpPr>
        <p:spPr bwMode="auto">
          <a:xfrm>
            <a:off x="179389" y="4012406"/>
            <a:ext cx="8466137" cy="702484"/>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defRPr/>
            </a:pPr>
            <a:r>
              <a:rPr lang="zh-CN" altLang="en-US" sz="2000" kern="0" dirty="0"/>
              <a:t>第一范式是对关系模式的最起码的要求。不满足第一范式的数据库模式不能称为关系数据模式。</a:t>
            </a:r>
          </a:p>
        </p:txBody>
      </p:sp>
      <p:pic>
        <p:nvPicPr>
          <p:cNvPr id="2" name="图片 1"/>
          <p:cNvPicPr>
            <a:picLocks noChangeAspect="1"/>
          </p:cNvPicPr>
          <p:nvPr/>
        </p:nvPicPr>
        <p:blipFill>
          <a:blip r:embed="rId3" cstate="print"/>
          <a:srcRect/>
          <a:stretch>
            <a:fillRect/>
          </a:stretch>
        </p:blipFill>
        <p:spPr bwMode="auto">
          <a:xfrm>
            <a:off x="4333876" y="2016919"/>
            <a:ext cx="4810125" cy="1266825"/>
          </a:xfrm>
          <a:prstGeom prst="rect">
            <a:avLst/>
          </a:prstGeom>
          <a:noFill/>
          <a:ln w="9525">
            <a:noFill/>
            <a:miter lim="800000"/>
            <a:headEnd/>
            <a:tailEnd/>
          </a:ln>
        </p:spPr>
      </p:pic>
      <p:pic>
        <p:nvPicPr>
          <p:cNvPr id="3" name="图片 2"/>
          <p:cNvPicPr>
            <a:picLocks noChangeAspect="1"/>
          </p:cNvPicPr>
          <p:nvPr/>
        </p:nvPicPr>
        <p:blipFill>
          <a:blip r:embed="rId4" cstate="print"/>
          <a:srcRect/>
          <a:stretch>
            <a:fillRect/>
          </a:stretch>
        </p:blipFill>
        <p:spPr bwMode="auto">
          <a:xfrm>
            <a:off x="179389" y="1571618"/>
            <a:ext cx="4154487" cy="2212181"/>
          </a:xfrm>
          <a:prstGeom prst="rect">
            <a:avLst/>
          </a:prstGeom>
          <a:noFill/>
          <a:ln w="9525">
            <a:solidFill>
              <a:srgbClr val="FF0000"/>
            </a:solidFill>
            <a:miter lim="800000"/>
            <a:headEnd/>
            <a:tailEnd/>
          </a:ln>
        </p:spPr>
      </p:pic>
      <p:pic>
        <p:nvPicPr>
          <p:cNvPr id="5" name="图片 4"/>
          <p:cNvPicPr>
            <a:picLocks noChangeAspect="1"/>
          </p:cNvPicPr>
          <p:nvPr/>
        </p:nvPicPr>
        <p:blipFill>
          <a:blip r:embed="rId5" cstate="print"/>
          <a:srcRect/>
          <a:stretch>
            <a:fillRect/>
          </a:stretch>
        </p:blipFill>
        <p:spPr bwMode="auto">
          <a:xfrm>
            <a:off x="6278563" y="2555081"/>
            <a:ext cx="2171700" cy="1457325"/>
          </a:xfrm>
          <a:prstGeom prst="rect">
            <a:avLst/>
          </a:prstGeom>
          <a:noFill/>
          <a:ln w="9525">
            <a:noFill/>
            <a:miter lim="800000"/>
            <a:headEnd/>
            <a:tailEnd/>
          </a:ln>
        </p:spPr>
      </p:pic>
      <p:pic>
        <p:nvPicPr>
          <p:cNvPr id="6" name="图片 5"/>
          <p:cNvPicPr>
            <a:picLocks noChangeAspect="1"/>
          </p:cNvPicPr>
          <p:nvPr/>
        </p:nvPicPr>
        <p:blipFill>
          <a:blip r:embed="rId6" cstate="print"/>
          <a:srcRect/>
          <a:stretch>
            <a:fillRect/>
          </a:stretch>
        </p:blipFill>
        <p:spPr bwMode="auto">
          <a:xfrm>
            <a:off x="2124076" y="2500312"/>
            <a:ext cx="2390775" cy="1821656"/>
          </a:xfrm>
          <a:prstGeom prst="rect">
            <a:avLst/>
          </a:prstGeom>
          <a:noFill/>
          <a:ln w="9525">
            <a:noFill/>
            <a:miter lim="800000"/>
            <a:headEnd/>
            <a:tailEnd/>
          </a:ln>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2"/>
          <p:cNvSpPr>
            <a:spLocks noGrp="1" noChangeArrowheads="1"/>
          </p:cNvSpPr>
          <p:nvPr>
            <p:ph type="title"/>
          </p:nvPr>
        </p:nvSpPr>
        <p:spPr>
          <a:xfrm>
            <a:off x="914400" y="141288"/>
            <a:ext cx="7086600" cy="422275"/>
          </a:xfrm>
        </p:spPr>
        <p:txBody>
          <a:bodyPr/>
          <a:lstStyle/>
          <a:p>
            <a:pPr eaLnBrk="1" hangingPunct="1"/>
            <a:r>
              <a:rPr lang="zh-CN" altLang="en-US" sz="3200" dirty="0"/>
              <a:t>回顾基础篇：关系模型的数据结构</a:t>
            </a:r>
          </a:p>
        </p:txBody>
      </p:sp>
      <p:sp>
        <p:nvSpPr>
          <p:cNvPr id="2060" name="Rectangle 3"/>
          <p:cNvSpPr>
            <a:spLocks noGrp="1" noChangeArrowheads="1"/>
          </p:cNvSpPr>
          <p:nvPr>
            <p:ph type="body" sz="half" idx="1"/>
          </p:nvPr>
        </p:nvSpPr>
        <p:spPr>
          <a:xfrm>
            <a:off x="0" y="788988"/>
            <a:ext cx="9001125" cy="1458912"/>
          </a:xfrm>
        </p:spPr>
        <p:txBody>
          <a:bodyPr/>
          <a:lstStyle/>
          <a:p>
            <a:pPr algn="just" eaLnBrk="1" hangingPunct="1">
              <a:defRPr/>
            </a:pPr>
            <a:r>
              <a:rPr lang="zh-CN" altLang="en-US" sz="2000" dirty="0"/>
              <a:t>关系必须是</a:t>
            </a:r>
            <a:r>
              <a:rPr lang="zh-CN" altLang="en-US" sz="2000" dirty="0">
                <a:solidFill>
                  <a:srgbClr val="FF0000"/>
                </a:solidFill>
                <a:effectLst>
                  <a:outerShdw blurRad="38100" dist="38100" dir="2700000" algn="tl">
                    <a:srgbClr val="000000">
                      <a:alpha val="43137"/>
                    </a:srgbClr>
                  </a:outerShdw>
                </a:effectLst>
              </a:rPr>
              <a:t>规范化</a:t>
            </a:r>
            <a:r>
              <a:rPr lang="zh-CN" altLang="en-US" sz="2000" dirty="0"/>
              <a:t>的，满足一定的规范条件</a:t>
            </a:r>
          </a:p>
          <a:p>
            <a:pPr lvl="1" algn="just" eaLnBrk="1" hangingPunct="1">
              <a:buFont typeface="Wingdings" pitchFamily="2" charset="2"/>
              <a:buNone/>
              <a:defRPr/>
            </a:pPr>
            <a:r>
              <a:rPr lang="zh-CN" altLang="en-US" sz="1800" dirty="0"/>
              <a:t>最基本的规范条件：关系的每一个分量必须是一个不可分的数据项，</a:t>
            </a:r>
            <a:r>
              <a:rPr lang="zh-CN" altLang="en-US" sz="1800" dirty="0">
                <a:solidFill>
                  <a:srgbClr val="FF0000"/>
                </a:solidFill>
              </a:rPr>
              <a:t>不允</a:t>
            </a:r>
            <a:endParaRPr lang="en-US" altLang="zh-CN" sz="1800" dirty="0">
              <a:solidFill>
                <a:srgbClr val="FF0000"/>
              </a:solidFill>
            </a:endParaRPr>
          </a:p>
          <a:p>
            <a:pPr lvl="1" algn="just" eaLnBrk="1" hangingPunct="1">
              <a:buFont typeface="Wingdings" pitchFamily="2" charset="2"/>
              <a:buNone/>
              <a:defRPr/>
            </a:pPr>
            <a:r>
              <a:rPr lang="zh-CN" altLang="en-US" sz="1800" dirty="0">
                <a:solidFill>
                  <a:srgbClr val="FF0000"/>
                </a:solidFill>
              </a:rPr>
              <a:t>许</a:t>
            </a:r>
            <a:r>
              <a:rPr lang="zh-CN" altLang="en-US" sz="1800" dirty="0">
                <a:solidFill>
                  <a:srgbClr val="FF0000"/>
                </a:solidFill>
                <a:effectLst>
                  <a:outerShdw blurRad="38100" dist="38100" dir="2700000" algn="tl">
                    <a:srgbClr val="000000">
                      <a:alpha val="43137"/>
                    </a:srgbClr>
                  </a:outerShdw>
                </a:effectLst>
              </a:rPr>
              <a:t>表中还有表</a:t>
            </a:r>
            <a:r>
              <a:rPr lang="zh-CN" altLang="en-US" sz="1800" dirty="0">
                <a:solidFill>
                  <a:srgbClr val="FF0000"/>
                </a:solidFill>
              </a:rPr>
              <a:t>。</a:t>
            </a:r>
            <a:r>
              <a:rPr lang="zh-CN" altLang="en-US" sz="1800" dirty="0"/>
              <a:t>表</a:t>
            </a:r>
            <a:r>
              <a:rPr lang="en-US" altLang="zh-CN" sz="1800" dirty="0"/>
              <a:t>1.3</a:t>
            </a:r>
            <a:r>
              <a:rPr lang="zh-CN" altLang="en-US" sz="1800" dirty="0"/>
              <a:t>中</a:t>
            </a:r>
            <a:r>
              <a:rPr lang="zh-CN" altLang="en-US" sz="1800" dirty="0">
                <a:solidFill>
                  <a:srgbClr val="FF0000"/>
                </a:solidFill>
                <a:effectLst>
                  <a:outerShdw blurRad="38100" dist="38100" dir="2700000" algn="tl">
                    <a:srgbClr val="000000">
                      <a:alpha val="43137"/>
                    </a:srgbClr>
                  </a:outerShdw>
                </a:effectLst>
              </a:rPr>
              <a:t>“联系方式”是可分的数据项 </a:t>
            </a:r>
            <a:r>
              <a:rPr lang="en-US" altLang="zh-CN" sz="1800" dirty="0">
                <a:solidFill>
                  <a:srgbClr val="FF0000"/>
                </a:solidFill>
                <a:effectLst>
                  <a:outerShdw blurRad="38100" dist="38100" dir="2700000" algn="tl">
                    <a:srgbClr val="000000">
                      <a:alpha val="43137"/>
                    </a:srgbClr>
                  </a:outerShdw>
                </a:effectLst>
              </a:rPr>
              <a:t>,</a:t>
            </a:r>
            <a:r>
              <a:rPr lang="zh-CN" altLang="en-US" sz="1800" dirty="0">
                <a:solidFill>
                  <a:srgbClr val="FF0000"/>
                </a:solidFill>
                <a:effectLst>
                  <a:outerShdw blurRad="38100" dist="38100" dir="2700000" algn="tl">
                    <a:srgbClr val="000000">
                      <a:alpha val="43137"/>
                    </a:srgbClr>
                  </a:outerShdw>
                </a:effectLst>
              </a:rPr>
              <a:t>不符合关系模型要求 </a:t>
            </a:r>
          </a:p>
        </p:txBody>
      </p:sp>
      <p:sp>
        <p:nvSpPr>
          <p:cNvPr id="1082" name="Rectangle 373"/>
          <p:cNvSpPr>
            <a:spLocks noChangeArrowheads="1"/>
          </p:cNvSpPr>
          <p:nvPr/>
        </p:nvSpPr>
        <p:spPr bwMode="auto">
          <a:xfrm>
            <a:off x="2111375" y="3948113"/>
            <a:ext cx="4103688" cy="338137"/>
          </a:xfrm>
          <a:prstGeom prst="rect">
            <a:avLst/>
          </a:prstGeom>
          <a:noFill/>
          <a:ln w="25400" algn="ctr">
            <a:noFill/>
            <a:miter lim="800000"/>
            <a:headEnd/>
            <a:tailEnd/>
          </a:ln>
        </p:spPr>
        <p:txBody>
          <a:bodyPr anchor="ctr">
            <a:spAutoFit/>
          </a:bodyPr>
          <a:lstStyle/>
          <a:p>
            <a:pPr marL="342900" indent="-342900">
              <a:buFont typeface="Arial" pitchFamily="34" charset="0"/>
              <a:buNone/>
            </a:pPr>
            <a:r>
              <a:rPr lang="zh-CN" altLang="en-US" sz="1600" b="1" dirty="0"/>
              <a:t>表</a:t>
            </a:r>
            <a:r>
              <a:rPr lang="en-US" altLang="zh-CN" sz="1600" b="1" dirty="0"/>
              <a:t>1.3  </a:t>
            </a:r>
            <a:r>
              <a:rPr lang="zh-CN" altLang="en-US" sz="1600" b="1" dirty="0"/>
              <a:t>非规范化的表示例：表中有表</a:t>
            </a:r>
          </a:p>
        </p:txBody>
      </p:sp>
      <p:cxnSp>
        <p:nvCxnSpPr>
          <p:cNvPr id="15" name="直接连接符 8"/>
          <p:cNvCxnSpPr>
            <a:cxnSpLocks noChangeShapeType="1"/>
          </p:cNvCxnSpPr>
          <p:nvPr/>
        </p:nvCxnSpPr>
        <p:spPr bwMode="auto">
          <a:xfrm>
            <a:off x="1179513" y="1143000"/>
            <a:ext cx="1785937" cy="1588"/>
          </a:xfrm>
          <a:prstGeom prst="line">
            <a:avLst/>
          </a:prstGeom>
          <a:noFill/>
          <a:ln w="28575" algn="ctr">
            <a:solidFill>
              <a:srgbClr val="FFFF00"/>
            </a:solidFill>
            <a:round/>
            <a:headEnd/>
            <a:tailEnd/>
          </a:ln>
        </p:spPr>
      </p:cxnSp>
      <p:cxnSp>
        <p:nvCxnSpPr>
          <p:cNvPr id="17" name="直接连接符 8"/>
          <p:cNvCxnSpPr>
            <a:cxnSpLocks noChangeShapeType="1"/>
          </p:cNvCxnSpPr>
          <p:nvPr/>
        </p:nvCxnSpPr>
        <p:spPr bwMode="auto">
          <a:xfrm>
            <a:off x="534988" y="1784350"/>
            <a:ext cx="7466012" cy="1588"/>
          </a:xfrm>
          <a:prstGeom prst="line">
            <a:avLst/>
          </a:prstGeom>
          <a:noFill/>
          <a:ln w="28575" algn="ctr">
            <a:solidFill>
              <a:srgbClr val="FFFF00"/>
            </a:solidFill>
            <a:round/>
            <a:headEnd/>
            <a:tailEnd/>
          </a:ln>
        </p:spPr>
      </p:cxnSp>
      <p:pic>
        <p:nvPicPr>
          <p:cNvPr id="2" name="图片 1">
            <a:extLst>
              <a:ext uri="{FF2B5EF4-FFF2-40B4-BE49-F238E27FC236}">
                <a16:creationId xmlns:a16="http://schemas.microsoft.com/office/drawing/2014/main" xmlns="" id="{1B52CB1A-346D-9635-A877-5BAC78D6A2BC}"/>
              </a:ext>
            </a:extLst>
          </p:cNvPr>
          <p:cNvPicPr>
            <a:picLocks noChangeAspect="1"/>
          </p:cNvPicPr>
          <p:nvPr/>
        </p:nvPicPr>
        <p:blipFill>
          <a:blip r:embed="rId2"/>
          <a:stretch>
            <a:fillRect/>
          </a:stretch>
        </p:blipFill>
        <p:spPr>
          <a:xfrm>
            <a:off x="1144215" y="2522983"/>
            <a:ext cx="6247557" cy="1287958"/>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1000" fill="hold"/>
                                        <p:tgtEl>
                                          <p:spTgt spid="17"/>
                                        </p:tgtEl>
                                        <p:attrNameLst>
                                          <p:attrName>ppt_x</p:attrName>
                                        </p:attrNameLst>
                                      </p:cBhvr>
                                      <p:tavLst>
                                        <p:tav tm="0">
                                          <p:val>
                                            <p:strVal val="0-#ppt_w/2"/>
                                          </p:val>
                                        </p:tav>
                                        <p:tav tm="100000">
                                          <p:val>
                                            <p:strVal val="#ppt_x"/>
                                          </p:val>
                                        </p:tav>
                                      </p:tavLst>
                                    </p:anim>
                                    <p:anim calcmode="lin" valueType="num">
                                      <p:cBhvr additive="base">
                                        <p:cTn id="14"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a:t>第一范式（续）</a:t>
            </a:r>
          </a:p>
        </p:txBody>
      </p:sp>
      <p:sp>
        <p:nvSpPr>
          <p:cNvPr id="58371" name="Rectangle 3"/>
          <p:cNvSpPr>
            <a:spLocks noGrp="1" noChangeArrowheads="1"/>
          </p:cNvSpPr>
          <p:nvPr>
            <p:ph idx="1"/>
          </p:nvPr>
        </p:nvSpPr>
        <p:spPr>
          <a:xfrm>
            <a:off x="214282" y="714362"/>
            <a:ext cx="8715404" cy="3643313"/>
          </a:xfrm>
        </p:spPr>
        <p:txBody>
          <a:bodyPr/>
          <a:lstStyle/>
          <a:p>
            <a:pPr>
              <a:defRPr/>
            </a:pPr>
            <a:r>
              <a:rPr lang="zh-CN" altLang="en-US" sz="2400" dirty="0"/>
              <a:t>但是满足第一范式的关系模式并不一定是一个</a:t>
            </a:r>
            <a:r>
              <a:rPr lang="zh-CN" altLang="en-US" sz="2400" dirty="0">
                <a:solidFill>
                  <a:srgbClr val="C00000"/>
                </a:solidFill>
              </a:rPr>
              <a:t>好的</a:t>
            </a:r>
            <a:r>
              <a:rPr lang="zh-CN" altLang="en-US" sz="2400" dirty="0"/>
              <a:t>关系模式</a:t>
            </a:r>
            <a:endParaRPr lang="en-US" altLang="zh-CN" sz="2400" dirty="0"/>
          </a:p>
          <a:p>
            <a:pPr>
              <a:buFont typeface="Wingdings" pitchFamily="2" charset="2"/>
              <a:buNone/>
              <a:defRPr/>
            </a:pPr>
            <a:endParaRPr lang="en-US" altLang="zh-CN" sz="1800" dirty="0"/>
          </a:p>
          <a:p>
            <a:pPr>
              <a:buFont typeface="Wingdings" pitchFamily="2" charset="2"/>
              <a:buNone/>
              <a:defRPr/>
            </a:pPr>
            <a:r>
              <a:rPr lang="en-US" altLang="zh-CN" sz="1800" dirty="0"/>
              <a:t>[</a:t>
            </a:r>
            <a:r>
              <a:rPr lang="zh-CN" altLang="en-US" sz="1800" dirty="0"/>
              <a:t>例</a:t>
            </a:r>
            <a:r>
              <a:rPr lang="en-US" altLang="zh-CN" sz="1800" dirty="0"/>
              <a:t>6.4] </a:t>
            </a:r>
            <a:r>
              <a:rPr lang="zh-CN" altLang="en-US" sz="1800" dirty="0"/>
              <a:t>关系模式   </a:t>
            </a:r>
            <a:r>
              <a:rPr lang="en-US" altLang="zh-CN" sz="1800" dirty="0"/>
              <a:t>S-L-C(</a:t>
            </a:r>
            <a:r>
              <a:rPr lang="en-US" altLang="zh-CN" sz="1800" dirty="0" err="1"/>
              <a:t>Sno</a:t>
            </a:r>
            <a:r>
              <a:rPr lang="en-US" altLang="zh-CN" sz="1800" dirty="0"/>
              <a:t>, School, </a:t>
            </a:r>
            <a:r>
              <a:rPr lang="en-US" altLang="zh-CN" sz="1800" dirty="0" err="1"/>
              <a:t>Sloc</a:t>
            </a:r>
            <a:r>
              <a:rPr lang="en-US" altLang="zh-CN" sz="1800" dirty="0"/>
              <a:t>, </a:t>
            </a:r>
            <a:r>
              <a:rPr lang="en-US" altLang="zh-CN" sz="1800" dirty="0" err="1"/>
              <a:t>Cno</a:t>
            </a:r>
            <a:r>
              <a:rPr lang="en-US" altLang="zh-CN" sz="1800" dirty="0"/>
              <a:t>, Grade)</a:t>
            </a:r>
          </a:p>
          <a:p>
            <a:pPr lvl="1">
              <a:defRPr/>
            </a:pPr>
            <a:r>
              <a:rPr lang="en-US" altLang="zh-CN" sz="1800" dirty="0" err="1"/>
              <a:t>Sloc</a:t>
            </a:r>
            <a:r>
              <a:rPr lang="zh-CN" altLang="en-US" sz="1800" dirty="0"/>
              <a:t>为学生住所，假设每个学院的学生住在同一个宿舍楼。</a:t>
            </a:r>
          </a:p>
          <a:p>
            <a:pPr lvl="1">
              <a:defRPr/>
            </a:pPr>
            <a:r>
              <a:rPr lang="zh-CN" altLang="en-US" sz="1800" dirty="0"/>
              <a:t>函数依赖包括：</a:t>
            </a:r>
          </a:p>
          <a:p>
            <a:pPr marL="457200" lvl="1" indent="0">
              <a:buFont typeface="Wingdings" pitchFamily="2" charset="2"/>
              <a:buNone/>
              <a:defRPr/>
            </a:pPr>
            <a:r>
              <a:rPr lang="zh-CN" altLang="en-US" sz="1800" dirty="0"/>
              <a:t>  </a:t>
            </a:r>
            <a:r>
              <a:rPr lang="en-US" altLang="zh-CN" sz="1800" dirty="0"/>
              <a:t>(</a:t>
            </a:r>
            <a:r>
              <a:rPr lang="en-US" altLang="zh-CN" sz="1800" dirty="0" err="1"/>
              <a:t>Sno</a:t>
            </a:r>
            <a:r>
              <a:rPr lang="en-US" altLang="zh-CN" sz="1800" dirty="0"/>
              <a:t>, </a:t>
            </a:r>
            <a:r>
              <a:rPr lang="en-US" altLang="zh-CN" sz="1800" dirty="0" err="1"/>
              <a:t>Cno</a:t>
            </a:r>
            <a:r>
              <a:rPr lang="en-US" altLang="zh-CN" sz="1800" dirty="0"/>
              <a:t>) →  Grade</a:t>
            </a:r>
          </a:p>
          <a:p>
            <a:pPr marL="457200" lvl="1" indent="0">
              <a:buNone/>
              <a:defRPr/>
            </a:pPr>
            <a:r>
              <a:rPr lang="en-US" altLang="zh-CN" sz="1800" dirty="0"/>
              <a:t>   </a:t>
            </a:r>
            <a:r>
              <a:rPr lang="en-US" altLang="zh-CN" sz="1800" dirty="0" err="1"/>
              <a:t>Sno</a:t>
            </a:r>
            <a:r>
              <a:rPr lang="en-US" altLang="zh-CN" sz="1800" dirty="0"/>
              <a:t> → School, (</a:t>
            </a:r>
            <a:r>
              <a:rPr lang="en-US" altLang="zh-CN" sz="1800" dirty="0" err="1"/>
              <a:t>Sno</a:t>
            </a:r>
            <a:r>
              <a:rPr lang="en-US" altLang="zh-CN" sz="1800" dirty="0"/>
              <a:t>, </a:t>
            </a:r>
            <a:r>
              <a:rPr lang="en-US" altLang="zh-CN" sz="1800" dirty="0" err="1"/>
              <a:t>Cno</a:t>
            </a:r>
            <a:r>
              <a:rPr lang="en-US" altLang="zh-CN" sz="1800" dirty="0"/>
              <a:t>) → School</a:t>
            </a:r>
          </a:p>
          <a:p>
            <a:pPr marL="457200" lvl="1" indent="0">
              <a:buNone/>
              <a:defRPr/>
            </a:pPr>
            <a:r>
              <a:rPr lang="zh-CN" altLang="en-US" sz="1800" dirty="0"/>
              <a:t>   </a:t>
            </a:r>
            <a:r>
              <a:rPr lang="en-US" altLang="zh-CN" sz="1800" dirty="0" err="1"/>
              <a:t>Sno</a:t>
            </a:r>
            <a:r>
              <a:rPr lang="en-US" altLang="zh-CN" sz="1800" dirty="0"/>
              <a:t> → </a:t>
            </a:r>
            <a:r>
              <a:rPr lang="en-US" altLang="zh-CN" sz="1800" dirty="0" err="1"/>
              <a:t>Sloc</a:t>
            </a:r>
            <a:r>
              <a:rPr lang="en-US" altLang="zh-CN" sz="1800" dirty="0"/>
              <a:t>,   (</a:t>
            </a:r>
            <a:r>
              <a:rPr lang="en-US" altLang="zh-CN" sz="1800" dirty="0" err="1"/>
              <a:t>Sno</a:t>
            </a:r>
            <a:r>
              <a:rPr lang="en-US" altLang="zh-CN" sz="1800" dirty="0"/>
              <a:t>, </a:t>
            </a:r>
            <a:r>
              <a:rPr lang="en-US" altLang="zh-CN" sz="1800" dirty="0" err="1"/>
              <a:t>Cno</a:t>
            </a:r>
            <a:r>
              <a:rPr lang="en-US" altLang="zh-CN" sz="1800" dirty="0"/>
              <a:t>) → </a:t>
            </a:r>
            <a:r>
              <a:rPr lang="en-US" altLang="zh-CN" sz="1800" dirty="0" err="1"/>
              <a:t>Sloc</a:t>
            </a:r>
            <a:endParaRPr lang="en-US" altLang="zh-CN" sz="1800" dirty="0"/>
          </a:p>
          <a:p>
            <a:pPr marL="457200" lvl="1" indent="0">
              <a:buNone/>
              <a:defRPr/>
            </a:pPr>
            <a:r>
              <a:rPr lang="zh-CN" altLang="en-US" sz="1800" dirty="0"/>
              <a:t>   </a:t>
            </a:r>
            <a:r>
              <a:rPr lang="en-US" altLang="zh-CN" sz="1800" dirty="0"/>
              <a:t>School →</a:t>
            </a:r>
            <a:r>
              <a:rPr lang="zh-CN" altLang="en-US" sz="1800" dirty="0"/>
              <a:t> </a:t>
            </a:r>
            <a:r>
              <a:rPr lang="en-US" altLang="zh-CN" sz="1800" dirty="0" err="1"/>
              <a:t>Sloc</a:t>
            </a:r>
            <a:endParaRPr lang="en-US" altLang="zh-CN" sz="1800" dirty="0"/>
          </a:p>
          <a:p>
            <a:pPr marL="457200" lvl="1" indent="0">
              <a:defRPr/>
            </a:pPr>
            <a:r>
              <a:rPr lang="en-US" altLang="zh-CN" sz="1800" dirty="0"/>
              <a:t>S-L-C</a:t>
            </a:r>
            <a:r>
              <a:rPr lang="zh-CN" altLang="en-US" sz="1800" dirty="0"/>
              <a:t>的码为</a:t>
            </a:r>
            <a:r>
              <a:rPr lang="en-US" altLang="zh-CN" sz="1800" dirty="0"/>
              <a:t>(</a:t>
            </a:r>
            <a:r>
              <a:rPr lang="en-US" altLang="zh-CN" sz="1800" dirty="0" err="1"/>
              <a:t>Sno</a:t>
            </a:r>
            <a:r>
              <a:rPr lang="en-US" altLang="zh-CN" sz="1800" dirty="0"/>
              <a:t>, </a:t>
            </a:r>
            <a:r>
              <a:rPr lang="en-US" altLang="zh-CN" sz="1800" dirty="0" err="1"/>
              <a:t>Cno</a:t>
            </a:r>
            <a:r>
              <a:rPr lang="en-US" altLang="zh-CN" sz="1800" dirty="0"/>
              <a:t>)</a:t>
            </a:r>
            <a:r>
              <a:rPr lang="zh-CN" altLang="en-US" sz="1800" dirty="0"/>
              <a:t>。</a:t>
            </a:r>
            <a:endParaRPr lang="en-US" altLang="zh-CN" sz="1800" dirty="0"/>
          </a:p>
          <a:p>
            <a:pPr marL="857250" lvl="2" indent="0">
              <a:buNone/>
              <a:defRPr/>
            </a:pPr>
            <a:r>
              <a:rPr lang="zh-CN" altLang="en-US" sz="1800" dirty="0"/>
              <a:t>主属性：</a:t>
            </a:r>
            <a:r>
              <a:rPr lang="en-US" altLang="zh-CN" sz="1800" dirty="0" err="1"/>
              <a:t>Sno</a:t>
            </a:r>
            <a:r>
              <a:rPr lang="en-US" altLang="zh-CN" sz="1800" dirty="0"/>
              <a:t>, </a:t>
            </a:r>
            <a:r>
              <a:rPr lang="en-US" altLang="zh-CN" sz="1800" dirty="0" err="1"/>
              <a:t>Cno</a:t>
            </a:r>
            <a:r>
              <a:rPr lang="en-US" altLang="zh-CN" sz="1800" dirty="0"/>
              <a:t> </a:t>
            </a:r>
          </a:p>
          <a:p>
            <a:pPr marL="857250" lvl="2" indent="0">
              <a:buNone/>
              <a:defRPr/>
            </a:pPr>
            <a:r>
              <a:rPr lang="zh-CN" altLang="en-US" sz="1800" dirty="0"/>
              <a:t>非主属性：</a:t>
            </a:r>
            <a:r>
              <a:rPr lang="en-US" altLang="zh-CN" sz="1800" dirty="0"/>
              <a:t> Grade </a:t>
            </a:r>
            <a:r>
              <a:rPr lang="zh-CN" altLang="en-US" sz="1800" dirty="0"/>
              <a:t>，</a:t>
            </a:r>
            <a:r>
              <a:rPr lang="en-US" altLang="zh-CN" sz="1800" dirty="0"/>
              <a:t>School</a:t>
            </a:r>
            <a:r>
              <a:rPr lang="zh-CN" altLang="en-US" sz="1800" dirty="0"/>
              <a:t>和</a:t>
            </a:r>
            <a:r>
              <a:rPr lang="en-US" altLang="zh-CN" sz="1800" dirty="0" err="1"/>
              <a:t>Sloc</a:t>
            </a:r>
            <a:endParaRPr lang="en-US" altLang="zh-CN" sz="1800" dirty="0"/>
          </a:p>
        </p:txBody>
      </p:sp>
      <p:sp>
        <p:nvSpPr>
          <p:cNvPr id="9220" name="文本框 8"/>
          <p:cNvSpPr txBox="1">
            <a:spLocks noChangeArrowheads="1"/>
          </p:cNvSpPr>
          <p:nvPr/>
        </p:nvSpPr>
        <p:spPr bwMode="auto">
          <a:xfrm>
            <a:off x="3622684" y="3003798"/>
            <a:ext cx="323850" cy="400110"/>
          </a:xfrm>
          <a:prstGeom prst="rect">
            <a:avLst/>
          </a:prstGeom>
          <a:noFill/>
          <a:ln w="9525">
            <a:noFill/>
            <a:miter lim="800000"/>
            <a:headEnd/>
            <a:tailEnd/>
          </a:ln>
        </p:spPr>
        <p:txBody>
          <a:bodyPr>
            <a:spAutoFit/>
          </a:bodyPr>
          <a:lstStyle/>
          <a:p>
            <a:r>
              <a:rPr lang="en-US" altLang="zh-CN" sz="2000" i="1" dirty="0"/>
              <a:t>P</a:t>
            </a:r>
            <a:endParaRPr lang="zh-CN" altLang="en-US" sz="2000" i="1" dirty="0"/>
          </a:p>
        </p:txBody>
      </p:sp>
      <p:sp>
        <p:nvSpPr>
          <p:cNvPr id="9221" name="文本框 9"/>
          <p:cNvSpPr txBox="1">
            <a:spLocks noChangeArrowheads="1"/>
          </p:cNvSpPr>
          <p:nvPr/>
        </p:nvSpPr>
        <p:spPr bwMode="auto">
          <a:xfrm>
            <a:off x="3768089" y="2632444"/>
            <a:ext cx="323850" cy="400110"/>
          </a:xfrm>
          <a:prstGeom prst="rect">
            <a:avLst/>
          </a:prstGeom>
          <a:noFill/>
          <a:ln w="9525">
            <a:noFill/>
            <a:miter lim="800000"/>
            <a:headEnd/>
            <a:tailEnd/>
          </a:ln>
        </p:spPr>
        <p:txBody>
          <a:bodyPr>
            <a:spAutoFit/>
          </a:bodyPr>
          <a:lstStyle/>
          <a:p>
            <a:r>
              <a:rPr lang="en-US" altLang="zh-CN" sz="2000" i="1" dirty="0"/>
              <a:t>P</a:t>
            </a:r>
            <a:endParaRPr lang="zh-CN" altLang="en-US" sz="2000" i="1" dirty="0"/>
          </a:p>
        </p:txBody>
      </p:sp>
      <p:sp>
        <p:nvSpPr>
          <p:cNvPr id="7" name="文本框 10"/>
          <p:cNvSpPr txBox="1">
            <a:spLocks noChangeArrowheads="1"/>
          </p:cNvSpPr>
          <p:nvPr/>
        </p:nvSpPr>
        <p:spPr bwMode="auto">
          <a:xfrm>
            <a:off x="2051720" y="2335963"/>
            <a:ext cx="323850" cy="400110"/>
          </a:xfrm>
          <a:prstGeom prst="rect">
            <a:avLst/>
          </a:prstGeom>
          <a:noFill/>
          <a:ln w="9525">
            <a:noFill/>
            <a:miter lim="800000"/>
            <a:headEnd/>
            <a:tailEnd/>
          </a:ln>
        </p:spPr>
        <p:txBody>
          <a:bodyPr>
            <a:spAutoFit/>
          </a:bodyPr>
          <a:lstStyle/>
          <a:p>
            <a:r>
              <a:rPr lang="en-US" altLang="zh-CN" sz="2000" i="1" dirty="0"/>
              <a:t>F</a:t>
            </a:r>
            <a:endParaRPr lang="zh-CN" altLang="en-US" sz="2000" i="1" dirty="0"/>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z="3600" dirty="0"/>
              <a:t>第一范式（续）</a:t>
            </a:r>
          </a:p>
        </p:txBody>
      </p:sp>
      <p:sp>
        <p:nvSpPr>
          <p:cNvPr id="59395" name="Rectangle 3"/>
          <p:cNvSpPr>
            <a:spLocks noGrp="1" noChangeArrowheads="1"/>
          </p:cNvSpPr>
          <p:nvPr>
            <p:ph idx="1"/>
          </p:nvPr>
        </p:nvSpPr>
        <p:spPr>
          <a:xfrm>
            <a:off x="457200" y="681541"/>
            <a:ext cx="8229600" cy="3640931"/>
          </a:xfrm>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sz="2400" dirty="0"/>
              <a:t>S-L-C</a:t>
            </a:r>
            <a:r>
              <a:rPr lang="zh-CN" altLang="en-US" sz="2400" dirty="0"/>
              <a:t>的码为</a:t>
            </a:r>
            <a:r>
              <a:rPr lang="en-US" altLang="zh-CN" sz="2400" dirty="0"/>
              <a:t>(</a:t>
            </a:r>
            <a:r>
              <a:rPr lang="en-US" altLang="zh-CN" sz="2400" dirty="0" err="1"/>
              <a:t>Sno</a:t>
            </a:r>
            <a:r>
              <a:rPr lang="en-US" altLang="zh-CN" sz="2400" dirty="0"/>
              <a:t>, </a:t>
            </a:r>
            <a:r>
              <a:rPr lang="en-US" altLang="zh-CN" sz="2400" dirty="0" err="1"/>
              <a:t>Cno</a:t>
            </a:r>
            <a:r>
              <a:rPr lang="en-US" altLang="zh-CN" sz="2400" dirty="0"/>
              <a:t>)</a:t>
            </a:r>
          </a:p>
          <a:p>
            <a:endParaRPr lang="en-US" altLang="zh-CN" dirty="0"/>
          </a:p>
        </p:txBody>
      </p:sp>
      <p:grpSp>
        <p:nvGrpSpPr>
          <p:cNvPr id="2" name="Group 22"/>
          <p:cNvGrpSpPr>
            <a:grpSpLocks/>
          </p:cNvGrpSpPr>
          <p:nvPr/>
        </p:nvGrpSpPr>
        <p:grpSpPr bwMode="auto">
          <a:xfrm>
            <a:off x="400050" y="823913"/>
            <a:ext cx="5715000" cy="2286000"/>
            <a:chOff x="1152" y="1248"/>
            <a:chExt cx="3600" cy="1920"/>
          </a:xfrm>
        </p:grpSpPr>
        <p:sp>
          <p:nvSpPr>
            <p:cNvPr id="59397" name="Rectangle 8"/>
            <p:cNvSpPr>
              <a:spLocks noChangeArrowheads="1"/>
            </p:cNvSpPr>
            <p:nvPr/>
          </p:nvSpPr>
          <p:spPr bwMode="auto">
            <a:xfrm>
              <a:off x="2438" y="1376"/>
              <a:ext cx="1157" cy="17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59398" name="Text Box 9"/>
            <p:cNvSpPr txBox="1">
              <a:spLocks noChangeArrowheads="1"/>
            </p:cNvSpPr>
            <p:nvPr/>
          </p:nvSpPr>
          <p:spPr bwMode="auto">
            <a:xfrm>
              <a:off x="2695" y="1632"/>
              <a:ext cx="643"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err="1"/>
                <a:t>Sno</a:t>
              </a:r>
              <a:endParaRPr kumimoji="0" lang="en-US" altLang="zh-CN" sz="2800" b="0" baseline="0" dirty="0"/>
            </a:p>
          </p:txBody>
        </p:sp>
        <p:sp>
          <p:nvSpPr>
            <p:cNvPr id="59399" name="Text Box 10"/>
            <p:cNvSpPr txBox="1">
              <a:spLocks noChangeArrowheads="1"/>
            </p:cNvSpPr>
            <p:nvPr/>
          </p:nvSpPr>
          <p:spPr bwMode="auto">
            <a:xfrm>
              <a:off x="2695" y="2528"/>
              <a:ext cx="643"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Cno</a:t>
              </a:r>
              <a:endParaRPr kumimoji="0" lang="en-US" altLang="zh-CN" sz="2800" b="0" baseline="0"/>
            </a:p>
          </p:txBody>
        </p:sp>
        <p:sp>
          <p:nvSpPr>
            <p:cNvPr id="59400" name="Text Box 11"/>
            <p:cNvSpPr txBox="1">
              <a:spLocks noChangeArrowheads="1"/>
            </p:cNvSpPr>
            <p:nvPr/>
          </p:nvSpPr>
          <p:spPr bwMode="auto">
            <a:xfrm>
              <a:off x="1281" y="2144"/>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Grade</a:t>
              </a:r>
            </a:p>
          </p:txBody>
        </p:sp>
        <p:sp>
          <p:nvSpPr>
            <p:cNvPr id="59401" name="Text Box 12"/>
            <p:cNvSpPr txBox="1">
              <a:spLocks noChangeArrowheads="1"/>
            </p:cNvSpPr>
            <p:nvPr/>
          </p:nvSpPr>
          <p:spPr bwMode="auto">
            <a:xfrm>
              <a:off x="3981" y="1632"/>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800" dirty="0"/>
                <a:t>School</a:t>
              </a:r>
              <a:endParaRPr kumimoji="0" lang="en-US" altLang="zh-CN" sz="2800" b="0" baseline="0" dirty="0"/>
            </a:p>
          </p:txBody>
        </p:sp>
        <p:sp>
          <p:nvSpPr>
            <p:cNvPr id="59402" name="Text Box 13"/>
            <p:cNvSpPr txBox="1">
              <a:spLocks noChangeArrowheads="1"/>
            </p:cNvSpPr>
            <p:nvPr/>
          </p:nvSpPr>
          <p:spPr bwMode="auto">
            <a:xfrm>
              <a:off x="3981" y="2528"/>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Sloc</a:t>
              </a:r>
              <a:endParaRPr kumimoji="0" lang="en-US" altLang="zh-CN" sz="2800" b="0" baseline="0"/>
            </a:p>
          </p:txBody>
        </p:sp>
        <p:sp>
          <p:nvSpPr>
            <p:cNvPr id="59403" name="Line 14"/>
            <p:cNvSpPr>
              <a:spLocks noChangeShapeType="1"/>
            </p:cNvSpPr>
            <p:nvPr/>
          </p:nvSpPr>
          <p:spPr bwMode="auto">
            <a:xfrm flipH="1">
              <a:off x="2052" y="2272"/>
              <a:ext cx="386"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4" name="Line 15"/>
            <p:cNvSpPr>
              <a:spLocks noChangeShapeType="1"/>
            </p:cNvSpPr>
            <p:nvPr/>
          </p:nvSpPr>
          <p:spPr bwMode="auto">
            <a:xfrm>
              <a:off x="3338" y="1760"/>
              <a:ext cx="64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Line 16"/>
            <p:cNvSpPr>
              <a:spLocks noChangeShapeType="1"/>
            </p:cNvSpPr>
            <p:nvPr/>
          </p:nvSpPr>
          <p:spPr bwMode="auto">
            <a:xfrm>
              <a:off x="3338" y="1760"/>
              <a:ext cx="643" cy="89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6" name="Line 17"/>
            <p:cNvSpPr>
              <a:spLocks noChangeShapeType="1"/>
            </p:cNvSpPr>
            <p:nvPr/>
          </p:nvSpPr>
          <p:spPr bwMode="auto">
            <a:xfrm flipV="1">
              <a:off x="3595" y="1888"/>
              <a:ext cx="386" cy="640"/>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7" name="Line 18"/>
            <p:cNvSpPr>
              <a:spLocks noChangeShapeType="1"/>
            </p:cNvSpPr>
            <p:nvPr/>
          </p:nvSpPr>
          <p:spPr bwMode="auto">
            <a:xfrm>
              <a:off x="3595" y="2528"/>
              <a:ext cx="386" cy="256"/>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8" name="Line 19"/>
            <p:cNvSpPr>
              <a:spLocks noChangeShapeType="1"/>
            </p:cNvSpPr>
            <p:nvPr/>
          </p:nvSpPr>
          <p:spPr bwMode="auto">
            <a:xfrm>
              <a:off x="4366" y="2016"/>
              <a:ext cx="0" cy="51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9" name="Text Box 20"/>
            <p:cNvSpPr txBox="1">
              <a:spLocks noChangeArrowheads="1"/>
            </p:cNvSpPr>
            <p:nvPr/>
          </p:nvSpPr>
          <p:spPr bwMode="auto">
            <a:xfrm>
              <a:off x="1152"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baseline="0" dirty="0"/>
                <a:t>S-L-C</a:t>
              </a:r>
            </a:p>
          </p:txBody>
        </p:sp>
      </p:grpSp>
      <p:sp>
        <p:nvSpPr>
          <p:cNvPr id="18" name="文本框 5"/>
          <p:cNvSpPr txBox="1"/>
          <p:nvPr/>
        </p:nvSpPr>
        <p:spPr>
          <a:xfrm>
            <a:off x="855702" y="3714758"/>
            <a:ext cx="7167347" cy="1015663"/>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zh-CN" altLang="en-US" sz="2000" b="1" dirty="0"/>
              <a:t>结论</a:t>
            </a:r>
            <a:r>
              <a:rPr lang="en-US" altLang="zh-CN" sz="2000" b="1" dirty="0"/>
              <a:t>: </a:t>
            </a:r>
          </a:p>
          <a:p>
            <a:pPr lvl="1">
              <a:defRPr/>
            </a:pPr>
            <a:r>
              <a:rPr lang="en-US" altLang="zh-CN" sz="2000" b="1" dirty="0"/>
              <a:t>1.S-L-C</a:t>
            </a:r>
            <a:r>
              <a:rPr lang="zh-CN" altLang="en-US" sz="2000" b="1" dirty="0"/>
              <a:t>满足第一范式。</a:t>
            </a:r>
          </a:p>
          <a:p>
            <a:pPr lvl="1">
              <a:defRPr/>
            </a:pPr>
            <a:r>
              <a:rPr lang="en-US" altLang="zh-CN" sz="2000" b="1" dirty="0"/>
              <a:t>2.</a:t>
            </a:r>
            <a:r>
              <a:rPr lang="zh-CN" altLang="en-US" sz="2000" b="1" dirty="0"/>
              <a:t>非主属性</a:t>
            </a:r>
            <a:r>
              <a:rPr lang="en-US" altLang="zh-CN" sz="2000" b="1" dirty="0"/>
              <a:t>School</a:t>
            </a:r>
            <a:r>
              <a:rPr lang="zh-CN" altLang="en-US" sz="2000" b="1" dirty="0"/>
              <a:t>和</a:t>
            </a:r>
            <a:r>
              <a:rPr lang="en-US" altLang="zh-CN" sz="2000" b="1" dirty="0" err="1"/>
              <a:t>Sloc</a:t>
            </a:r>
            <a:r>
              <a:rPr lang="zh-CN" altLang="en-US" sz="2000" b="1" dirty="0"/>
              <a:t>部分函数依赖于码</a:t>
            </a:r>
            <a:r>
              <a:rPr lang="en-US" altLang="zh-CN" sz="2000" b="1" dirty="0"/>
              <a:t>(</a:t>
            </a:r>
            <a:r>
              <a:rPr lang="en-US" altLang="zh-CN" sz="2000" b="1" dirty="0" err="1"/>
              <a:t>Sno</a:t>
            </a:r>
            <a:r>
              <a:rPr lang="en-US" altLang="zh-CN" sz="2000" b="1" dirty="0"/>
              <a:t>, </a:t>
            </a:r>
            <a:r>
              <a:rPr lang="en-US" altLang="zh-CN" sz="2000" b="1" dirty="0" err="1"/>
              <a:t>Cno</a:t>
            </a:r>
            <a:r>
              <a:rPr lang="en-US" altLang="zh-CN" sz="2000" b="1" dirty="0"/>
              <a:t>)</a:t>
            </a:r>
            <a:r>
              <a:rPr lang="zh-CN" altLang="en-US" sz="2000" b="1" dirty="0"/>
              <a:t>。</a:t>
            </a:r>
          </a:p>
        </p:txBody>
      </p:sp>
      <p:sp>
        <p:nvSpPr>
          <p:cNvPr id="27" name="TextBox 26"/>
          <p:cNvSpPr txBox="1"/>
          <p:nvPr/>
        </p:nvSpPr>
        <p:spPr>
          <a:xfrm>
            <a:off x="6588224" y="823913"/>
            <a:ext cx="2483768" cy="1908215"/>
          </a:xfrm>
          <a:prstGeom prst="rect">
            <a:avLst/>
          </a:prstGeom>
          <a:solidFill>
            <a:schemeClr val="bg2">
              <a:lumMod val="40000"/>
              <a:lumOff val="60000"/>
            </a:schemeClr>
          </a:solidFill>
          <a:ln>
            <a:solidFill>
              <a:schemeClr val="bg2">
                <a:lumMod val="60000"/>
                <a:lumOff val="40000"/>
              </a:schemeClr>
            </a:solidFill>
          </a:ln>
        </p:spPr>
        <p:txBody>
          <a:bodyPr wrap="square" rtlCol="0">
            <a:spAutoFit/>
          </a:bodyPr>
          <a:lstStyle/>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Grade</a:t>
            </a:r>
          </a:p>
          <a:p>
            <a:pPr marL="0" lvl="1">
              <a:spcAft>
                <a:spcPts val="300"/>
              </a:spcAft>
              <a:defRPr/>
            </a:pPr>
            <a:r>
              <a:rPr lang="en-US" altLang="zh-CN" dirty="0" err="1"/>
              <a:t>Sno</a:t>
            </a:r>
            <a:r>
              <a:rPr lang="en-US" altLang="zh-CN" dirty="0"/>
              <a:t> → </a:t>
            </a:r>
            <a:r>
              <a:rPr lang="en-US" altLang="zh-CN" sz="1800" dirty="0"/>
              <a:t>School</a:t>
            </a:r>
            <a:r>
              <a:rPr lang="en-US" altLang="zh-CN" dirty="0"/>
              <a:t>,</a:t>
            </a:r>
          </a:p>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a:t>
            </a:r>
            <a:r>
              <a:rPr lang="en-US" altLang="zh-CN" sz="1800" dirty="0"/>
              <a:t>School</a:t>
            </a:r>
            <a:endParaRPr lang="en-US" altLang="zh-CN" dirty="0"/>
          </a:p>
          <a:p>
            <a:pPr marL="0" lvl="1">
              <a:spcAft>
                <a:spcPts val="300"/>
              </a:spcAft>
              <a:defRPr/>
            </a:pPr>
            <a:r>
              <a:rPr lang="en-US" altLang="zh-CN" dirty="0" err="1"/>
              <a:t>Sno</a:t>
            </a:r>
            <a:r>
              <a:rPr lang="en-US" altLang="zh-CN" dirty="0"/>
              <a:t> → </a:t>
            </a:r>
            <a:r>
              <a:rPr lang="en-US" altLang="zh-CN" dirty="0" err="1"/>
              <a:t>Sloc</a:t>
            </a:r>
            <a:endParaRPr lang="en-US" altLang="zh-CN" dirty="0"/>
          </a:p>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a:t>
            </a:r>
            <a:r>
              <a:rPr lang="en-US" altLang="zh-CN" dirty="0" err="1"/>
              <a:t>Sloc</a:t>
            </a:r>
            <a:r>
              <a:rPr lang="en-US" altLang="zh-CN" dirty="0"/>
              <a:t/>
            </a:r>
            <a:br>
              <a:rPr lang="en-US" altLang="zh-CN" dirty="0"/>
            </a:br>
            <a:r>
              <a:rPr lang="en-US" altLang="zh-CN" sz="1800" dirty="0"/>
              <a:t>School</a:t>
            </a:r>
            <a:r>
              <a:rPr lang="en-US" altLang="zh-CN" dirty="0"/>
              <a:t> → </a:t>
            </a:r>
            <a:r>
              <a:rPr lang="en-US" altLang="zh-CN" dirty="0" err="1"/>
              <a:t>Sloc</a:t>
            </a:r>
            <a:endParaRPr lang="en-US" altLang="zh-CN" dirty="0"/>
          </a:p>
        </p:txBody>
      </p:sp>
      <p:sp>
        <p:nvSpPr>
          <p:cNvPr id="28" name="文本框 8"/>
          <p:cNvSpPr txBox="1">
            <a:spLocks noChangeArrowheads="1"/>
          </p:cNvSpPr>
          <p:nvPr/>
        </p:nvSpPr>
        <p:spPr bwMode="auto">
          <a:xfrm>
            <a:off x="7776542" y="2000246"/>
            <a:ext cx="323850" cy="307777"/>
          </a:xfrm>
          <a:prstGeom prst="rect">
            <a:avLst/>
          </a:prstGeom>
          <a:noFill/>
          <a:ln w="9525">
            <a:noFill/>
            <a:miter lim="800000"/>
            <a:headEnd/>
            <a:tailEnd/>
          </a:ln>
        </p:spPr>
        <p:txBody>
          <a:bodyPr>
            <a:spAutoFit/>
          </a:bodyPr>
          <a:lstStyle/>
          <a:p>
            <a:r>
              <a:rPr lang="en-US" altLang="zh-CN" sz="1400" i="1" dirty="0"/>
              <a:t>P</a:t>
            </a:r>
            <a:endParaRPr lang="zh-CN" altLang="en-US" sz="1400" i="1" dirty="0"/>
          </a:p>
        </p:txBody>
      </p:sp>
      <p:sp>
        <p:nvSpPr>
          <p:cNvPr id="29" name="文本框 9"/>
          <p:cNvSpPr txBox="1">
            <a:spLocks noChangeArrowheads="1"/>
          </p:cNvSpPr>
          <p:nvPr/>
        </p:nvSpPr>
        <p:spPr bwMode="auto">
          <a:xfrm>
            <a:off x="7820050" y="1428742"/>
            <a:ext cx="323850" cy="307777"/>
          </a:xfrm>
          <a:prstGeom prst="rect">
            <a:avLst/>
          </a:prstGeom>
          <a:noFill/>
          <a:ln w="9525">
            <a:noFill/>
            <a:miter lim="800000"/>
            <a:headEnd/>
            <a:tailEnd/>
          </a:ln>
        </p:spPr>
        <p:txBody>
          <a:bodyPr>
            <a:spAutoFit/>
          </a:bodyPr>
          <a:lstStyle/>
          <a:p>
            <a:r>
              <a:rPr lang="en-US" altLang="zh-CN" sz="1400" i="1" dirty="0"/>
              <a:t>P</a:t>
            </a:r>
            <a:endParaRPr lang="zh-CN" altLang="en-US" sz="1400" i="1" dirty="0"/>
          </a:p>
        </p:txBody>
      </p:sp>
      <p:sp>
        <p:nvSpPr>
          <p:cNvPr id="31" name="文本框 10"/>
          <p:cNvSpPr txBox="1">
            <a:spLocks noChangeArrowheads="1"/>
          </p:cNvSpPr>
          <p:nvPr/>
        </p:nvSpPr>
        <p:spPr bwMode="auto">
          <a:xfrm>
            <a:off x="7786710" y="785800"/>
            <a:ext cx="323850" cy="307777"/>
          </a:xfrm>
          <a:prstGeom prst="rect">
            <a:avLst/>
          </a:prstGeom>
          <a:noFill/>
          <a:ln w="9525">
            <a:noFill/>
            <a:miter lim="800000"/>
            <a:headEnd/>
            <a:tailEnd/>
          </a:ln>
        </p:spPr>
        <p:txBody>
          <a:bodyPr>
            <a:spAutoFit/>
          </a:bodyPr>
          <a:lstStyle/>
          <a:p>
            <a:r>
              <a:rPr lang="en-US" altLang="zh-CN" sz="1400" i="1" dirty="0"/>
              <a:t>F</a:t>
            </a:r>
            <a:endParaRPr lang="zh-CN" altLang="en-US" sz="1400" i="1" dirty="0"/>
          </a:p>
        </p:txBody>
      </p:sp>
    </p:spTree>
    <p:custDataLst>
      <p:tags r:id="rId1"/>
    </p:custData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a:t>6.1 </a:t>
            </a:r>
            <a:r>
              <a:rPr lang="zh-CN" altLang="en-US" dirty="0"/>
              <a:t>问题的提出</a:t>
            </a:r>
          </a:p>
        </p:txBody>
      </p:sp>
      <p:sp>
        <p:nvSpPr>
          <p:cNvPr id="16387" name="Rectangle 3"/>
          <p:cNvSpPr>
            <a:spLocks noGrp="1" noChangeArrowheads="1"/>
          </p:cNvSpPr>
          <p:nvPr>
            <p:ph idx="1"/>
          </p:nvPr>
        </p:nvSpPr>
        <p:spPr/>
        <p:txBody>
          <a:bodyPr/>
          <a:lstStyle/>
          <a:p>
            <a:pPr marL="0" indent="0">
              <a:buNone/>
            </a:pPr>
            <a:r>
              <a:rPr lang="en-US" altLang="zh-CN" dirty="0"/>
              <a:t>1.</a:t>
            </a:r>
            <a:r>
              <a:rPr lang="zh-CN" altLang="en-US" dirty="0">
                <a:solidFill>
                  <a:srgbClr val="FF0000"/>
                </a:solidFill>
              </a:rPr>
              <a:t>问题</a:t>
            </a:r>
            <a:r>
              <a:rPr lang="en-US" altLang="zh-CN" dirty="0">
                <a:solidFill>
                  <a:srgbClr val="FF0000"/>
                </a:solidFill>
              </a:rPr>
              <a:t>——</a:t>
            </a:r>
            <a:r>
              <a:rPr lang="zh-CN" altLang="en-US" dirty="0">
                <a:solidFill>
                  <a:srgbClr val="FF0000"/>
                </a:solidFill>
              </a:rPr>
              <a:t>什么是一个好的数据库逻辑设计</a:t>
            </a:r>
            <a:endParaRPr lang="en-US" altLang="zh-CN" dirty="0">
              <a:solidFill>
                <a:srgbClr val="FF0000"/>
              </a:solidFill>
            </a:endParaRPr>
          </a:p>
          <a:p>
            <a:pPr marL="0" indent="0">
              <a:buNone/>
            </a:pPr>
            <a:r>
              <a:rPr lang="en-US" altLang="zh-CN" dirty="0"/>
              <a:t>2.</a:t>
            </a:r>
            <a:r>
              <a:rPr lang="zh-CN" altLang="en-US" dirty="0"/>
              <a:t>什么是数据依赖</a:t>
            </a:r>
          </a:p>
          <a:p>
            <a:pPr marL="0" indent="0">
              <a:buNone/>
            </a:pPr>
            <a:r>
              <a:rPr lang="en-US" altLang="zh-CN" dirty="0"/>
              <a:t>3.</a:t>
            </a:r>
            <a:r>
              <a:rPr lang="zh-CN" altLang="en-US" dirty="0"/>
              <a:t>关系模式的简化表示</a:t>
            </a:r>
            <a:endParaRPr lang="en-US" altLang="zh-CN" dirty="0"/>
          </a:p>
          <a:p>
            <a:pPr marL="0" indent="0">
              <a:buNone/>
            </a:pPr>
            <a:endParaRPr lang="zh-CN" altLang="en-US" dirty="0"/>
          </a:p>
        </p:txBody>
      </p:sp>
    </p:spTree>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第一范式（续）</a:t>
            </a:r>
          </a:p>
        </p:txBody>
      </p:sp>
      <p:sp>
        <p:nvSpPr>
          <p:cNvPr id="17411" name="Rectangle 3"/>
          <p:cNvSpPr>
            <a:spLocks noGrp="1" noChangeArrowheads="1"/>
          </p:cNvSpPr>
          <p:nvPr>
            <p:ph idx="1"/>
          </p:nvPr>
        </p:nvSpPr>
        <p:spPr>
          <a:xfrm>
            <a:off x="285720" y="592930"/>
            <a:ext cx="8678768" cy="1906812"/>
          </a:xfrm>
        </p:spPr>
        <p:txBody>
          <a:bodyPr/>
          <a:lstStyle/>
          <a:p>
            <a:r>
              <a:rPr lang="en-US" altLang="zh-CN" dirty="0"/>
              <a:t>S-L-C</a:t>
            </a:r>
            <a:r>
              <a:rPr lang="zh-CN" altLang="en-US" dirty="0"/>
              <a:t>存在的问题</a:t>
            </a:r>
          </a:p>
          <a:p>
            <a:pPr lvl="1">
              <a:buNone/>
            </a:pPr>
            <a:r>
              <a:rPr lang="en-US" altLang="zh-CN" dirty="0"/>
              <a:t>(1) </a:t>
            </a:r>
            <a:r>
              <a:rPr lang="zh-CN" altLang="en-US" dirty="0"/>
              <a:t>插入异常</a:t>
            </a:r>
          </a:p>
          <a:p>
            <a:pPr lvl="1">
              <a:buNone/>
            </a:pPr>
            <a:r>
              <a:rPr lang="zh-CN" altLang="en-US" sz="2000" dirty="0"/>
              <a:t>假设</a:t>
            </a:r>
            <a:r>
              <a:rPr lang="en-US" altLang="zh-CN" sz="2000" dirty="0" err="1"/>
              <a:t>Sno</a:t>
            </a:r>
            <a:r>
              <a:rPr lang="zh-CN" altLang="en-US" sz="2000" dirty="0"/>
              <a:t>＝</a:t>
            </a:r>
            <a:r>
              <a:rPr lang="en-US" altLang="zh-CN" sz="2000" dirty="0"/>
              <a:t>S7</a:t>
            </a:r>
            <a:r>
              <a:rPr lang="zh-CN" altLang="en-US" sz="2000" dirty="0"/>
              <a:t>，</a:t>
            </a:r>
            <a:r>
              <a:rPr lang="en-US" altLang="zh-CN" sz="2000" dirty="0"/>
              <a:t> School</a:t>
            </a:r>
            <a:r>
              <a:rPr lang="zh-CN" altLang="en-US" sz="2000" dirty="0"/>
              <a:t>＝</a:t>
            </a:r>
            <a:r>
              <a:rPr lang="en-US" altLang="zh-CN" sz="2000" dirty="0"/>
              <a:t>INF</a:t>
            </a:r>
            <a:r>
              <a:rPr lang="zh-CN" altLang="en-US" sz="2000" dirty="0"/>
              <a:t>，</a:t>
            </a:r>
            <a:r>
              <a:rPr lang="en-US" altLang="zh-CN" sz="2000" dirty="0" err="1"/>
              <a:t>Sloc</a:t>
            </a:r>
            <a:r>
              <a:rPr lang="zh-CN" altLang="en-US" sz="2000" dirty="0"/>
              <a:t>＝</a:t>
            </a:r>
            <a:r>
              <a:rPr lang="en-US" altLang="zh-CN" sz="2000" dirty="0"/>
              <a:t>BLD2</a:t>
            </a:r>
            <a:r>
              <a:rPr lang="zh-CN" altLang="en-US" sz="2000" dirty="0"/>
              <a:t>的学生还未选课，因课程</a:t>
            </a:r>
            <a:endParaRPr lang="en-US" altLang="zh-CN" sz="2000" dirty="0"/>
          </a:p>
          <a:p>
            <a:pPr lvl="1">
              <a:buNone/>
            </a:pPr>
            <a:r>
              <a:rPr lang="zh-CN" altLang="en-US" sz="2000" dirty="0"/>
              <a:t>号是主属性，因此该学生的信息无法插入</a:t>
            </a:r>
            <a:r>
              <a:rPr lang="en-US" altLang="zh-CN" sz="2000" dirty="0"/>
              <a:t>S-L-C</a:t>
            </a:r>
            <a:r>
              <a:rPr lang="zh-CN" altLang="en-US" sz="2000" dirty="0"/>
              <a:t>。 </a:t>
            </a:r>
          </a:p>
        </p:txBody>
      </p:sp>
      <p:graphicFrame>
        <p:nvGraphicFramePr>
          <p:cNvPr id="4" name="表格 3"/>
          <p:cNvGraphicFramePr>
            <a:graphicFrameLocks noGrp="1"/>
          </p:cNvGraphicFramePr>
          <p:nvPr>
            <p:extLst>
              <p:ext uri="{D42A27DB-BD31-4B8C-83A1-F6EECF244321}">
                <p14:modId xmlns:p14="http://schemas.microsoft.com/office/powerpoint/2010/main" val="2085141578"/>
              </p:ext>
            </p:extLst>
          </p:nvPr>
        </p:nvGraphicFramePr>
        <p:xfrm>
          <a:off x="1571604" y="2285998"/>
          <a:ext cx="5662635" cy="2255520"/>
        </p:xfrm>
        <a:graphic>
          <a:graphicData uri="http://schemas.openxmlformats.org/drawingml/2006/table">
            <a:tbl>
              <a:tblPr firstRow="1" bandRow="1">
                <a:tableStyleId>{72833802-FEF1-4C79-8D5D-14CF1EAF98D9}</a:tableStyleId>
              </a:tblPr>
              <a:tblGrid>
                <a:gridCol w="1132527">
                  <a:extLst>
                    <a:ext uri="{9D8B030D-6E8A-4147-A177-3AD203B41FA5}">
                      <a16:colId xmlns:a16="http://schemas.microsoft.com/office/drawing/2014/main" xmlns="" val="20000"/>
                    </a:ext>
                  </a:extLst>
                </a:gridCol>
                <a:gridCol w="1132527">
                  <a:extLst>
                    <a:ext uri="{9D8B030D-6E8A-4147-A177-3AD203B41FA5}">
                      <a16:colId xmlns:a16="http://schemas.microsoft.com/office/drawing/2014/main" xmlns="" val="20001"/>
                    </a:ext>
                  </a:extLst>
                </a:gridCol>
                <a:gridCol w="1132527">
                  <a:extLst>
                    <a:ext uri="{9D8B030D-6E8A-4147-A177-3AD203B41FA5}">
                      <a16:colId xmlns:a16="http://schemas.microsoft.com/office/drawing/2014/main" xmlns="" val="20002"/>
                    </a:ext>
                  </a:extLst>
                </a:gridCol>
                <a:gridCol w="1132527">
                  <a:extLst>
                    <a:ext uri="{9D8B030D-6E8A-4147-A177-3AD203B41FA5}">
                      <a16:colId xmlns:a16="http://schemas.microsoft.com/office/drawing/2014/main" xmlns="" val="20003"/>
                    </a:ext>
                  </a:extLst>
                </a:gridCol>
                <a:gridCol w="1132527">
                  <a:extLst>
                    <a:ext uri="{9D8B030D-6E8A-4147-A177-3AD203B41FA5}">
                      <a16:colId xmlns:a16="http://schemas.microsoft.com/office/drawing/2014/main" xmlns="" val="20004"/>
                    </a:ext>
                  </a:extLst>
                </a:gridCol>
              </a:tblGrid>
              <a:tr h="27813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97</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88</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79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78130">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2" name="文本框 1"/>
          <p:cNvSpPr txBox="1">
            <a:spLocks noChangeArrowheads="1"/>
          </p:cNvSpPr>
          <p:nvPr/>
        </p:nvSpPr>
        <p:spPr bwMode="auto">
          <a:xfrm>
            <a:off x="1571604" y="4227934"/>
            <a:ext cx="5643602" cy="369332"/>
          </a:xfrm>
          <a:prstGeom prst="rect">
            <a:avLst/>
          </a:prstGeom>
          <a:noFill/>
          <a:ln w="9525">
            <a:noFill/>
            <a:miter lim="800000"/>
            <a:headEnd/>
            <a:tailEnd/>
          </a:ln>
        </p:spPr>
        <p:txBody>
          <a:bodyPr wrap="square">
            <a:spAutoFit/>
          </a:bodyPr>
          <a:lstStyle/>
          <a:p>
            <a:r>
              <a:rPr lang="en-US" altLang="zh-CN" dirty="0">
                <a:solidFill>
                  <a:srgbClr val="FF0000"/>
                </a:solidFill>
              </a:rPr>
              <a:t>      S7           INF </a:t>
            </a:r>
            <a:r>
              <a:rPr lang="zh-CN" altLang="en-US" dirty="0">
                <a:solidFill>
                  <a:srgbClr val="FF0000"/>
                </a:solidFill>
              </a:rPr>
              <a:t>          </a:t>
            </a:r>
            <a:r>
              <a:rPr lang="en-US" altLang="zh-CN" dirty="0">
                <a:solidFill>
                  <a:srgbClr val="FF0000"/>
                </a:solidFill>
              </a:rPr>
              <a:t>BLD2           null          null   </a:t>
            </a:r>
            <a:endParaRPr lang="zh-CN" altLang="en-US" dirty="0">
              <a:solidFill>
                <a:srgbClr val="FF0000"/>
              </a:solidFill>
            </a:endParaRPr>
          </a:p>
        </p:txBody>
      </p:sp>
      <p:sp>
        <p:nvSpPr>
          <p:cNvPr id="3" name="椭圆 2"/>
          <p:cNvSpPr>
            <a:spLocks noChangeArrowheads="1"/>
          </p:cNvSpPr>
          <p:nvPr/>
        </p:nvSpPr>
        <p:spPr bwMode="auto">
          <a:xfrm>
            <a:off x="5214942" y="4227934"/>
            <a:ext cx="719138" cy="329804"/>
          </a:xfrm>
          <a:prstGeom prst="ellipse">
            <a:avLst/>
          </a:prstGeom>
          <a:noFill/>
          <a:ln w="19050" algn="ctr">
            <a:solidFill>
              <a:srgbClr val="002060"/>
            </a:solidFill>
            <a:round/>
            <a:headEnd/>
            <a:tailEnd/>
          </a:ln>
        </p:spPr>
        <p:txBody>
          <a:bodyPr/>
          <a:lstStyle/>
          <a:p>
            <a:pPr eaLnBrk="1" hangingPunct="1">
              <a:buFont typeface="Arial" pitchFamily="34" charset="0"/>
              <a:buNone/>
            </a:pPr>
            <a:endParaRPr lang="zh-CN" altLang="en-US"/>
          </a:p>
        </p:txBody>
      </p:sp>
      <p:pic>
        <p:nvPicPr>
          <p:cNvPr id="5" name="图片 4"/>
          <p:cNvPicPr>
            <a:picLocks noChangeAspect="1"/>
          </p:cNvPicPr>
          <p:nvPr/>
        </p:nvPicPr>
        <p:blipFill>
          <a:blip r:embed="rId3" cstate="print"/>
          <a:srcRect/>
          <a:stretch>
            <a:fillRect/>
          </a:stretch>
        </p:blipFill>
        <p:spPr bwMode="auto">
          <a:xfrm>
            <a:off x="6858016" y="3873119"/>
            <a:ext cx="1504950" cy="1056085"/>
          </a:xfrm>
          <a:prstGeom prst="rect">
            <a:avLst/>
          </a:prstGeom>
          <a:noFill/>
          <a:ln w="9525">
            <a:noFill/>
            <a:miter lim="800000"/>
            <a:headEnd/>
            <a:tailEnd/>
          </a:ln>
        </p:spPr>
      </p:pic>
      <p:sp>
        <p:nvSpPr>
          <p:cNvPr id="7" name="文本框 6">
            <a:extLst>
              <a:ext uri="{FF2B5EF4-FFF2-40B4-BE49-F238E27FC236}">
                <a16:creationId xmlns:a16="http://schemas.microsoft.com/office/drawing/2014/main" xmlns="" id="{44F57E97-3FC6-2F2C-221E-52530595D356}"/>
              </a:ext>
            </a:extLst>
          </p:cNvPr>
          <p:cNvSpPr txBox="1"/>
          <p:nvPr/>
        </p:nvSpPr>
        <p:spPr>
          <a:xfrm>
            <a:off x="2286000" y="2366510"/>
            <a:ext cx="4572000" cy="369332"/>
          </a:xfrm>
          <a:prstGeom prst="rect">
            <a:avLst/>
          </a:prstGeom>
          <a:noFill/>
        </p:spPr>
        <p:txBody>
          <a:bodyPr wrap="square">
            <a:spAutoFit/>
          </a:bodyPr>
          <a:lstStyle/>
          <a:p>
            <a:r>
              <a:rPr lang="en-US" altLang="zh-CN" sz="1800" dirty="0"/>
              <a:t>→</a:t>
            </a:r>
            <a:endParaRPr lang="zh-CN" altLang="en-US" dirty="0"/>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10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第一范式（续）</a:t>
            </a:r>
          </a:p>
        </p:txBody>
      </p:sp>
      <p:sp>
        <p:nvSpPr>
          <p:cNvPr id="18435" name="Rectangle 3"/>
          <p:cNvSpPr>
            <a:spLocks noGrp="1" noChangeArrowheads="1"/>
          </p:cNvSpPr>
          <p:nvPr>
            <p:ph idx="1"/>
          </p:nvPr>
        </p:nvSpPr>
        <p:spPr>
          <a:xfrm>
            <a:off x="214282" y="642924"/>
            <a:ext cx="8686800" cy="1403747"/>
          </a:xfrm>
        </p:spPr>
        <p:txBody>
          <a:bodyPr/>
          <a:lstStyle/>
          <a:p>
            <a:r>
              <a:rPr lang="en-US" altLang="zh-CN" sz="2400" dirty="0"/>
              <a:t>S-L-C</a:t>
            </a:r>
            <a:r>
              <a:rPr lang="zh-CN" altLang="en-US" sz="2400" dirty="0"/>
              <a:t>存在的问题</a:t>
            </a:r>
          </a:p>
          <a:p>
            <a:pPr lvl="1">
              <a:buNone/>
            </a:pPr>
            <a:r>
              <a:rPr lang="en-US" altLang="zh-CN" sz="2000" dirty="0"/>
              <a:t>(2) </a:t>
            </a:r>
            <a:r>
              <a:rPr lang="zh-CN" altLang="en-US" sz="2000" dirty="0"/>
              <a:t>删除异常</a:t>
            </a:r>
          </a:p>
          <a:p>
            <a:pPr lvl="1">
              <a:buNone/>
            </a:pPr>
            <a:r>
              <a:rPr lang="zh-CN" altLang="en-US" sz="2000" dirty="0"/>
              <a:t> 假定</a:t>
            </a:r>
            <a:r>
              <a:rPr lang="en-US" altLang="zh-CN" sz="2000" dirty="0"/>
              <a:t>S4</a:t>
            </a:r>
            <a:r>
              <a:rPr lang="zh-CN" altLang="en-US" sz="2000" dirty="0"/>
              <a:t>学生只选修了</a:t>
            </a:r>
            <a:r>
              <a:rPr lang="en-US" altLang="zh-CN" sz="2000" dirty="0"/>
              <a:t>C3</a:t>
            </a:r>
            <a:r>
              <a:rPr lang="zh-CN" altLang="en-US" sz="2000" dirty="0"/>
              <a:t>课程这一门课。现在因身体不适，他连</a:t>
            </a:r>
            <a:r>
              <a:rPr lang="en-US" altLang="zh-CN" sz="2000" dirty="0"/>
              <a:t>C3</a:t>
            </a:r>
            <a:r>
              <a:rPr lang="zh-CN" altLang="en-US" sz="2000" dirty="0"/>
              <a:t>课程也不选修了。因课程号是主属性，此操作将导致该学生信息的整</a:t>
            </a:r>
            <a:endParaRPr lang="en-US" altLang="zh-CN" sz="2000" dirty="0"/>
          </a:p>
          <a:p>
            <a:pPr lvl="1">
              <a:buNone/>
            </a:pPr>
            <a:r>
              <a:rPr lang="zh-CN" altLang="en-US" sz="2000" dirty="0"/>
              <a:t>个元组都要删除。</a:t>
            </a:r>
          </a:p>
        </p:txBody>
      </p:sp>
      <p:graphicFrame>
        <p:nvGraphicFramePr>
          <p:cNvPr id="4" name="表格 3"/>
          <p:cNvGraphicFramePr>
            <a:graphicFrameLocks noGrp="1"/>
          </p:cNvGraphicFramePr>
          <p:nvPr>
            <p:extLst>
              <p:ext uri="{D42A27DB-BD31-4B8C-83A1-F6EECF244321}">
                <p14:modId xmlns:p14="http://schemas.microsoft.com/office/powerpoint/2010/main" val="1372278450"/>
              </p:ext>
            </p:extLst>
          </p:nvPr>
        </p:nvGraphicFramePr>
        <p:xfrm>
          <a:off x="1628792" y="2548478"/>
          <a:ext cx="5465885" cy="2255520"/>
        </p:xfrm>
        <a:graphic>
          <a:graphicData uri="http://schemas.openxmlformats.org/drawingml/2006/table">
            <a:tbl>
              <a:tblPr firstRow="1" bandRow="1">
                <a:tableStyleId>{72833802-FEF1-4C79-8D5D-14CF1EAF98D9}</a:tableStyleId>
              </a:tblPr>
              <a:tblGrid>
                <a:gridCol w="1093177">
                  <a:extLst>
                    <a:ext uri="{9D8B030D-6E8A-4147-A177-3AD203B41FA5}">
                      <a16:colId xmlns:a16="http://schemas.microsoft.com/office/drawing/2014/main" xmlns="" val="20000"/>
                    </a:ext>
                  </a:extLst>
                </a:gridCol>
                <a:gridCol w="1093177">
                  <a:extLst>
                    <a:ext uri="{9D8B030D-6E8A-4147-A177-3AD203B41FA5}">
                      <a16:colId xmlns:a16="http://schemas.microsoft.com/office/drawing/2014/main" xmlns="" val="20001"/>
                    </a:ext>
                  </a:extLst>
                </a:gridCol>
                <a:gridCol w="1093177">
                  <a:extLst>
                    <a:ext uri="{9D8B030D-6E8A-4147-A177-3AD203B41FA5}">
                      <a16:colId xmlns:a16="http://schemas.microsoft.com/office/drawing/2014/main" xmlns="" val="20002"/>
                    </a:ext>
                  </a:extLst>
                </a:gridCol>
                <a:gridCol w="1093177">
                  <a:extLst>
                    <a:ext uri="{9D8B030D-6E8A-4147-A177-3AD203B41FA5}">
                      <a16:colId xmlns:a16="http://schemas.microsoft.com/office/drawing/2014/main" xmlns="" val="20003"/>
                    </a:ext>
                  </a:extLst>
                </a:gridCol>
                <a:gridCol w="1093177">
                  <a:extLst>
                    <a:ext uri="{9D8B030D-6E8A-4147-A177-3AD203B41FA5}">
                      <a16:colId xmlns:a16="http://schemas.microsoft.com/office/drawing/2014/main" xmlns="" val="20004"/>
                    </a:ext>
                  </a:extLst>
                </a:gridCol>
              </a:tblGrid>
              <a:tr h="27813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97</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88</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813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8130">
                <a:tc>
                  <a:txBody>
                    <a:bodyPr/>
                    <a:lstStyle/>
                    <a:p>
                      <a:pPr algn="ctr"/>
                      <a:r>
                        <a:rPr lang="en-US" altLang="zh-CN" sz="1400" dirty="0"/>
                        <a:t>S5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813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79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7813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cxnSp>
        <p:nvCxnSpPr>
          <p:cNvPr id="3" name="直接连接符 2"/>
          <p:cNvCxnSpPr>
            <a:cxnSpLocks noChangeShapeType="1"/>
          </p:cNvCxnSpPr>
          <p:nvPr/>
        </p:nvCxnSpPr>
        <p:spPr bwMode="auto">
          <a:xfrm>
            <a:off x="1259632" y="3826394"/>
            <a:ext cx="6048375" cy="0"/>
          </a:xfrm>
          <a:prstGeom prst="line">
            <a:avLst/>
          </a:prstGeom>
          <a:noFill/>
          <a:ln w="19050" algn="ctr">
            <a:solidFill>
              <a:srgbClr val="FF0000"/>
            </a:solidFill>
            <a:round/>
            <a:headEnd/>
            <a:tailEnd/>
          </a:ln>
        </p:spPr>
      </p:cxnSp>
      <p:pic>
        <p:nvPicPr>
          <p:cNvPr id="5" name="图片 4"/>
          <p:cNvPicPr>
            <a:picLocks noChangeAspect="1"/>
          </p:cNvPicPr>
          <p:nvPr/>
        </p:nvPicPr>
        <p:blipFill>
          <a:blip r:embed="rId4" cstate="print"/>
          <a:srcRect/>
          <a:stretch>
            <a:fillRect/>
          </a:stretch>
        </p:blipFill>
        <p:spPr bwMode="auto">
          <a:xfrm>
            <a:off x="1548224" y="3729313"/>
            <a:ext cx="5629275" cy="203597"/>
          </a:xfrm>
          <a:prstGeom prst="rect">
            <a:avLst/>
          </a:prstGeom>
          <a:noFill/>
          <a:ln w="9525">
            <a:noFill/>
            <a:miter lim="800000"/>
            <a:headEnd/>
            <a:tailEnd/>
          </a:ln>
        </p:spPr>
      </p:pic>
      <p:sp>
        <p:nvSpPr>
          <p:cNvPr id="8" name="椭圆 7"/>
          <p:cNvSpPr/>
          <p:nvPr/>
        </p:nvSpPr>
        <p:spPr bwMode="auto">
          <a:xfrm>
            <a:off x="1547096" y="3693373"/>
            <a:ext cx="1127150" cy="20359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椭圆 8"/>
          <p:cNvSpPr/>
          <p:nvPr/>
        </p:nvSpPr>
        <p:spPr bwMode="auto">
          <a:xfrm>
            <a:off x="4932040" y="3700297"/>
            <a:ext cx="1127150" cy="20359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Arial" pitchFamily="34" charset="0"/>
              <a:ea typeface="宋体" pitchFamily="2"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r>
              <a:rPr lang="zh-CN" altLang="en-US" sz="3600" dirty="0"/>
              <a:t>第一范式（续）</a:t>
            </a:r>
          </a:p>
        </p:txBody>
      </p:sp>
      <p:sp>
        <p:nvSpPr>
          <p:cNvPr id="62467" name="Rectangle 1027"/>
          <p:cNvSpPr>
            <a:spLocks noGrp="1" noChangeArrowheads="1"/>
          </p:cNvSpPr>
          <p:nvPr>
            <p:ph idx="1"/>
          </p:nvPr>
        </p:nvSpPr>
        <p:spPr>
          <a:xfrm>
            <a:off x="357158" y="571486"/>
            <a:ext cx="8686800" cy="1081088"/>
          </a:xfrm>
        </p:spPr>
        <p:txBody>
          <a:bodyPr/>
          <a:lstStyle/>
          <a:p>
            <a:pPr>
              <a:buNone/>
              <a:defRPr/>
            </a:pPr>
            <a:r>
              <a:rPr lang="en-US" altLang="zh-CN" sz="2400" dirty="0"/>
              <a:t>(3) </a:t>
            </a:r>
            <a:r>
              <a:rPr lang="zh-CN" altLang="en-US" sz="2400" dirty="0"/>
              <a:t>修改复杂</a:t>
            </a:r>
            <a:endParaRPr lang="en-US" altLang="zh-CN" sz="2400" dirty="0"/>
          </a:p>
          <a:p>
            <a:pPr>
              <a:buNone/>
              <a:defRPr/>
            </a:pPr>
            <a:r>
              <a:rPr lang="zh-CN" altLang="en-US" sz="1800" dirty="0"/>
              <a:t>例如学生从人工智能学院转到信息学院，在修改此学生元组的</a:t>
            </a:r>
            <a:r>
              <a:rPr lang="en-US" altLang="zh-CN" sz="1800" dirty="0"/>
              <a:t>School</a:t>
            </a:r>
            <a:r>
              <a:rPr lang="zh-CN" altLang="en-US" sz="1800" dirty="0"/>
              <a:t>值的同时，还可能需要修改住处（</a:t>
            </a:r>
            <a:r>
              <a:rPr lang="en-US" altLang="zh-CN" sz="1800" dirty="0" err="1"/>
              <a:t>Sloc</a:t>
            </a:r>
            <a:r>
              <a:rPr lang="zh-CN" altLang="en-US" sz="1800" dirty="0"/>
              <a:t>）。如果这个学生选修了</a:t>
            </a:r>
            <a:r>
              <a:rPr lang="en-US" altLang="zh-CN" sz="1800" dirty="0"/>
              <a:t>K</a:t>
            </a:r>
            <a:r>
              <a:rPr lang="zh-CN" altLang="en-US" sz="1800" dirty="0"/>
              <a:t>门课，则必须无遗漏地修改</a:t>
            </a:r>
            <a:r>
              <a:rPr lang="en-US" altLang="zh-CN" sz="1800" dirty="0"/>
              <a:t>K</a:t>
            </a:r>
            <a:r>
              <a:rPr lang="zh-CN" altLang="en-US" sz="1800" dirty="0"/>
              <a:t>个元组中全部</a:t>
            </a:r>
            <a:r>
              <a:rPr lang="en-US" altLang="zh-CN" sz="1800" dirty="0"/>
              <a:t>School</a:t>
            </a:r>
            <a:r>
              <a:rPr lang="zh-CN" altLang="en-US" sz="1800" dirty="0"/>
              <a:t>、</a:t>
            </a:r>
            <a:r>
              <a:rPr lang="en-US" altLang="zh-CN" sz="1800" dirty="0" err="1"/>
              <a:t>Sloc</a:t>
            </a:r>
            <a:r>
              <a:rPr lang="zh-CN" altLang="en-US" sz="1800" dirty="0"/>
              <a:t>信息。</a:t>
            </a:r>
          </a:p>
          <a:p>
            <a:pPr lvl="1">
              <a:defRPr/>
            </a:pPr>
            <a:endParaRPr lang="zh-CN" altLang="en-US" dirty="0"/>
          </a:p>
          <a:p>
            <a:pPr>
              <a:buFont typeface="Wingdings" pitchFamily="2" charset="2"/>
              <a:buNone/>
              <a:defRPr/>
            </a:pPr>
            <a:r>
              <a:rPr lang="zh-CN" altLang="en-US" dirty="0">
                <a:solidFill>
                  <a:srgbClr val="FF0000"/>
                </a:solidFill>
                <a:latin typeface="+mn-ea"/>
              </a:rPr>
              <a:t>  </a:t>
            </a:r>
          </a:p>
        </p:txBody>
      </p:sp>
      <p:graphicFrame>
        <p:nvGraphicFramePr>
          <p:cNvPr id="7" name="表格 6"/>
          <p:cNvGraphicFramePr>
            <a:graphicFrameLocks noGrp="1"/>
          </p:cNvGraphicFramePr>
          <p:nvPr>
            <p:extLst>
              <p:ext uri="{D42A27DB-BD31-4B8C-83A1-F6EECF244321}">
                <p14:modId xmlns:p14="http://schemas.microsoft.com/office/powerpoint/2010/main" val="3508944262"/>
              </p:ext>
            </p:extLst>
          </p:nvPr>
        </p:nvGraphicFramePr>
        <p:xfrm>
          <a:off x="683568" y="1945515"/>
          <a:ext cx="5400000" cy="2880360"/>
        </p:xfrm>
        <a:graphic>
          <a:graphicData uri="http://schemas.openxmlformats.org/drawingml/2006/table">
            <a:tbl>
              <a:tblPr firstRow="1" bandRow="1">
                <a:tableStyleId>{72833802-FEF1-4C79-8D5D-14CF1EAF98D9}</a:tableStyleId>
              </a:tblPr>
              <a:tblGrid>
                <a:gridCol w="1080000">
                  <a:extLst>
                    <a:ext uri="{9D8B030D-6E8A-4147-A177-3AD203B41FA5}">
                      <a16:colId xmlns:a16="http://schemas.microsoft.com/office/drawing/2014/main" xmlns="" val="20000"/>
                    </a:ext>
                  </a:extLst>
                </a:gridCol>
                <a:gridCol w="1080000">
                  <a:extLst>
                    <a:ext uri="{9D8B030D-6E8A-4147-A177-3AD203B41FA5}">
                      <a16:colId xmlns:a16="http://schemas.microsoft.com/office/drawing/2014/main" xmlns="" val="20001"/>
                    </a:ext>
                  </a:extLst>
                </a:gridCol>
                <a:gridCol w="1080000">
                  <a:extLst>
                    <a:ext uri="{9D8B030D-6E8A-4147-A177-3AD203B41FA5}">
                      <a16:colId xmlns:a16="http://schemas.microsoft.com/office/drawing/2014/main" xmlns="" val="20002"/>
                    </a:ext>
                  </a:extLst>
                </a:gridCol>
                <a:gridCol w="1080000">
                  <a:extLst>
                    <a:ext uri="{9D8B030D-6E8A-4147-A177-3AD203B41FA5}">
                      <a16:colId xmlns:a16="http://schemas.microsoft.com/office/drawing/2014/main" xmlns="" val="20003"/>
                    </a:ext>
                  </a:extLst>
                </a:gridCol>
                <a:gridCol w="1080000">
                  <a:extLst>
                    <a:ext uri="{9D8B030D-6E8A-4147-A177-3AD203B41FA5}">
                      <a16:colId xmlns:a16="http://schemas.microsoft.com/office/drawing/2014/main" xmlns="" val="20004"/>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28600">
                <a:tc>
                  <a:txBody>
                    <a:bodyPr/>
                    <a:lstStyle/>
                    <a:p>
                      <a:pPr algn="ctr"/>
                      <a:r>
                        <a:rPr lang="en-US" altLang="zh-CN" sz="1100" dirty="0"/>
                        <a:t>S1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28600">
                <a:tc>
                  <a:txBody>
                    <a:bodyPr/>
                    <a:lstStyle/>
                    <a:p>
                      <a:pPr algn="ctr"/>
                      <a:r>
                        <a:rPr lang="en-US" altLang="zh-CN" sz="1100" dirty="0"/>
                        <a:t>S2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28600">
                <a:tc>
                  <a:txBody>
                    <a:bodyPr/>
                    <a:lstStyle/>
                    <a:p>
                      <a:pPr algn="ctr"/>
                      <a:r>
                        <a:rPr lang="en-US" altLang="zh-CN" sz="1100" dirty="0"/>
                        <a:t>S3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28600">
                <a:tc>
                  <a:txBody>
                    <a:bodyPr/>
                    <a:lstStyle/>
                    <a:p>
                      <a:pPr algn="ctr"/>
                      <a:r>
                        <a:rPr lang="en-US" altLang="zh-CN" sz="1100" dirty="0"/>
                        <a:t>S4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28600">
                <a:tc>
                  <a:txBody>
                    <a:bodyPr/>
                    <a:lstStyle/>
                    <a:p>
                      <a:pPr algn="ctr"/>
                      <a:r>
                        <a:rPr lang="en-US" altLang="zh-CN" sz="1100" dirty="0"/>
                        <a:t>S5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28600">
                <a:tc>
                  <a:txBody>
                    <a:bodyPr/>
                    <a:lstStyle/>
                    <a:p>
                      <a:pPr algn="ctr"/>
                      <a:r>
                        <a:rPr lang="en-US" altLang="zh-CN" sz="1100" dirty="0"/>
                        <a:t>S6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28600">
                <a:tc>
                  <a:txBody>
                    <a:bodyPr/>
                    <a:lstStyle/>
                    <a:p>
                      <a:pPr algn="ctr"/>
                      <a:r>
                        <a:rPr lang="en-US" altLang="zh-CN" sz="1100" dirty="0"/>
                        <a:t>S7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28600">
                <a:tc>
                  <a:txBody>
                    <a:bodyPr/>
                    <a:lstStyle/>
                    <a:p>
                      <a:pPr algn="ctr"/>
                      <a:r>
                        <a:rPr lang="en-US" altLang="zh-CN" sz="1100" dirty="0"/>
                        <a:t>S8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65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28600">
                <a:tc>
                  <a:txBody>
                    <a:bodyPr/>
                    <a:lstStyle/>
                    <a:p>
                      <a:pPr algn="ctr"/>
                      <a:r>
                        <a:rPr lang="en-US" altLang="zh-CN" sz="1100" dirty="0"/>
                        <a:t>S9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228600">
                <a:tc>
                  <a:txBody>
                    <a:bodyPr/>
                    <a:lstStyle/>
                    <a:p>
                      <a:pPr algn="ctr"/>
                      <a:r>
                        <a:rPr lang="en-US" altLang="zh-CN" sz="1100" dirty="0"/>
                        <a:t>S10</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228600">
                <a:tc>
                  <a:txBody>
                    <a:bodyPr/>
                    <a:lstStyle/>
                    <a:p>
                      <a:pPr algn="ctr"/>
                      <a:r>
                        <a:rPr lang="en-US" altLang="zh-CN" sz="1100" dirty="0"/>
                        <a:t>S11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graphicFrame>
        <p:nvGraphicFramePr>
          <p:cNvPr id="2" name="表格 1">
            <a:extLst>
              <a:ext uri="{FF2B5EF4-FFF2-40B4-BE49-F238E27FC236}">
                <a16:creationId xmlns:a16="http://schemas.microsoft.com/office/drawing/2014/main" xmlns="" id="{BBA7DE96-497C-C40B-6625-23654DF6B66B}"/>
              </a:ext>
            </a:extLst>
          </p:cNvPr>
          <p:cNvGraphicFramePr>
            <a:graphicFrameLocks noGrp="1"/>
          </p:cNvGraphicFramePr>
          <p:nvPr>
            <p:extLst>
              <p:ext uri="{D42A27DB-BD31-4B8C-83A1-F6EECF244321}">
                <p14:modId xmlns:p14="http://schemas.microsoft.com/office/powerpoint/2010/main" val="484150930"/>
              </p:ext>
            </p:extLst>
          </p:nvPr>
        </p:nvGraphicFramePr>
        <p:xfrm>
          <a:off x="683568" y="1945515"/>
          <a:ext cx="5400000" cy="2880360"/>
        </p:xfrm>
        <a:graphic>
          <a:graphicData uri="http://schemas.openxmlformats.org/drawingml/2006/table">
            <a:tbl>
              <a:tblPr firstRow="1" bandRow="1">
                <a:tableStyleId>{72833802-FEF1-4C79-8D5D-14CF1EAF98D9}</a:tableStyleId>
              </a:tblPr>
              <a:tblGrid>
                <a:gridCol w="1080000">
                  <a:extLst>
                    <a:ext uri="{9D8B030D-6E8A-4147-A177-3AD203B41FA5}">
                      <a16:colId xmlns:a16="http://schemas.microsoft.com/office/drawing/2014/main" xmlns="" val="20000"/>
                    </a:ext>
                  </a:extLst>
                </a:gridCol>
                <a:gridCol w="1080000">
                  <a:extLst>
                    <a:ext uri="{9D8B030D-6E8A-4147-A177-3AD203B41FA5}">
                      <a16:colId xmlns:a16="http://schemas.microsoft.com/office/drawing/2014/main" xmlns="" val="20001"/>
                    </a:ext>
                  </a:extLst>
                </a:gridCol>
                <a:gridCol w="1080000">
                  <a:extLst>
                    <a:ext uri="{9D8B030D-6E8A-4147-A177-3AD203B41FA5}">
                      <a16:colId xmlns:a16="http://schemas.microsoft.com/office/drawing/2014/main" xmlns="" val="20002"/>
                    </a:ext>
                  </a:extLst>
                </a:gridCol>
                <a:gridCol w="1080000">
                  <a:extLst>
                    <a:ext uri="{9D8B030D-6E8A-4147-A177-3AD203B41FA5}">
                      <a16:colId xmlns:a16="http://schemas.microsoft.com/office/drawing/2014/main" xmlns="" val="20003"/>
                    </a:ext>
                  </a:extLst>
                </a:gridCol>
                <a:gridCol w="1080000">
                  <a:extLst>
                    <a:ext uri="{9D8B030D-6E8A-4147-A177-3AD203B41FA5}">
                      <a16:colId xmlns:a16="http://schemas.microsoft.com/office/drawing/2014/main" xmlns="" val="20004"/>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28600">
                <a:tc>
                  <a:txBody>
                    <a:bodyPr/>
                    <a:lstStyle/>
                    <a:p>
                      <a:pPr algn="ctr"/>
                      <a:r>
                        <a:rPr lang="en-US" altLang="zh-CN" sz="1100" dirty="0"/>
                        <a:t>S1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28600">
                <a:tc>
                  <a:txBody>
                    <a:bodyPr/>
                    <a:lstStyle/>
                    <a:p>
                      <a:pPr algn="ctr"/>
                      <a:r>
                        <a:rPr lang="en-US" altLang="zh-CN" sz="1100" dirty="0"/>
                        <a:t>S2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65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2361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S10</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S11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
        <p:nvSpPr>
          <p:cNvPr id="4" name="爆炸形 1 3"/>
          <p:cNvSpPr/>
          <p:nvPr/>
        </p:nvSpPr>
        <p:spPr bwMode="auto">
          <a:xfrm>
            <a:off x="2411760" y="3369143"/>
            <a:ext cx="6840760" cy="1276431"/>
          </a:xfrm>
          <a:prstGeom prst="irregularSeal1">
            <a:avLst/>
          </a:prstGeom>
          <a:ln>
            <a:headEnd type="none" w="med" len="med"/>
            <a:tailEnd type="none" w="med" len="med"/>
          </a:ln>
          <a:effectLst>
            <a:innerShdw blurRad="63500" dist="50800" dir="10800000">
              <a:prstClr val="black">
                <a:alpha val="50000"/>
              </a:prstClr>
            </a:inn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algn="ctr" eaLnBrk="1" hangingPunct="1">
              <a:defRPr/>
            </a:pPr>
            <a:r>
              <a:rPr lang="zh-CN" altLang="en-US" b="1" dirty="0">
                <a:solidFill>
                  <a:srgbClr val="FF0000"/>
                </a:solidFill>
              </a:rPr>
              <a:t>    因此，</a:t>
            </a:r>
            <a:r>
              <a:rPr lang="en-US" altLang="zh-CN" b="1" dirty="0">
                <a:solidFill>
                  <a:srgbClr val="FF0000"/>
                </a:solidFill>
                <a:latin typeface="+mn-ea"/>
              </a:rPr>
              <a:t>SLC</a:t>
            </a:r>
            <a:r>
              <a:rPr lang="zh-CN" altLang="en-US" b="1" dirty="0">
                <a:solidFill>
                  <a:srgbClr val="FF0000"/>
                </a:solidFill>
                <a:latin typeface="+mn-ea"/>
              </a:rPr>
              <a:t>不是一个好的关系模式。</a:t>
            </a:r>
            <a:endParaRPr lang="zh-CN" alt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sz="3600" dirty="0"/>
              <a:t>第一范式（续）</a:t>
            </a:r>
          </a:p>
        </p:txBody>
      </p:sp>
      <p:sp>
        <p:nvSpPr>
          <p:cNvPr id="63491" name="Rectangle 3"/>
          <p:cNvSpPr>
            <a:spLocks noGrp="1" noChangeArrowheads="1"/>
          </p:cNvSpPr>
          <p:nvPr>
            <p:ph idx="1"/>
          </p:nvPr>
        </p:nvSpPr>
        <p:spPr>
          <a:xfrm>
            <a:off x="285720" y="823913"/>
            <a:ext cx="8761120" cy="1080808"/>
          </a:xfrm>
        </p:spPr>
        <p:txBody>
          <a:bodyPr/>
          <a:lstStyle/>
          <a:p>
            <a:pPr>
              <a:defRPr/>
            </a:pPr>
            <a:r>
              <a:rPr lang="zh-CN" altLang="en-US" sz="2400" dirty="0"/>
              <a:t>原因：</a:t>
            </a:r>
            <a:r>
              <a:rPr lang="en-US" altLang="zh-CN" sz="2400" dirty="0"/>
              <a:t> S-L-C(</a:t>
            </a:r>
            <a:r>
              <a:rPr lang="en-US" altLang="zh-CN" sz="2400" dirty="0" err="1"/>
              <a:t>Sno</a:t>
            </a:r>
            <a:r>
              <a:rPr lang="en-US" altLang="zh-CN" sz="2400" dirty="0"/>
              <a:t>, School, </a:t>
            </a:r>
            <a:r>
              <a:rPr lang="en-US" altLang="zh-CN" sz="2400" dirty="0" err="1"/>
              <a:t>Sloc</a:t>
            </a:r>
            <a:r>
              <a:rPr lang="en-US" altLang="zh-CN" sz="2400" dirty="0"/>
              <a:t>, </a:t>
            </a:r>
            <a:r>
              <a:rPr lang="en-US" altLang="zh-CN" sz="2400" dirty="0" err="1"/>
              <a:t>Cno</a:t>
            </a:r>
            <a:r>
              <a:rPr lang="en-US" altLang="zh-CN" sz="2400" dirty="0"/>
              <a:t>, Grade) </a:t>
            </a:r>
            <a:r>
              <a:rPr lang="zh-CN" altLang="en-US" sz="2400" dirty="0"/>
              <a:t>中</a:t>
            </a:r>
            <a:r>
              <a:rPr lang="en-US" altLang="zh-CN" sz="2400" dirty="0"/>
              <a:t>School</a:t>
            </a:r>
            <a:r>
              <a:rPr lang="zh-CN" altLang="en-US" sz="2400" dirty="0"/>
              <a:t>、 </a:t>
            </a:r>
            <a:r>
              <a:rPr lang="en-US" altLang="zh-CN" sz="2400" dirty="0" err="1"/>
              <a:t>Sloc</a:t>
            </a:r>
            <a:r>
              <a:rPr lang="zh-CN" altLang="en-US" sz="2400" dirty="0"/>
              <a:t>部分函数依赖于码。</a:t>
            </a:r>
            <a:r>
              <a:rPr lang="en-US" altLang="zh-CN" sz="2400" dirty="0">
                <a:cs typeface="+mn-cs"/>
              </a:rPr>
              <a:t>S-L-C</a:t>
            </a:r>
            <a:r>
              <a:rPr lang="zh-CN" altLang="en-US" sz="2400" dirty="0">
                <a:cs typeface="+mn-cs"/>
              </a:rPr>
              <a:t>的码为</a:t>
            </a:r>
            <a:r>
              <a:rPr lang="en-US" altLang="zh-CN" sz="2400" dirty="0">
                <a:cs typeface="+mn-cs"/>
              </a:rPr>
              <a:t>(</a:t>
            </a:r>
            <a:r>
              <a:rPr lang="en-US" altLang="zh-CN" sz="2400" dirty="0" err="1">
                <a:cs typeface="+mn-cs"/>
              </a:rPr>
              <a:t>Sno</a:t>
            </a:r>
            <a:r>
              <a:rPr lang="en-US" altLang="zh-CN" sz="2400" dirty="0">
                <a:cs typeface="+mn-cs"/>
              </a:rPr>
              <a:t>, </a:t>
            </a:r>
            <a:r>
              <a:rPr lang="en-US" altLang="zh-CN" sz="2400" dirty="0" err="1">
                <a:cs typeface="+mn-cs"/>
              </a:rPr>
              <a:t>Cno</a:t>
            </a:r>
            <a:r>
              <a:rPr lang="en-US" altLang="zh-CN" sz="2400" dirty="0">
                <a:cs typeface="+mn-cs"/>
              </a:rPr>
              <a:t>)</a:t>
            </a:r>
          </a:p>
          <a:p>
            <a:pPr lvl="2">
              <a:defRPr/>
            </a:pPr>
            <a:endParaRPr lang="en-US" altLang="zh-CN" sz="2400" dirty="0"/>
          </a:p>
        </p:txBody>
      </p:sp>
      <p:grpSp>
        <p:nvGrpSpPr>
          <p:cNvPr id="2" name="Group 1028"/>
          <p:cNvGrpSpPr>
            <a:grpSpLocks/>
          </p:cNvGrpSpPr>
          <p:nvPr/>
        </p:nvGrpSpPr>
        <p:grpSpPr bwMode="auto">
          <a:xfrm>
            <a:off x="1726084" y="2085696"/>
            <a:ext cx="5510213" cy="2286000"/>
            <a:chOff x="1281" y="1248"/>
            <a:chExt cx="3471" cy="1920"/>
          </a:xfrm>
        </p:grpSpPr>
        <p:sp>
          <p:nvSpPr>
            <p:cNvPr id="5" name="Rectangle 1029"/>
            <p:cNvSpPr>
              <a:spLocks noChangeArrowheads="1"/>
            </p:cNvSpPr>
            <p:nvPr/>
          </p:nvSpPr>
          <p:spPr bwMode="auto">
            <a:xfrm>
              <a:off x="2438" y="1376"/>
              <a:ext cx="1157" cy="17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6" name="Text Box 1030"/>
            <p:cNvSpPr txBox="1">
              <a:spLocks noChangeArrowheads="1"/>
            </p:cNvSpPr>
            <p:nvPr/>
          </p:nvSpPr>
          <p:spPr bwMode="auto">
            <a:xfrm>
              <a:off x="2695" y="1632"/>
              <a:ext cx="643"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Sno</a:t>
              </a:r>
              <a:endParaRPr kumimoji="0" lang="en-US" altLang="zh-CN" sz="2800" b="0" baseline="0"/>
            </a:p>
          </p:txBody>
        </p:sp>
        <p:sp>
          <p:nvSpPr>
            <p:cNvPr id="7" name="Text Box 1031"/>
            <p:cNvSpPr txBox="1">
              <a:spLocks noChangeArrowheads="1"/>
            </p:cNvSpPr>
            <p:nvPr/>
          </p:nvSpPr>
          <p:spPr bwMode="auto">
            <a:xfrm>
              <a:off x="2695" y="2528"/>
              <a:ext cx="643"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Cno</a:t>
              </a:r>
              <a:endParaRPr kumimoji="0" lang="en-US" altLang="zh-CN" sz="2800" b="0" baseline="0"/>
            </a:p>
          </p:txBody>
        </p:sp>
        <p:sp>
          <p:nvSpPr>
            <p:cNvPr id="8" name="Text Box 1032"/>
            <p:cNvSpPr txBox="1">
              <a:spLocks noChangeArrowheads="1"/>
            </p:cNvSpPr>
            <p:nvPr/>
          </p:nvSpPr>
          <p:spPr bwMode="auto">
            <a:xfrm>
              <a:off x="1281" y="2144"/>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Grade</a:t>
              </a:r>
            </a:p>
          </p:txBody>
        </p:sp>
        <p:sp>
          <p:nvSpPr>
            <p:cNvPr id="9" name="Text Box 1033"/>
            <p:cNvSpPr txBox="1">
              <a:spLocks noChangeArrowheads="1"/>
            </p:cNvSpPr>
            <p:nvPr/>
          </p:nvSpPr>
          <p:spPr bwMode="auto">
            <a:xfrm>
              <a:off x="3981" y="1632"/>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School</a:t>
              </a:r>
              <a:endParaRPr kumimoji="0" lang="en-US" altLang="zh-CN" sz="2800" b="0" baseline="0" dirty="0"/>
            </a:p>
          </p:txBody>
        </p:sp>
        <p:sp>
          <p:nvSpPr>
            <p:cNvPr id="10" name="Text Box 1034"/>
            <p:cNvSpPr txBox="1">
              <a:spLocks noChangeArrowheads="1"/>
            </p:cNvSpPr>
            <p:nvPr/>
          </p:nvSpPr>
          <p:spPr bwMode="auto">
            <a:xfrm>
              <a:off x="3981" y="2528"/>
              <a:ext cx="771" cy="38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Sloc</a:t>
              </a:r>
              <a:endParaRPr kumimoji="0" lang="en-US" altLang="zh-CN" sz="2800" b="0" baseline="0"/>
            </a:p>
          </p:txBody>
        </p:sp>
        <p:sp>
          <p:nvSpPr>
            <p:cNvPr id="11" name="Line 1035"/>
            <p:cNvSpPr>
              <a:spLocks noChangeShapeType="1"/>
            </p:cNvSpPr>
            <p:nvPr/>
          </p:nvSpPr>
          <p:spPr bwMode="auto">
            <a:xfrm flipH="1">
              <a:off x="2052" y="2272"/>
              <a:ext cx="386"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2" name="Line 1036"/>
            <p:cNvSpPr>
              <a:spLocks noChangeShapeType="1"/>
            </p:cNvSpPr>
            <p:nvPr/>
          </p:nvSpPr>
          <p:spPr bwMode="auto">
            <a:xfrm>
              <a:off x="3338" y="1760"/>
              <a:ext cx="64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3" name="Line 1037"/>
            <p:cNvSpPr>
              <a:spLocks noChangeShapeType="1"/>
            </p:cNvSpPr>
            <p:nvPr/>
          </p:nvSpPr>
          <p:spPr bwMode="auto">
            <a:xfrm>
              <a:off x="3338" y="1760"/>
              <a:ext cx="643" cy="89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4" name="Line 1038"/>
            <p:cNvSpPr>
              <a:spLocks noChangeShapeType="1"/>
            </p:cNvSpPr>
            <p:nvPr/>
          </p:nvSpPr>
          <p:spPr bwMode="auto">
            <a:xfrm flipV="1">
              <a:off x="3595" y="1888"/>
              <a:ext cx="386" cy="640"/>
            </a:xfrm>
            <a:prstGeom prst="line">
              <a:avLst/>
            </a:prstGeom>
            <a:noFill/>
            <a:ln w="38100">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5" name="Line 1039"/>
            <p:cNvSpPr>
              <a:spLocks noChangeShapeType="1"/>
            </p:cNvSpPr>
            <p:nvPr/>
          </p:nvSpPr>
          <p:spPr bwMode="auto">
            <a:xfrm>
              <a:off x="3595" y="2528"/>
              <a:ext cx="386" cy="256"/>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6" name="Line 1040"/>
            <p:cNvSpPr>
              <a:spLocks noChangeShapeType="1"/>
            </p:cNvSpPr>
            <p:nvPr/>
          </p:nvSpPr>
          <p:spPr bwMode="auto">
            <a:xfrm>
              <a:off x="4366" y="2016"/>
              <a:ext cx="0" cy="512"/>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7" name="Text Box 1041"/>
            <p:cNvSpPr txBox="1">
              <a:spLocks noChangeArrowheads="1"/>
            </p:cNvSpPr>
            <p:nvPr/>
          </p:nvSpPr>
          <p:spPr bwMode="auto">
            <a:xfrm>
              <a:off x="1673"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S-L-C</a:t>
              </a:r>
            </a:p>
          </p:txBody>
        </p:sp>
      </p:grpSp>
      <p:sp>
        <p:nvSpPr>
          <p:cNvPr id="18" name="Rectangle 1027"/>
          <p:cNvSpPr txBox="1">
            <a:spLocks noChangeArrowheads="1"/>
          </p:cNvSpPr>
          <p:nvPr/>
        </p:nvSpPr>
        <p:spPr bwMode="auto">
          <a:xfrm>
            <a:off x="4932040" y="4455858"/>
            <a:ext cx="4114800" cy="438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0" fontAlgn="base" latinLnBrk="0" hangingPunct="0">
              <a:lnSpc>
                <a:spcPct val="100000"/>
              </a:lnSpc>
              <a:spcBef>
                <a:spcPct val="20000"/>
              </a:spcBef>
              <a:spcAft>
                <a:spcPct val="0"/>
              </a:spcAft>
              <a:buClrTx/>
              <a:buSzPct val="100000"/>
              <a:tabLst/>
              <a:defRPr/>
            </a:pPr>
            <a:endParaRPr kumimoji="0" lang="en-US" altLang="zh-CN" sz="28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r>
              <a:rPr lang="zh-CN" altLang="en-US" sz="3600" dirty="0"/>
              <a:t>第一范式（续）</a:t>
            </a:r>
          </a:p>
        </p:txBody>
      </p:sp>
      <p:sp>
        <p:nvSpPr>
          <p:cNvPr id="24" name="内容占位符 23"/>
          <p:cNvSpPr>
            <a:spLocks noGrp="1"/>
          </p:cNvSpPr>
          <p:nvPr>
            <p:ph idx="1"/>
          </p:nvPr>
        </p:nvSpPr>
        <p:spPr>
          <a:xfrm>
            <a:off x="457200" y="735808"/>
            <a:ext cx="8229600" cy="1158515"/>
          </a:xfrm>
        </p:spPr>
        <p:txBody>
          <a:bodyPr/>
          <a:lstStyle/>
          <a:p>
            <a:pPr>
              <a:defRPr/>
            </a:pPr>
            <a:r>
              <a:rPr lang="zh-CN" altLang="en-US" sz="2400" dirty="0"/>
              <a:t>解决方法</a:t>
            </a:r>
            <a:endParaRPr lang="en-US" altLang="zh-CN" sz="2400" dirty="0"/>
          </a:p>
          <a:p>
            <a:pPr>
              <a:buNone/>
              <a:defRPr/>
            </a:pPr>
            <a:r>
              <a:rPr lang="en-US" altLang="zh-CN" sz="2400" dirty="0"/>
              <a:t>    </a:t>
            </a:r>
            <a:r>
              <a:rPr lang="zh-CN" altLang="en-US" sz="2400" dirty="0"/>
              <a:t>采用投影分解法，把</a:t>
            </a:r>
            <a:r>
              <a:rPr lang="en-US" altLang="zh-CN" sz="2400" dirty="0"/>
              <a:t>S-L-C</a:t>
            </a:r>
            <a:r>
              <a:rPr lang="zh-CN" altLang="en-US" sz="2400" dirty="0"/>
              <a:t>分解为两个关系模式，以消除这些部分函数依赖</a:t>
            </a:r>
          </a:p>
          <a:p>
            <a:pPr marL="0" indent="0">
              <a:buNone/>
              <a:defRPr/>
            </a:pPr>
            <a:r>
              <a:rPr lang="zh-CN" altLang="en-US" sz="2400" dirty="0"/>
              <a:t>                    </a:t>
            </a:r>
          </a:p>
          <a:p>
            <a:pPr marL="0" indent="0">
              <a:buNone/>
              <a:defRPr/>
            </a:pPr>
            <a:r>
              <a:rPr lang="zh-CN" altLang="en-US" sz="2400" dirty="0"/>
              <a:t>                    </a:t>
            </a:r>
          </a:p>
          <a:p>
            <a:endParaRPr lang="zh-CN" altLang="en-US" dirty="0"/>
          </a:p>
          <a:p>
            <a:endParaRPr lang="zh-CN" altLang="en-US" dirty="0"/>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r>
              <a:rPr lang="zh-CN" altLang="en-US" sz="3600" dirty="0"/>
              <a:t>第一范式（续）</a:t>
            </a:r>
          </a:p>
        </p:txBody>
      </p:sp>
      <p:sp>
        <p:nvSpPr>
          <p:cNvPr id="64519" name="Rectangle 1029"/>
          <p:cNvSpPr>
            <a:spLocks noChangeArrowheads="1"/>
          </p:cNvSpPr>
          <p:nvPr/>
        </p:nvSpPr>
        <p:spPr bwMode="auto">
          <a:xfrm>
            <a:off x="4066009" y="1894323"/>
            <a:ext cx="1270000" cy="1674019"/>
          </a:xfrm>
          <a:prstGeom prst="rect">
            <a:avLst/>
          </a:prstGeom>
          <a:noFill/>
          <a:ln w="38100">
            <a:solidFill>
              <a:srgbClr val="C00000"/>
            </a:solidFill>
            <a:miter lim="800000"/>
            <a:headEnd/>
            <a:tailEnd/>
          </a:ln>
        </p:spPr>
        <p:txBody>
          <a:bodyPr/>
          <a:lstStyle/>
          <a:p>
            <a:pPr algn="ctr" eaLnBrk="1" hangingPunct="1"/>
            <a:endParaRPr kumimoji="1" lang="zh-CN" altLang="en-US" sz="2800" b="1">
              <a:solidFill>
                <a:srgbClr val="C00000"/>
              </a:solidFill>
              <a:latin typeface="Times New Roman" pitchFamily="18" charset="0"/>
            </a:endParaRPr>
          </a:p>
        </p:txBody>
      </p:sp>
      <p:sp>
        <p:nvSpPr>
          <p:cNvPr id="22533" name="Text Box 1030"/>
          <p:cNvSpPr txBox="1">
            <a:spLocks noChangeArrowheads="1"/>
          </p:cNvSpPr>
          <p:nvPr/>
        </p:nvSpPr>
        <p:spPr bwMode="auto">
          <a:xfrm>
            <a:off x="4248572" y="1978856"/>
            <a:ext cx="1020762" cy="457200"/>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Sno</a:t>
            </a:r>
            <a:endParaRPr lang="en-US" altLang="zh-CN" sz="2800">
              <a:latin typeface="Times New Roman" pitchFamily="18" charset="0"/>
            </a:endParaRPr>
          </a:p>
        </p:txBody>
      </p:sp>
      <p:sp>
        <p:nvSpPr>
          <p:cNvPr id="22534" name="Text Box 1031"/>
          <p:cNvSpPr txBox="1">
            <a:spLocks noChangeArrowheads="1"/>
          </p:cNvSpPr>
          <p:nvPr/>
        </p:nvSpPr>
        <p:spPr bwMode="auto">
          <a:xfrm>
            <a:off x="4248572" y="3045656"/>
            <a:ext cx="1020762" cy="457200"/>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Cno</a:t>
            </a:r>
            <a:endParaRPr lang="en-US" altLang="zh-CN" sz="2800">
              <a:latin typeface="Times New Roman" pitchFamily="18" charset="0"/>
            </a:endParaRPr>
          </a:p>
        </p:txBody>
      </p:sp>
      <p:sp>
        <p:nvSpPr>
          <p:cNvPr id="22535" name="Text Box 1032"/>
          <p:cNvSpPr txBox="1">
            <a:spLocks noChangeArrowheads="1"/>
          </p:cNvSpPr>
          <p:nvPr/>
        </p:nvSpPr>
        <p:spPr bwMode="auto">
          <a:xfrm>
            <a:off x="2003847" y="2588456"/>
            <a:ext cx="1223962" cy="457200"/>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Grade</a:t>
            </a:r>
          </a:p>
        </p:txBody>
      </p:sp>
      <p:sp>
        <p:nvSpPr>
          <p:cNvPr id="22536" name="Text Box 1033"/>
          <p:cNvSpPr txBox="1">
            <a:spLocks noChangeArrowheads="1"/>
          </p:cNvSpPr>
          <p:nvPr/>
        </p:nvSpPr>
        <p:spPr bwMode="auto">
          <a:xfrm>
            <a:off x="6290097" y="1978856"/>
            <a:ext cx="1223962" cy="457200"/>
          </a:xfrm>
          <a:prstGeom prst="rect">
            <a:avLst/>
          </a:prstGeom>
          <a:noFill/>
          <a:ln w="38100">
            <a:solidFill>
              <a:srgbClr val="000000"/>
            </a:solidFill>
            <a:miter lim="800000"/>
            <a:headEnd/>
            <a:tailEnd/>
          </a:ln>
        </p:spPr>
        <p:txBody>
          <a:bodyPr/>
          <a:lstStyle/>
          <a:p>
            <a:pPr algn="just"/>
            <a:r>
              <a:rPr lang="en-US" altLang="zh-CN" sz="2800" b="1" dirty="0">
                <a:latin typeface="Times New Roman" pitchFamily="18" charset="0"/>
              </a:rPr>
              <a:t>School</a:t>
            </a:r>
            <a:endParaRPr lang="en-US" altLang="zh-CN" sz="2800" dirty="0">
              <a:latin typeface="Times New Roman" pitchFamily="18" charset="0"/>
            </a:endParaRPr>
          </a:p>
        </p:txBody>
      </p:sp>
      <p:sp>
        <p:nvSpPr>
          <p:cNvPr id="22537" name="Text Box 1034"/>
          <p:cNvSpPr txBox="1">
            <a:spLocks noChangeArrowheads="1"/>
          </p:cNvSpPr>
          <p:nvPr/>
        </p:nvSpPr>
        <p:spPr bwMode="auto">
          <a:xfrm>
            <a:off x="6290097" y="3045656"/>
            <a:ext cx="1223962" cy="457200"/>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Sloc</a:t>
            </a:r>
            <a:endParaRPr lang="en-US" altLang="zh-CN" sz="2800">
              <a:latin typeface="Times New Roman" pitchFamily="18" charset="0"/>
            </a:endParaRPr>
          </a:p>
        </p:txBody>
      </p:sp>
      <p:sp>
        <p:nvSpPr>
          <p:cNvPr id="64525" name="Line 1035"/>
          <p:cNvSpPr>
            <a:spLocks noChangeShapeType="1"/>
          </p:cNvSpPr>
          <p:nvPr/>
        </p:nvSpPr>
        <p:spPr bwMode="auto">
          <a:xfrm flipH="1">
            <a:off x="3345285" y="2812294"/>
            <a:ext cx="612775" cy="0"/>
          </a:xfrm>
          <a:prstGeom prst="line">
            <a:avLst/>
          </a:prstGeom>
          <a:noFill/>
          <a:ln w="38100">
            <a:solidFill>
              <a:srgbClr val="C00000"/>
            </a:solidFill>
            <a:round/>
            <a:headEnd/>
            <a:tailEnd type="triangle" w="med" len="med"/>
          </a:ln>
        </p:spPr>
        <p:txBody>
          <a:bodyPr/>
          <a:lstStyle/>
          <a:p>
            <a:endParaRPr lang="zh-CN" altLang="en-US"/>
          </a:p>
        </p:txBody>
      </p:sp>
      <p:sp>
        <p:nvSpPr>
          <p:cNvPr id="64526" name="Line 1036"/>
          <p:cNvSpPr>
            <a:spLocks noChangeShapeType="1"/>
          </p:cNvSpPr>
          <p:nvPr/>
        </p:nvSpPr>
        <p:spPr bwMode="auto">
          <a:xfrm>
            <a:off x="5269335" y="2131256"/>
            <a:ext cx="1020763" cy="0"/>
          </a:xfrm>
          <a:prstGeom prst="line">
            <a:avLst/>
          </a:prstGeom>
          <a:noFill/>
          <a:ln w="38100">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64527" name="Line 1037"/>
          <p:cNvSpPr>
            <a:spLocks noChangeShapeType="1"/>
          </p:cNvSpPr>
          <p:nvPr/>
        </p:nvSpPr>
        <p:spPr bwMode="auto">
          <a:xfrm>
            <a:off x="5269335" y="2131256"/>
            <a:ext cx="1020763" cy="1066800"/>
          </a:xfrm>
          <a:prstGeom prst="line">
            <a:avLst/>
          </a:prstGeom>
          <a:noFill/>
          <a:ln w="38100">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64530" name="Line 1040"/>
          <p:cNvSpPr>
            <a:spLocks noChangeShapeType="1"/>
          </p:cNvSpPr>
          <p:nvPr/>
        </p:nvSpPr>
        <p:spPr bwMode="auto">
          <a:xfrm>
            <a:off x="6901284" y="2436056"/>
            <a:ext cx="0" cy="609600"/>
          </a:xfrm>
          <a:prstGeom prst="line">
            <a:avLst/>
          </a:prstGeom>
          <a:noFill/>
          <a:ln w="38100">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22542" name="Text Box 1041"/>
          <p:cNvSpPr txBox="1">
            <a:spLocks noChangeArrowheads="1"/>
          </p:cNvSpPr>
          <p:nvPr/>
        </p:nvSpPr>
        <p:spPr bwMode="auto">
          <a:xfrm>
            <a:off x="923926" y="1809862"/>
            <a:ext cx="1223963" cy="457200"/>
          </a:xfrm>
          <a:prstGeom prst="rect">
            <a:avLst/>
          </a:prstGeom>
          <a:noFill/>
          <a:ln w="38100">
            <a:noFill/>
            <a:miter lim="800000"/>
            <a:headEnd/>
            <a:tailEnd/>
          </a:ln>
        </p:spPr>
        <p:txBody>
          <a:bodyPr/>
          <a:lstStyle/>
          <a:p>
            <a:pPr algn="just"/>
            <a:r>
              <a:rPr lang="en-US" altLang="zh-CN" sz="2800" b="1" dirty="0">
                <a:latin typeface="Times New Roman" pitchFamily="18" charset="0"/>
              </a:rPr>
              <a:t>S-L-C</a:t>
            </a:r>
          </a:p>
        </p:txBody>
      </p:sp>
      <p:sp>
        <p:nvSpPr>
          <p:cNvPr id="633874" name="Freeform 1042"/>
          <p:cNvSpPr>
            <a:spLocks/>
          </p:cNvSpPr>
          <p:nvPr/>
        </p:nvSpPr>
        <p:spPr bwMode="auto">
          <a:xfrm>
            <a:off x="3932659" y="1329612"/>
            <a:ext cx="4171950" cy="2462213"/>
          </a:xfrm>
          <a:custGeom>
            <a:avLst/>
            <a:gdLst>
              <a:gd name="T0" fmla="*/ 2147483646 w 2564"/>
              <a:gd name="T1" fmla="*/ 2147483646 h 2014"/>
              <a:gd name="T2" fmla="*/ 2147483646 w 2564"/>
              <a:gd name="T3" fmla="*/ 2147483646 h 2014"/>
              <a:gd name="T4" fmla="*/ 2147483646 w 2564"/>
              <a:gd name="T5" fmla="*/ 2147483646 h 2014"/>
              <a:gd name="T6" fmla="*/ 2147483646 w 2564"/>
              <a:gd name="T7" fmla="*/ 2147483646 h 2014"/>
              <a:gd name="T8" fmla="*/ 2147483646 w 2564"/>
              <a:gd name="T9" fmla="*/ 2147483646 h 2014"/>
              <a:gd name="T10" fmla="*/ 2147483646 w 2564"/>
              <a:gd name="T11" fmla="*/ 2147483646 h 2014"/>
              <a:gd name="T12" fmla="*/ 2147483646 w 2564"/>
              <a:gd name="T13" fmla="*/ 2147483646 h 2014"/>
              <a:gd name="T14" fmla="*/ 2147483646 w 2564"/>
              <a:gd name="T15" fmla="*/ 2147483646 h 2014"/>
              <a:gd name="T16" fmla="*/ 2147483646 w 2564"/>
              <a:gd name="T17" fmla="*/ 2147483646 h 2014"/>
              <a:gd name="T18" fmla="*/ 2147483646 w 2564"/>
              <a:gd name="T19" fmla="*/ 2147483646 h 20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64"/>
              <a:gd name="T31" fmla="*/ 0 h 2014"/>
              <a:gd name="T32" fmla="*/ 2564 w 2564"/>
              <a:gd name="T33" fmla="*/ 2014 h 20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64" h="2014">
                <a:moveTo>
                  <a:pt x="32" y="484"/>
                </a:moveTo>
                <a:cubicBezTo>
                  <a:pt x="32" y="372"/>
                  <a:pt x="56" y="292"/>
                  <a:pt x="128" y="244"/>
                </a:cubicBezTo>
                <a:cubicBezTo>
                  <a:pt x="200" y="196"/>
                  <a:pt x="112" y="204"/>
                  <a:pt x="464" y="196"/>
                </a:cubicBezTo>
                <a:cubicBezTo>
                  <a:pt x="816" y="188"/>
                  <a:pt x="1916" y="0"/>
                  <a:pt x="2240" y="196"/>
                </a:cubicBezTo>
                <a:cubicBezTo>
                  <a:pt x="2564" y="392"/>
                  <a:pt x="2426" y="1076"/>
                  <a:pt x="2405" y="1371"/>
                </a:cubicBezTo>
                <a:cubicBezTo>
                  <a:pt x="2384" y="1666"/>
                  <a:pt x="2310" y="1916"/>
                  <a:pt x="2112" y="1965"/>
                </a:cubicBezTo>
                <a:cubicBezTo>
                  <a:pt x="1914" y="2014"/>
                  <a:pt x="1435" y="1830"/>
                  <a:pt x="1216" y="1663"/>
                </a:cubicBezTo>
                <a:cubicBezTo>
                  <a:pt x="997" y="1496"/>
                  <a:pt x="981" y="1088"/>
                  <a:pt x="800" y="964"/>
                </a:cubicBezTo>
                <a:cubicBezTo>
                  <a:pt x="619" y="840"/>
                  <a:pt x="256" y="996"/>
                  <a:pt x="128" y="916"/>
                </a:cubicBezTo>
                <a:cubicBezTo>
                  <a:pt x="0" y="836"/>
                  <a:pt x="32" y="596"/>
                  <a:pt x="32" y="484"/>
                </a:cubicBezTo>
                <a:close/>
              </a:path>
            </a:pathLst>
          </a:custGeom>
          <a:noFill/>
          <a:ln w="38100">
            <a:solidFill>
              <a:schemeClr val="accent2"/>
            </a:solidFill>
            <a:prstDash val="sysDot"/>
            <a:round/>
            <a:headEnd/>
            <a:tailEnd/>
          </a:ln>
        </p:spPr>
        <p:txBody>
          <a:bodyPr wrap="none" lIns="90000" tIns="46800" rIns="90000" bIns="46800" anchor="ctr"/>
          <a:lstStyle/>
          <a:p>
            <a:endParaRPr lang="zh-CN" altLang="en-US"/>
          </a:p>
        </p:txBody>
      </p:sp>
      <p:sp>
        <p:nvSpPr>
          <p:cNvPr id="633875" name="Freeform 1043"/>
          <p:cNvSpPr>
            <a:spLocks/>
          </p:cNvSpPr>
          <p:nvPr/>
        </p:nvSpPr>
        <p:spPr bwMode="auto">
          <a:xfrm>
            <a:off x="1619672" y="1707394"/>
            <a:ext cx="4057650" cy="1969294"/>
          </a:xfrm>
          <a:custGeom>
            <a:avLst/>
            <a:gdLst>
              <a:gd name="T0" fmla="*/ 2147483646 w 2518"/>
              <a:gd name="T1" fmla="*/ 2147483646 h 1571"/>
              <a:gd name="T2" fmla="*/ 2147483646 w 2518"/>
              <a:gd name="T3" fmla="*/ 2147483646 h 1571"/>
              <a:gd name="T4" fmla="*/ 2147483646 w 2518"/>
              <a:gd name="T5" fmla="*/ 2147483646 h 1571"/>
              <a:gd name="T6" fmla="*/ 2147483646 w 2518"/>
              <a:gd name="T7" fmla="*/ 2147483646 h 1571"/>
              <a:gd name="T8" fmla="*/ 2147483646 w 2518"/>
              <a:gd name="T9" fmla="*/ 2147483646 h 1571"/>
              <a:gd name="T10" fmla="*/ 2147483646 w 2518"/>
              <a:gd name="T11" fmla="*/ 2147483646 h 1571"/>
              <a:gd name="T12" fmla="*/ 2147483646 w 2518"/>
              <a:gd name="T13" fmla="*/ 2147483646 h 1571"/>
              <a:gd name="T14" fmla="*/ 2147483646 w 2518"/>
              <a:gd name="T15" fmla="*/ 2147483646 h 1571"/>
              <a:gd name="T16" fmla="*/ 2147483646 w 2518"/>
              <a:gd name="T17" fmla="*/ 2147483646 h 1571"/>
              <a:gd name="T18" fmla="*/ 2147483646 w 2518"/>
              <a:gd name="T19" fmla="*/ 2147483646 h 1571"/>
              <a:gd name="T20" fmla="*/ 2147483646 w 2518"/>
              <a:gd name="T21" fmla="*/ 2147483646 h 1571"/>
              <a:gd name="T22" fmla="*/ 2147483646 w 2518"/>
              <a:gd name="T23" fmla="*/ 2147483646 h 1571"/>
              <a:gd name="T24" fmla="*/ 2147483646 w 2518"/>
              <a:gd name="T25" fmla="*/ 2147483646 h 1571"/>
              <a:gd name="T26" fmla="*/ 2147483646 w 2518"/>
              <a:gd name="T27" fmla="*/ 2147483646 h 1571"/>
              <a:gd name="T28" fmla="*/ 2147483646 w 2518"/>
              <a:gd name="T29" fmla="*/ 2147483646 h 1571"/>
              <a:gd name="T30" fmla="*/ 2147483646 w 2518"/>
              <a:gd name="T31" fmla="*/ 2147483646 h 1571"/>
              <a:gd name="T32" fmla="*/ 2147483646 w 2518"/>
              <a:gd name="T33" fmla="*/ 2147483646 h 1571"/>
              <a:gd name="T34" fmla="*/ 2147483646 w 2518"/>
              <a:gd name="T35" fmla="*/ 2147483646 h 15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18"/>
              <a:gd name="T55" fmla="*/ 0 h 1571"/>
              <a:gd name="T56" fmla="*/ 2518 w 2518"/>
              <a:gd name="T57" fmla="*/ 1571 h 15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18" h="1571">
                <a:moveTo>
                  <a:pt x="104" y="721"/>
                </a:moveTo>
                <a:cubicBezTo>
                  <a:pt x="132" y="641"/>
                  <a:pt x="0" y="484"/>
                  <a:pt x="305" y="369"/>
                </a:cubicBezTo>
                <a:cubicBezTo>
                  <a:pt x="610" y="254"/>
                  <a:pt x="1593" y="66"/>
                  <a:pt x="1937" y="33"/>
                </a:cubicBezTo>
                <a:cubicBezTo>
                  <a:pt x="2281" y="0"/>
                  <a:pt x="2280" y="38"/>
                  <a:pt x="2371" y="172"/>
                </a:cubicBezTo>
                <a:cubicBezTo>
                  <a:pt x="2462" y="306"/>
                  <a:pt x="2456" y="657"/>
                  <a:pt x="2481" y="840"/>
                </a:cubicBezTo>
                <a:cubicBezTo>
                  <a:pt x="2506" y="1023"/>
                  <a:pt x="2518" y="1170"/>
                  <a:pt x="2518" y="1270"/>
                </a:cubicBezTo>
                <a:cubicBezTo>
                  <a:pt x="2518" y="1370"/>
                  <a:pt x="2493" y="1400"/>
                  <a:pt x="2481" y="1443"/>
                </a:cubicBezTo>
                <a:cubicBezTo>
                  <a:pt x="2469" y="1486"/>
                  <a:pt x="2445" y="1515"/>
                  <a:pt x="2444" y="1526"/>
                </a:cubicBezTo>
                <a:cubicBezTo>
                  <a:pt x="2443" y="1537"/>
                  <a:pt x="2464" y="1512"/>
                  <a:pt x="2472" y="1507"/>
                </a:cubicBezTo>
                <a:cubicBezTo>
                  <a:pt x="2480" y="1502"/>
                  <a:pt x="2507" y="1490"/>
                  <a:pt x="2490" y="1498"/>
                </a:cubicBezTo>
                <a:cubicBezTo>
                  <a:pt x="2473" y="1506"/>
                  <a:pt x="2400" y="1545"/>
                  <a:pt x="2371" y="1553"/>
                </a:cubicBezTo>
                <a:cubicBezTo>
                  <a:pt x="2342" y="1561"/>
                  <a:pt x="2441" y="1544"/>
                  <a:pt x="2316" y="1544"/>
                </a:cubicBezTo>
                <a:cubicBezTo>
                  <a:pt x="2191" y="1544"/>
                  <a:pt x="1883" y="1571"/>
                  <a:pt x="1622" y="1553"/>
                </a:cubicBezTo>
                <a:cubicBezTo>
                  <a:pt x="1361" y="1535"/>
                  <a:pt x="982" y="1495"/>
                  <a:pt x="753" y="1434"/>
                </a:cubicBezTo>
                <a:cubicBezTo>
                  <a:pt x="524" y="1373"/>
                  <a:pt x="354" y="1263"/>
                  <a:pt x="250" y="1187"/>
                </a:cubicBezTo>
                <a:cubicBezTo>
                  <a:pt x="146" y="1111"/>
                  <a:pt x="155" y="1035"/>
                  <a:pt x="131" y="977"/>
                </a:cubicBezTo>
                <a:cubicBezTo>
                  <a:pt x="107" y="919"/>
                  <a:pt x="108" y="883"/>
                  <a:pt x="104" y="840"/>
                </a:cubicBezTo>
                <a:cubicBezTo>
                  <a:pt x="100" y="797"/>
                  <a:pt x="104" y="746"/>
                  <a:pt x="104" y="721"/>
                </a:cubicBezTo>
                <a:close/>
              </a:path>
            </a:pathLst>
          </a:custGeom>
          <a:noFill/>
          <a:ln w="38100">
            <a:solidFill>
              <a:srgbClr val="C00000"/>
            </a:solidFill>
            <a:prstDash val="sysDot"/>
            <a:round/>
            <a:headEnd/>
            <a:tailEnd/>
          </a:ln>
        </p:spPr>
        <p:txBody>
          <a:bodyPr wrap="none" lIns="90000" tIns="46800" rIns="90000" bIns="46800" anchor="ctr"/>
          <a:lstStyle/>
          <a:p>
            <a:endParaRPr lang="zh-CN" altLang="en-US"/>
          </a:p>
        </p:txBody>
      </p:sp>
      <p:sp>
        <p:nvSpPr>
          <p:cNvPr id="2" name="右箭头 1"/>
          <p:cNvSpPr/>
          <p:nvPr/>
        </p:nvSpPr>
        <p:spPr bwMode="auto">
          <a:xfrm rot="3630865">
            <a:off x="7007623" y="3343388"/>
            <a:ext cx="459581" cy="50482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eaLnBrk="1" hangingPunct="1">
              <a:buFont typeface="Arial" pitchFamily="34" charset="0"/>
              <a:buNone/>
              <a:defRPr/>
            </a:pPr>
            <a:endParaRPr lang="zh-CN" altLang="en-US">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865508429"/>
              </p:ext>
            </p:extLst>
          </p:nvPr>
        </p:nvGraphicFramePr>
        <p:xfrm>
          <a:off x="5892800" y="3929072"/>
          <a:ext cx="2831976" cy="845820"/>
        </p:xfrm>
        <a:graphic>
          <a:graphicData uri="http://schemas.openxmlformats.org/drawingml/2006/table">
            <a:tbl>
              <a:tblPr firstRow="1" bandRow="1">
                <a:tableStyleId>{72833802-FEF1-4C79-8D5D-14CF1EAF98D9}</a:tableStyleId>
              </a:tblPr>
              <a:tblGrid>
                <a:gridCol w="943992">
                  <a:extLst>
                    <a:ext uri="{9D8B030D-6E8A-4147-A177-3AD203B41FA5}">
                      <a16:colId xmlns:a16="http://schemas.microsoft.com/office/drawing/2014/main" xmlns="" val="20000"/>
                    </a:ext>
                  </a:extLst>
                </a:gridCol>
                <a:gridCol w="943992">
                  <a:extLst>
                    <a:ext uri="{9D8B030D-6E8A-4147-A177-3AD203B41FA5}">
                      <a16:colId xmlns:a16="http://schemas.microsoft.com/office/drawing/2014/main" xmlns="" val="20001"/>
                    </a:ext>
                  </a:extLst>
                </a:gridCol>
                <a:gridCol w="943992">
                  <a:extLst>
                    <a:ext uri="{9D8B030D-6E8A-4147-A177-3AD203B41FA5}">
                      <a16:colId xmlns:a16="http://schemas.microsoft.com/office/drawing/2014/main" xmlns="" val="20002"/>
                    </a:ext>
                  </a:extLst>
                </a:gridCol>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22" name="右箭头 21"/>
          <p:cNvSpPr/>
          <p:nvPr/>
        </p:nvSpPr>
        <p:spPr bwMode="auto">
          <a:xfrm rot="7977353">
            <a:off x="2772173" y="3180272"/>
            <a:ext cx="459581" cy="504825"/>
          </a:xfrm>
          <a:prstGeom prst="rightArrow">
            <a:avLst/>
          </a:prstGeom>
          <a:solidFill>
            <a:srgbClr val="A5002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eaLnBrk="1" hangingPunct="1">
              <a:buFont typeface="Arial" pitchFamily="34" charset="0"/>
              <a:buNone/>
              <a:defRPr/>
            </a:pPr>
            <a:endParaRPr lang="zh-CN" altLang="en-US">
              <a:solidFill>
                <a:schemeClr val="tx1"/>
              </a:solidFill>
            </a:endParaRPr>
          </a:p>
        </p:txBody>
      </p:sp>
      <p:graphicFrame>
        <p:nvGraphicFramePr>
          <p:cNvPr id="23" name="表格 22"/>
          <p:cNvGraphicFramePr>
            <a:graphicFrameLocks noGrp="1"/>
          </p:cNvGraphicFramePr>
          <p:nvPr/>
        </p:nvGraphicFramePr>
        <p:xfrm>
          <a:off x="428596" y="3902311"/>
          <a:ext cx="2831976" cy="845820"/>
        </p:xfrm>
        <a:graphic>
          <a:graphicData uri="http://schemas.openxmlformats.org/drawingml/2006/table">
            <a:tbl>
              <a:tblPr firstRow="1" bandRow="1">
                <a:tableStyleId>{72833802-FEF1-4C79-8D5D-14CF1EAF98D9}</a:tableStyleId>
              </a:tblPr>
              <a:tblGrid>
                <a:gridCol w="943992">
                  <a:extLst>
                    <a:ext uri="{9D8B030D-6E8A-4147-A177-3AD203B41FA5}">
                      <a16:colId xmlns:a16="http://schemas.microsoft.com/office/drawing/2014/main" xmlns="" val="20000"/>
                    </a:ext>
                  </a:extLst>
                </a:gridCol>
                <a:gridCol w="943992">
                  <a:extLst>
                    <a:ext uri="{9D8B030D-6E8A-4147-A177-3AD203B41FA5}">
                      <a16:colId xmlns:a16="http://schemas.microsoft.com/office/drawing/2014/main" xmlns="" val="20001"/>
                    </a:ext>
                  </a:extLst>
                </a:gridCol>
                <a:gridCol w="943992">
                  <a:extLst>
                    <a:ext uri="{9D8B030D-6E8A-4147-A177-3AD203B41FA5}">
                      <a16:colId xmlns:a16="http://schemas.microsoft.com/office/drawing/2014/main" xmlns="" val="20002"/>
                    </a:ext>
                  </a:extLst>
                </a:gridCol>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extLst>
                  <a:ext uri="{0D108BD9-81ED-4DB2-BD59-A6C34878D82A}">
                    <a16:rowId xmlns:a16="http://schemas.microsoft.com/office/drawing/2014/main" xmlns="" val="10000"/>
                  </a:ext>
                </a:extLst>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24" name="内容占位符 23"/>
          <p:cNvSpPr>
            <a:spLocks noGrp="1"/>
          </p:cNvSpPr>
          <p:nvPr>
            <p:ph idx="1"/>
          </p:nvPr>
        </p:nvSpPr>
        <p:spPr>
          <a:xfrm>
            <a:off x="214282" y="642924"/>
            <a:ext cx="8786874" cy="1158515"/>
          </a:xfrm>
        </p:spPr>
        <p:txBody>
          <a:bodyPr/>
          <a:lstStyle/>
          <a:p>
            <a:pPr>
              <a:defRPr/>
            </a:pPr>
            <a:r>
              <a:rPr lang="zh-CN" altLang="en-US" sz="2400" dirty="0"/>
              <a:t>解决方法</a:t>
            </a:r>
            <a:endParaRPr lang="en-US" altLang="zh-CN" sz="2400" dirty="0"/>
          </a:p>
          <a:p>
            <a:pPr>
              <a:buNone/>
              <a:defRPr/>
            </a:pPr>
            <a:r>
              <a:rPr lang="en-US" altLang="zh-CN" sz="2400" dirty="0"/>
              <a:t>    </a:t>
            </a:r>
            <a:r>
              <a:rPr lang="zh-CN" altLang="en-US" sz="2000" dirty="0"/>
              <a:t>采用投影分解法，把</a:t>
            </a:r>
            <a:r>
              <a:rPr lang="en-US" altLang="zh-CN" sz="2000" dirty="0"/>
              <a:t>S-L-C</a:t>
            </a:r>
            <a:r>
              <a:rPr lang="zh-CN" altLang="en-US" sz="2000" dirty="0"/>
              <a:t>分解为两个关系模式，以消除这些部分函数依赖</a:t>
            </a:r>
          </a:p>
          <a:p>
            <a:pPr marL="0" indent="0">
              <a:buNone/>
              <a:defRPr/>
            </a:pPr>
            <a:r>
              <a:rPr lang="zh-CN" altLang="en-US" sz="2400" dirty="0"/>
              <a:t>                  </a:t>
            </a:r>
          </a:p>
          <a:p>
            <a:pPr marL="0" indent="0">
              <a:buNone/>
              <a:defRPr/>
            </a:pPr>
            <a:r>
              <a:rPr lang="zh-CN" altLang="en-US" sz="2400" dirty="0"/>
              <a:t>                    </a:t>
            </a:r>
          </a:p>
          <a:p>
            <a:endParaRPr lang="zh-CN" altLang="en-US" dirty="0"/>
          </a:p>
          <a:p>
            <a:endParaRPr lang="zh-CN" altLang="en-US" dirty="0"/>
          </a:p>
        </p:txBody>
      </p:sp>
      <p:sp>
        <p:nvSpPr>
          <p:cNvPr id="26" name="TextBox 25"/>
          <p:cNvSpPr txBox="1"/>
          <p:nvPr/>
        </p:nvSpPr>
        <p:spPr>
          <a:xfrm>
            <a:off x="395537" y="3559740"/>
            <a:ext cx="3681139" cy="369332"/>
          </a:xfrm>
          <a:prstGeom prst="rect">
            <a:avLst/>
          </a:prstGeom>
          <a:noFill/>
        </p:spPr>
        <p:txBody>
          <a:bodyPr wrap="square" rtlCol="0">
            <a:spAutoFit/>
          </a:bodyPr>
          <a:lstStyle/>
          <a:p>
            <a:r>
              <a:rPr lang="en-US" altLang="zh-CN" dirty="0"/>
              <a:t>SC</a:t>
            </a:r>
            <a:r>
              <a:rPr lang="zh-CN" altLang="en-US" dirty="0"/>
              <a:t>（</a:t>
            </a:r>
            <a:r>
              <a:rPr lang="en-US" altLang="zh-CN" dirty="0" err="1"/>
              <a:t>Sno</a:t>
            </a:r>
            <a:r>
              <a:rPr lang="zh-CN" altLang="en-US" dirty="0"/>
              <a:t>， </a:t>
            </a:r>
            <a:r>
              <a:rPr lang="en-US" altLang="zh-CN" dirty="0" err="1"/>
              <a:t>Cno</a:t>
            </a:r>
            <a:r>
              <a:rPr lang="zh-CN" altLang="en-US" dirty="0"/>
              <a:t>， </a:t>
            </a:r>
            <a:r>
              <a:rPr lang="en-US" altLang="zh-CN" dirty="0"/>
              <a:t>Grade</a:t>
            </a:r>
            <a:r>
              <a:rPr lang="zh-CN" altLang="en-US" dirty="0"/>
              <a:t>）</a:t>
            </a:r>
          </a:p>
        </p:txBody>
      </p:sp>
      <p:sp>
        <p:nvSpPr>
          <p:cNvPr id="27" name="TextBox 26"/>
          <p:cNvSpPr txBox="1"/>
          <p:nvPr/>
        </p:nvSpPr>
        <p:spPr>
          <a:xfrm>
            <a:off x="5929468" y="3631178"/>
            <a:ext cx="3071688" cy="369332"/>
          </a:xfrm>
          <a:prstGeom prst="rect">
            <a:avLst/>
          </a:prstGeom>
          <a:noFill/>
        </p:spPr>
        <p:txBody>
          <a:bodyPr wrap="square" rtlCol="0">
            <a:spAutoFit/>
          </a:bodyPr>
          <a:lstStyle/>
          <a:p>
            <a:r>
              <a:rPr lang="en-US" altLang="zh-CN" dirty="0"/>
              <a:t>SL(</a:t>
            </a:r>
            <a:r>
              <a:rPr lang="en-US" altLang="zh-CN" dirty="0" err="1"/>
              <a:t>Sno</a:t>
            </a:r>
            <a:r>
              <a:rPr lang="zh-CN" altLang="en-US" dirty="0"/>
              <a:t>， </a:t>
            </a:r>
            <a:r>
              <a:rPr lang="en-US" altLang="zh-CN" dirty="0"/>
              <a:t>School</a:t>
            </a:r>
            <a:r>
              <a:rPr lang="zh-CN" altLang="en-US" dirty="0"/>
              <a:t>， </a:t>
            </a:r>
            <a:r>
              <a:rPr lang="en-US" altLang="zh-CN" dirty="0" err="1"/>
              <a:t>Sloc</a:t>
            </a:r>
            <a:r>
              <a:rPr lang="en-US" altLang="zh-CN" dirty="0"/>
              <a:t>)</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33874"/>
                                        </p:tgtEl>
                                        <p:attrNameLst>
                                          <p:attrName>style.visibility</p:attrName>
                                        </p:attrNameLst>
                                      </p:cBhvr>
                                      <p:to>
                                        <p:strVal val="visible"/>
                                      </p:to>
                                    </p:set>
                                    <p:animEffect transition="in" filter="wheel(1)">
                                      <p:cBhvr>
                                        <p:cTn id="7" dur="1000"/>
                                        <p:tgtEl>
                                          <p:spTgt spid="633874"/>
                                        </p:tgtEl>
                                      </p:cBhvr>
                                    </p:animEffect>
                                  </p:childTnLst>
                                </p:cTn>
                              </p:par>
                            </p:childTnLst>
                          </p:cTn>
                        </p:par>
                        <p:par>
                          <p:cTn id="8" fill="hold" nodeType="with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64526"/>
                                        </p:tgtEl>
                                        <p:attrNameLst>
                                          <p:attrName>style.visibility</p:attrName>
                                        </p:attrNameLst>
                                      </p:cBhvr>
                                      <p:to>
                                        <p:strVal val="visible"/>
                                      </p:to>
                                    </p:set>
                                    <p:animEffect transition="in" filter="wipe(left)">
                                      <p:cBhvr>
                                        <p:cTn id="11" dur="500"/>
                                        <p:tgtEl>
                                          <p:spTgt spid="64526"/>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64527"/>
                                        </p:tgtEl>
                                        <p:attrNameLst>
                                          <p:attrName>style.visibility</p:attrName>
                                        </p:attrNameLst>
                                      </p:cBhvr>
                                      <p:to>
                                        <p:strVal val="visible"/>
                                      </p:to>
                                    </p:set>
                                    <p:animEffect transition="in" filter="wipe(left)">
                                      <p:cBhvr>
                                        <p:cTn id="15" dur="500"/>
                                        <p:tgtEl>
                                          <p:spTgt spid="64527"/>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64530"/>
                                        </p:tgtEl>
                                        <p:attrNameLst>
                                          <p:attrName>style.visibility</p:attrName>
                                        </p:attrNameLst>
                                      </p:cBhvr>
                                      <p:to>
                                        <p:strVal val="visible"/>
                                      </p:to>
                                    </p:set>
                                    <p:animEffect transition="in" filter="wipe(up)">
                                      <p:cBhvr>
                                        <p:cTn id="19" dur="500"/>
                                        <p:tgtEl>
                                          <p:spTgt spid="64530"/>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4000"/>
                            </p:stCondLst>
                            <p:childTnLst>
                              <p:par>
                                <p:cTn id="33" presetID="21" presetClass="entr" presetSubtype="1" fill="hold" grpId="0" nodeType="afterEffect">
                                  <p:stCondLst>
                                    <p:cond delay="0"/>
                                  </p:stCondLst>
                                  <p:childTnLst>
                                    <p:set>
                                      <p:cBhvr>
                                        <p:cTn id="34" dur="1" fill="hold">
                                          <p:stCondLst>
                                            <p:cond delay="0"/>
                                          </p:stCondLst>
                                        </p:cTn>
                                        <p:tgtEl>
                                          <p:spTgt spid="633875"/>
                                        </p:tgtEl>
                                        <p:attrNameLst>
                                          <p:attrName>style.visibility</p:attrName>
                                        </p:attrNameLst>
                                      </p:cBhvr>
                                      <p:to>
                                        <p:strVal val="visible"/>
                                      </p:to>
                                    </p:set>
                                    <p:animEffect transition="in" filter="wheel(1)">
                                      <p:cBhvr>
                                        <p:cTn id="35" dur="1000"/>
                                        <p:tgtEl>
                                          <p:spTgt spid="633875"/>
                                        </p:tgtEl>
                                      </p:cBhvr>
                                    </p:animEffect>
                                  </p:childTnLst>
                                </p:cTn>
                              </p:par>
                            </p:childTnLst>
                          </p:cTn>
                        </p:par>
                        <p:par>
                          <p:cTn id="36" fill="hold">
                            <p:stCondLst>
                              <p:cond delay="5000"/>
                            </p:stCondLst>
                            <p:childTnLst>
                              <p:par>
                                <p:cTn id="37" presetID="21" presetClass="entr" presetSubtype="1" fill="hold" grpId="0" nodeType="afterEffect">
                                  <p:stCondLst>
                                    <p:cond delay="0"/>
                                  </p:stCondLst>
                                  <p:childTnLst>
                                    <p:set>
                                      <p:cBhvr>
                                        <p:cTn id="38" dur="1" fill="hold">
                                          <p:stCondLst>
                                            <p:cond delay="0"/>
                                          </p:stCondLst>
                                        </p:cTn>
                                        <p:tgtEl>
                                          <p:spTgt spid="64519"/>
                                        </p:tgtEl>
                                        <p:attrNameLst>
                                          <p:attrName>style.visibility</p:attrName>
                                        </p:attrNameLst>
                                      </p:cBhvr>
                                      <p:to>
                                        <p:strVal val="visible"/>
                                      </p:to>
                                    </p:set>
                                    <p:animEffect transition="in" filter="wheel(1)">
                                      <p:cBhvr>
                                        <p:cTn id="39" dur="500"/>
                                        <p:tgtEl>
                                          <p:spTgt spid="64519"/>
                                        </p:tgtEl>
                                      </p:cBhvr>
                                    </p:animEffect>
                                  </p:childTnLst>
                                </p:cTn>
                              </p:par>
                            </p:childTnLst>
                          </p:cTn>
                        </p:par>
                        <p:par>
                          <p:cTn id="40" fill="hold">
                            <p:stCondLst>
                              <p:cond delay="5500"/>
                            </p:stCondLst>
                            <p:childTnLst>
                              <p:par>
                                <p:cTn id="41" presetID="22" presetClass="entr" presetSubtype="2" fill="hold" grpId="0" nodeType="afterEffect">
                                  <p:stCondLst>
                                    <p:cond delay="0"/>
                                  </p:stCondLst>
                                  <p:childTnLst>
                                    <p:set>
                                      <p:cBhvr>
                                        <p:cTn id="42" dur="1" fill="hold">
                                          <p:stCondLst>
                                            <p:cond delay="0"/>
                                          </p:stCondLst>
                                        </p:cTn>
                                        <p:tgtEl>
                                          <p:spTgt spid="64525"/>
                                        </p:tgtEl>
                                        <p:attrNameLst>
                                          <p:attrName>style.visibility</p:attrName>
                                        </p:attrNameLst>
                                      </p:cBhvr>
                                      <p:to>
                                        <p:strVal val="visible"/>
                                      </p:to>
                                    </p:set>
                                    <p:animEffect transition="in" filter="wipe(right)">
                                      <p:cBhvr>
                                        <p:cTn id="43" dur="500"/>
                                        <p:tgtEl>
                                          <p:spTgt spid="64525"/>
                                        </p:tgtEl>
                                      </p:cBhvr>
                                    </p:animEffect>
                                  </p:childTnLst>
                                </p:cTn>
                              </p:par>
                            </p:childTnLst>
                          </p:cTn>
                        </p:par>
                        <p:par>
                          <p:cTn id="44" fill="hold">
                            <p:stCondLst>
                              <p:cond delay="6000"/>
                            </p:stCondLst>
                            <p:childTnLst>
                              <p:par>
                                <p:cTn id="45" presetID="22" presetClass="entr" presetSubtype="1"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animEffect transition="in" filter="fade">
                                      <p:cBhvr>
                                        <p:cTn id="51" dur="500"/>
                                        <p:tgtEl>
                                          <p:spTgt spid="26">
                                            <p:txEl>
                                              <p:pRg st="0" end="0"/>
                                            </p:txEl>
                                          </p:spTgt>
                                        </p:tgtEl>
                                      </p:cBhvr>
                                    </p:animEffect>
                                  </p:childTnLst>
                                </p:cTn>
                              </p:par>
                            </p:childTnLst>
                          </p:cTn>
                        </p:par>
                        <p:par>
                          <p:cTn id="52" fill="hold">
                            <p:stCondLst>
                              <p:cond delay="700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animBg="1"/>
      <p:bldP spid="64525" grpId="0" animBg="1"/>
      <p:bldP spid="633874" grpId="0" animBg="1"/>
      <p:bldP spid="633875" grpId="0" animBg="1"/>
      <p:bldP spid="2" grpId="0" animBg="1"/>
      <p:bldP spid="22" grpId="0" animBg="1"/>
      <p:bldP spid="26" grpId="0" build="allAtOnce"/>
      <p:bldP spid="27"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z="3600" dirty="0"/>
              <a:t>第一范式（续）</a:t>
            </a:r>
          </a:p>
        </p:txBody>
      </p:sp>
      <p:sp>
        <p:nvSpPr>
          <p:cNvPr id="23555" name="Rectangle 3"/>
          <p:cNvSpPr>
            <a:spLocks noGrp="1" noChangeArrowheads="1"/>
          </p:cNvSpPr>
          <p:nvPr>
            <p:ph idx="1"/>
          </p:nvPr>
        </p:nvSpPr>
        <p:spPr>
          <a:xfrm>
            <a:off x="-396552" y="897564"/>
            <a:ext cx="7924800" cy="690563"/>
          </a:xfrm>
        </p:spPr>
        <p:txBody>
          <a:bodyPr/>
          <a:lstStyle/>
          <a:p>
            <a:pPr lvl="2"/>
            <a:r>
              <a:rPr lang="zh-CN" altLang="en-US" sz="2800" dirty="0"/>
              <a:t>函数依赖图：</a:t>
            </a:r>
          </a:p>
        </p:txBody>
      </p:sp>
      <p:sp>
        <p:nvSpPr>
          <p:cNvPr id="19" name="Rectangle 3"/>
          <p:cNvSpPr txBox="1">
            <a:spLocks noChangeArrowheads="1"/>
          </p:cNvSpPr>
          <p:nvPr/>
        </p:nvSpPr>
        <p:spPr bwMode="auto">
          <a:xfrm>
            <a:off x="428596" y="3143254"/>
            <a:ext cx="7949281" cy="1214446"/>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228600" indent="-228600" eaLnBrk="0" hangingPunct="0">
              <a:spcBef>
                <a:spcPct val="20000"/>
              </a:spcBef>
              <a:buFont typeface="Arial" pitchFamily="34" charset="0"/>
              <a:buChar char="•"/>
              <a:defRPr/>
            </a:pPr>
            <a:r>
              <a:rPr lang="zh-CN" altLang="en-US" sz="2000" b="1" dirty="0"/>
              <a:t>关系模式</a:t>
            </a:r>
            <a:r>
              <a:rPr lang="en-US" sz="2000" b="1" dirty="0"/>
              <a:t>SC</a:t>
            </a:r>
            <a:r>
              <a:rPr lang="zh-CN" altLang="en-US" sz="2000" b="1" dirty="0"/>
              <a:t>的码为（</a:t>
            </a:r>
            <a:r>
              <a:rPr lang="en-US" sz="2000" b="1" dirty="0" err="1"/>
              <a:t>Sno</a:t>
            </a:r>
            <a:r>
              <a:rPr lang="en-US" sz="2000" b="1" dirty="0"/>
              <a:t>, </a:t>
            </a:r>
            <a:r>
              <a:rPr lang="en-US" sz="2000" b="1" dirty="0" err="1"/>
              <a:t>Cno</a:t>
            </a:r>
            <a:r>
              <a:rPr lang="zh-CN" altLang="en-US" sz="2000" b="1" dirty="0"/>
              <a:t>），关系模式</a:t>
            </a:r>
            <a:r>
              <a:rPr lang="en-US" sz="2000" b="1" dirty="0"/>
              <a:t>S-L</a:t>
            </a:r>
            <a:r>
              <a:rPr lang="zh-CN" altLang="en-US" sz="2000" b="1" dirty="0"/>
              <a:t>的码为</a:t>
            </a:r>
            <a:r>
              <a:rPr lang="en-US" sz="2000" b="1" dirty="0" err="1"/>
              <a:t>Sno</a:t>
            </a:r>
            <a:endParaRPr lang="en-US" sz="2000" b="1" dirty="0"/>
          </a:p>
          <a:p>
            <a:pPr marL="228600" indent="-228600" eaLnBrk="0" hangingPunct="0">
              <a:spcBef>
                <a:spcPct val="20000"/>
              </a:spcBef>
              <a:buFont typeface="Arial" pitchFamily="34" charset="0"/>
              <a:buChar char="•"/>
              <a:defRPr/>
            </a:pPr>
            <a:r>
              <a:rPr lang="zh-CN" altLang="en-US" sz="2000" b="1" dirty="0"/>
              <a:t>非主属性对码都是完全函数依赖了。</a:t>
            </a:r>
          </a:p>
          <a:p>
            <a:pPr marL="228600" indent="-228600" eaLnBrk="0" hangingPunct="0">
              <a:spcBef>
                <a:spcPct val="20000"/>
              </a:spcBef>
              <a:buFont typeface="Arial" pitchFamily="34" charset="0"/>
              <a:buChar char="•"/>
              <a:defRPr/>
            </a:pPr>
            <a:r>
              <a:rPr kumimoji="0" lang="zh-CN" altLang="en-US" sz="2000" b="1" i="0" u="none" strike="noStrike" kern="0" cap="none" spc="0" normalizeH="0" baseline="0" noProof="0" dirty="0">
                <a:ln>
                  <a:noFill/>
                </a:ln>
                <a:solidFill>
                  <a:schemeClr val="tx1"/>
                </a:solidFill>
                <a:effectLst/>
                <a:uLnTx/>
                <a:uFillTx/>
                <a:latin typeface="+mn-lt"/>
                <a:ea typeface="+mn-ea"/>
              </a:rPr>
              <a:t>从而使上述四个问题在一定程度上得到了一定的解决</a:t>
            </a:r>
            <a:r>
              <a:rPr lang="zh-CN" altLang="en-US" sz="2000" b="1" kern="0" dirty="0">
                <a:latin typeface="+mn-lt"/>
                <a:ea typeface="+mn-ea"/>
              </a:rPr>
              <a:t>。</a:t>
            </a:r>
            <a:endParaRPr kumimoji="0" lang="zh-CN" altLang="en-US" sz="2400" b="1" i="0" u="none" strike="noStrike" kern="0" cap="none" spc="0" normalizeH="0" baseline="0" noProof="0" dirty="0">
              <a:ln>
                <a:noFill/>
              </a:ln>
              <a:solidFill>
                <a:schemeClr val="tx1"/>
              </a:solidFill>
              <a:effectLst/>
              <a:uLnTx/>
              <a:uFillTx/>
              <a:latin typeface="+mn-lt"/>
              <a:ea typeface="+mn-ea"/>
            </a:endParaRPr>
          </a:p>
          <a:p>
            <a:pPr marL="1600200" marR="0" lvl="3" indent="-2286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zh-CN" altLang="en-US" sz="2800" b="1" i="0" u="none" strike="noStrike" kern="0" cap="none" spc="0" normalizeH="0" baseline="0" noProof="0" dirty="0">
              <a:ln>
                <a:noFill/>
              </a:ln>
              <a:solidFill>
                <a:schemeClr val="tx1"/>
              </a:solidFill>
              <a:effectLst/>
              <a:uLnTx/>
              <a:uFillTx/>
              <a:latin typeface="+mn-lt"/>
              <a:ea typeface="+mn-ea"/>
            </a:endParaRPr>
          </a:p>
        </p:txBody>
      </p:sp>
      <p:pic>
        <p:nvPicPr>
          <p:cNvPr id="579585" name="Picture 1" descr="6z4"/>
          <p:cNvPicPr>
            <a:picLocks noChangeAspect="1" noChangeArrowheads="1"/>
          </p:cNvPicPr>
          <p:nvPr/>
        </p:nvPicPr>
        <p:blipFill>
          <a:blip r:embed="rId2"/>
          <a:srcRect/>
          <a:stretch>
            <a:fillRect/>
          </a:stretch>
        </p:blipFill>
        <p:spPr bwMode="auto">
          <a:xfrm>
            <a:off x="3000364" y="897564"/>
            <a:ext cx="2000264" cy="1984677"/>
          </a:xfrm>
          <a:prstGeom prst="rect">
            <a:avLst/>
          </a:prstGeom>
          <a:noFill/>
          <a:ln w="9525">
            <a:noFill/>
            <a:miter lim="800000"/>
            <a:headEnd/>
            <a:tailEnd/>
          </a:ln>
        </p:spPr>
      </p:pic>
      <p:pic>
        <p:nvPicPr>
          <p:cNvPr id="2" name="图片 1">
            <a:extLst>
              <a:ext uri="{FF2B5EF4-FFF2-40B4-BE49-F238E27FC236}">
                <a16:creationId xmlns:a16="http://schemas.microsoft.com/office/drawing/2014/main" xmlns="" id="{D35A4A3F-0FD5-811A-72CD-4FFDB17445D5}"/>
              </a:ext>
            </a:extLst>
          </p:cNvPr>
          <p:cNvPicPr>
            <a:picLocks noChangeAspect="1"/>
          </p:cNvPicPr>
          <p:nvPr/>
        </p:nvPicPr>
        <p:blipFill>
          <a:blip r:embed="rId3"/>
          <a:stretch>
            <a:fillRect/>
          </a:stretch>
        </p:blipFill>
        <p:spPr>
          <a:xfrm>
            <a:off x="5508104" y="897564"/>
            <a:ext cx="2024212" cy="1984677"/>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animEffect transition="in" filter="fade">
                                      <p:cBhvr>
                                        <p:cTn id="7" dur="2000"/>
                                        <p:tgtEl>
                                          <p:spTgt spid="1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2000"/>
                                        <p:tgtEl>
                                          <p:spTgt spid="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animEffect transition="in" filter="fade">
                                      <p:cBhvr>
                                        <p:cTn id="15" dur="2000"/>
                                        <p:tgtEl>
                                          <p:spTgt spid="1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20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z="3600" dirty="0"/>
              <a:t>第一范式（续）</a:t>
            </a:r>
          </a:p>
        </p:txBody>
      </p:sp>
      <p:sp>
        <p:nvSpPr>
          <p:cNvPr id="2" name="文本框 1"/>
          <p:cNvSpPr txBox="1"/>
          <p:nvPr/>
        </p:nvSpPr>
        <p:spPr>
          <a:xfrm>
            <a:off x="457201" y="1785932"/>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(1) </a:t>
            </a:r>
            <a:r>
              <a:rPr lang="zh-CN" altLang="en-US" sz="2000" b="1" dirty="0"/>
              <a:t>由于学生选修课程的情况与学生的基本情况是分开存储在两个关系中的，在</a:t>
            </a:r>
            <a:r>
              <a:rPr lang="en-US" altLang="zh-CN" sz="2000" b="1" dirty="0"/>
              <a:t>SL</a:t>
            </a:r>
            <a:r>
              <a:rPr lang="zh-CN" altLang="en-US" sz="2000" b="1" dirty="0"/>
              <a:t>关系中可以插入尚未选课的学生。</a:t>
            </a:r>
            <a:endParaRPr lang="zh-CN" altLang="en-US" sz="2400" b="1" dirty="0"/>
          </a:p>
        </p:txBody>
      </p:sp>
      <p:sp>
        <p:nvSpPr>
          <p:cNvPr id="3" name="文本框 2"/>
          <p:cNvSpPr txBox="1"/>
          <p:nvPr/>
        </p:nvSpPr>
        <p:spPr>
          <a:xfrm>
            <a:off x="457201" y="2571750"/>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(2) </a:t>
            </a:r>
            <a:r>
              <a:rPr lang="zh-CN" altLang="en-US" sz="2000" b="1" dirty="0"/>
              <a:t>删除一个学生的所有选课记录，只是</a:t>
            </a:r>
            <a:r>
              <a:rPr lang="en-US" altLang="zh-CN" sz="2000" b="1" dirty="0"/>
              <a:t>SC</a:t>
            </a:r>
            <a:r>
              <a:rPr lang="zh-CN" altLang="en-US" sz="2000" b="1" dirty="0"/>
              <a:t>关系中没有关于该学生的记录了，</a:t>
            </a:r>
            <a:r>
              <a:rPr lang="en-US" altLang="zh-CN" sz="2000" b="1" dirty="0"/>
              <a:t>SL</a:t>
            </a:r>
            <a:r>
              <a:rPr lang="zh-CN" altLang="en-US" sz="2000" b="1" dirty="0"/>
              <a:t>关系中关于该学生的记录不受影响。</a:t>
            </a:r>
          </a:p>
        </p:txBody>
      </p:sp>
      <p:sp>
        <p:nvSpPr>
          <p:cNvPr id="4" name="文本框 3"/>
          <p:cNvSpPr txBox="1"/>
          <p:nvPr/>
        </p:nvSpPr>
        <p:spPr>
          <a:xfrm>
            <a:off x="457200" y="3357568"/>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(3) </a:t>
            </a:r>
            <a:r>
              <a:rPr lang="zh-CN" altLang="en-US" sz="2000" b="1" dirty="0"/>
              <a:t>不论一个学生选多少门课程，他的</a:t>
            </a:r>
            <a:r>
              <a:rPr lang="en-US" altLang="zh-CN" sz="2000" b="1" dirty="0"/>
              <a:t>School</a:t>
            </a:r>
            <a:r>
              <a:rPr lang="zh-CN" altLang="en-US" sz="2000" b="1" dirty="0"/>
              <a:t>和</a:t>
            </a:r>
            <a:r>
              <a:rPr lang="en-US" altLang="zh-CN" sz="2000" b="1" dirty="0" err="1"/>
              <a:t>Sloc</a:t>
            </a:r>
            <a:r>
              <a:rPr lang="zh-CN" altLang="en-US" sz="2000" b="1" dirty="0"/>
              <a:t>值都只存储</a:t>
            </a:r>
            <a:r>
              <a:rPr lang="en-US" altLang="zh-CN" sz="2000" b="1" dirty="0"/>
              <a:t>1</a:t>
            </a:r>
            <a:r>
              <a:rPr lang="zh-CN" altLang="en-US" sz="2000" b="1" dirty="0"/>
              <a:t>次。这就大大降低了数据冗余。</a:t>
            </a:r>
            <a:endParaRPr lang="zh-CN" altLang="en-US" sz="2400" b="1" dirty="0"/>
          </a:p>
        </p:txBody>
      </p:sp>
      <p:sp>
        <p:nvSpPr>
          <p:cNvPr id="5" name="文本框 4"/>
          <p:cNvSpPr txBox="1"/>
          <p:nvPr/>
        </p:nvSpPr>
        <p:spPr>
          <a:xfrm>
            <a:off x="457200" y="4137924"/>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(4) </a:t>
            </a:r>
            <a:r>
              <a:rPr lang="zh-CN" altLang="en-US" sz="2000" b="1" dirty="0"/>
              <a:t>学生转学院只需修改</a:t>
            </a:r>
            <a:r>
              <a:rPr lang="en-US" altLang="zh-CN" sz="2000" b="1" dirty="0"/>
              <a:t>SL</a:t>
            </a:r>
            <a:r>
              <a:rPr lang="zh-CN" altLang="en-US" sz="2000" b="1" dirty="0"/>
              <a:t>关系中该学生元组的</a:t>
            </a:r>
            <a:r>
              <a:rPr lang="en-US" altLang="zh-CN" sz="2000" b="1" dirty="0"/>
              <a:t>School</a:t>
            </a:r>
            <a:r>
              <a:rPr lang="zh-CN" altLang="en-US" sz="2000" b="1" dirty="0"/>
              <a:t>值和</a:t>
            </a:r>
            <a:r>
              <a:rPr lang="en-US" altLang="zh-CN" sz="2000" b="1" dirty="0" err="1"/>
              <a:t>Sloc</a:t>
            </a:r>
            <a:r>
              <a:rPr lang="zh-CN" altLang="en-US" sz="2000" b="1" dirty="0"/>
              <a:t>值，由于</a:t>
            </a:r>
            <a:r>
              <a:rPr lang="en-US" altLang="zh-CN" sz="2000" b="1" dirty="0"/>
              <a:t>School</a:t>
            </a:r>
            <a:r>
              <a:rPr lang="zh-CN" altLang="en-US" sz="2000" b="1" dirty="0"/>
              <a:t>、 </a:t>
            </a:r>
            <a:r>
              <a:rPr lang="en-US" altLang="zh-CN" sz="2000" b="1" dirty="0" err="1"/>
              <a:t>Sloc</a:t>
            </a:r>
            <a:r>
              <a:rPr lang="zh-CN" altLang="en-US" sz="2000" b="1" dirty="0"/>
              <a:t>并未重复存储，因此减化了修改操作。</a:t>
            </a:r>
          </a:p>
        </p:txBody>
      </p:sp>
      <p:graphicFrame>
        <p:nvGraphicFramePr>
          <p:cNvPr id="8" name="表格 7"/>
          <p:cNvGraphicFramePr>
            <a:graphicFrameLocks noGrp="1"/>
          </p:cNvGraphicFramePr>
          <p:nvPr>
            <p:extLst>
              <p:ext uri="{D42A27DB-BD31-4B8C-83A1-F6EECF244321}">
                <p14:modId xmlns:p14="http://schemas.microsoft.com/office/powerpoint/2010/main" val="1398875583"/>
              </p:ext>
            </p:extLst>
          </p:nvPr>
        </p:nvGraphicFramePr>
        <p:xfrm>
          <a:off x="5117580" y="843558"/>
          <a:ext cx="2831976" cy="845820"/>
        </p:xfrm>
        <a:graphic>
          <a:graphicData uri="http://schemas.openxmlformats.org/drawingml/2006/table">
            <a:tbl>
              <a:tblPr firstRow="1" bandRow="1">
                <a:tableStyleId>{72833802-FEF1-4C79-8D5D-14CF1EAF98D9}</a:tableStyleId>
              </a:tblPr>
              <a:tblGrid>
                <a:gridCol w="943992">
                  <a:extLst>
                    <a:ext uri="{9D8B030D-6E8A-4147-A177-3AD203B41FA5}">
                      <a16:colId xmlns:a16="http://schemas.microsoft.com/office/drawing/2014/main" xmlns="" val="20000"/>
                    </a:ext>
                  </a:extLst>
                </a:gridCol>
                <a:gridCol w="943992">
                  <a:extLst>
                    <a:ext uri="{9D8B030D-6E8A-4147-A177-3AD203B41FA5}">
                      <a16:colId xmlns:a16="http://schemas.microsoft.com/office/drawing/2014/main" xmlns="" val="20001"/>
                    </a:ext>
                  </a:extLst>
                </a:gridCol>
                <a:gridCol w="943992">
                  <a:extLst>
                    <a:ext uri="{9D8B030D-6E8A-4147-A177-3AD203B41FA5}">
                      <a16:colId xmlns:a16="http://schemas.microsoft.com/office/drawing/2014/main" xmlns="" val="20002"/>
                    </a:ext>
                  </a:extLst>
                </a:gridCol>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814369238"/>
              </p:ext>
            </p:extLst>
          </p:nvPr>
        </p:nvGraphicFramePr>
        <p:xfrm>
          <a:off x="1582688" y="843558"/>
          <a:ext cx="2831976" cy="845820"/>
        </p:xfrm>
        <a:graphic>
          <a:graphicData uri="http://schemas.openxmlformats.org/drawingml/2006/table">
            <a:tbl>
              <a:tblPr firstRow="1" bandRow="1">
                <a:tableStyleId>{72833802-FEF1-4C79-8D5D-14CF1EAF98D9}</a:tableStyleId>
              </a:tblPr>
              <a:tblGrid>
                <a:gridCol w="943992">
                  <a:extLst>
                    <a:ext uri="{9D8B030D-6E8A-4147-A177-3AD203B41FA5}">
                      <a16:colId xmlns:a16="http://schemas.microsoft.com/office/drawing/2014/main" xmlns="" val="20000"/>
                    </a:ext>
                  </a:extLst>
                </a:gridCol>
                <a:gridCol w="943992">
                  <a:extLst>
                    <a:ext uri="{9D8B030D-6E8A-4147-A177-3AD203B41FA5}">
                      <a16:colId xmlns:a16="http://schemas.microsoft.com/office/drawing/2014/main" xmlns="" val="20001"/>
                    </a:ext>
                  </a:extLst>
                </a:gridCol>
                <a:gridCol w="943992">
                  <a:extLst>
                    <a:ext uri="{9D8B030D-6E8A-4147-A177-3AD203B41FA5}">
                      <a16:colId xmlns:a16="http://schemas.microsoft.com/office/drawing/2014/main" xmlns="" val="20002"/>
                    </a:ext>
                  </a:extLst>
                </a:gridCol>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extLst>
                  <a:ext uri="{0D108BD9-81ED-4DB2-BD59-A6C34878D82A}">
                    <a16:rowId xmlns:a16="http://schemas.microsoft.com/office/drawing/2014/main" xmlns="" val="10000"/>
                  </a:ext>
                </a:extLst>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0" name="TextBox 9"/>
          <p:cNvSpPr txBox="1"/>
          <p:nvPr/>
        </p:nvSpPr>
        <p:spPr>
          <a:xfrm>
            <a:off x="1043608" y="843558"/>
            <a:ext cx="634752" cy="369332"/>
          </a:xfrm>
          <a:prstGeom prst="rect">
            <a:avLst/>
          </a:prstGeom>
          <a:noFill/>
        </p:spPr>
        <p:txBody>
          <a:bodyPr wrap="square" rtlCol="0">
            <a:spAutoFit/>
          </a:bodyPr>
          <a:lstStyle/>
          <a:p>
            <a:r>
              <a:rPr lang="en-US" altLang="zh-CN" b="1" dirty="0"/>
              <a:t>SC</a:t>
            </a:r>
            <a:endParaRPr lang="zh-CN" altLang="en-US" b="1" dirty="0"/>
          </a:p>
        </p:txBody>
      </p:sp>
      <p:sp>
        <p:nvSpPr>
          <p:cNvPr id="11" name="TextBox 10"/>
          <p:cNvSpPr txBox="1"/>
          <p:nvPr/>
        </p:nvSpPr>
        <p:spPr>
          <a:xfrm>
            <a:off x="4644008" y="849459"/>
            <a:ext cx="634752" cy="369332"/>
          </a:xfrm>
          <a:prstGeom prst="rect">
            <a:avLst/>
          </a:prstGeom>
          <a:noFill/>
        </p:spPr>
        <p:txBody>
          <a:bodyPr wrap="square" rtlCol="0">
            <a:spAutoFit/>
          </a:bodyPr>
          <a:lstStyle/>
          <a:p>
            <a:r>
              <a:rPr lang="en-US" altLang="zh-CN" b="1" dirty="0"/>
              <a:t>SL</a:t>
            </a:r>
            <a:endParaRPr lang="zh-CN" altLang="en-US"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p>
          <a:p>
            <a:pPr>
              <a:spcBef>
                <a:spcPts val="0"/>
              </a:spcBef>
            </a:pPr>
            <a:r>
              <a:rPr lang="en-US" altLang="zh-CN" sz="2800" dirty="0">
                <a:solidFill>
                  <a:srgbClr val="FF0000"/>
                </a:solidFill>
              </a:rPr>
              <a:t>6.2.4 2NF</a:t>
            </a:r>
            <a:endParaRPr lang="zh-CN" altLang="en-US" sz="2800" dirty="0">
              <a:solidFill>
                <a:srgbClr val="FF0000"/>
              </a:solidFill>
            </a:endParaRPr>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a:t>
            </a:r>
            <a:r>
              <a:rPr lang="zh-CN" altLang="en-US" sz="2800" dirty="0"/>
              <a:t> </a:t>
            </a:r>
            <a:r>
              <a:rPr lang="en-US" altLang="zh-CN" sz="2800" dirty="0"/>
              <a:t>4NF</a:t>
            </a:r>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.4  2NF</a:t>
            </a:r>
            <a:endParaRPr lang="zh-CN" altLang="en-US" sz="3600" b="1" kern="0" cap="all" dirty="0">
              <a:solidFill>
                <a:schemeClr val="bg1"/>
              </a:solidFill>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6.2.4 2NF</a:t>
            </a:r>
            <a:endParaRPr lang="zh-CN" altLang="en-US" dirty="0"/>
          </a:p>
        </p:txBody>
      </p:sp>
      <p:sp>
        <p:nvSpPr>
          <p:cNvPr id="69635" name="Rectangle 3"/>
          <p:cNvSpPr>
            <a:spLocks noGrp="1" noChangeArrowheads="1"/>
          </p:cNvSpPr>
          <p:nvPr>
            <p:ph idx="1"/>
          </p:nvPr>
        </p:nvSpPr>
        <p:spPr/>
        <p:txBody>
          <a:bodyPr/>
          <a:lstStyle/>
          <a:p>
            <a:pPr>
              <a:defRPr/>
            </a:pPr>
            <a:r>
              <a:rPr lang="en-US" altLang="zh-CN" dirty="0"/>
              <a:t>2NF</a:t>
            </a:r>
            <a:r>
              <a:rPr lang="zh-CN" altLang="en-US" dirty="0"/>
              <a:t>的定义</a:t>
            </a:r>
            <a:r>
              <a:rPr lang="en-US" altLang="zh-CN" dirty="0"/>
              <a:t/>
            </a:r>
            <a:br>
              <a:rPr lang="en-US" altLang="zh-CN" dirty="0"/>
            </a:br>
            <a:r>
              <a:rPr lang="zh-CN" altLang="en-US" dirty="0"/>
              <a:t>定义</a:t>
            </a:r>
            <a:r>
              <a:rPr lang="en-US" altLang="zh-CN" dirty="0"/>
              <a:t>6.6  </a:t>
            </a:r>
            <a:r>
              <a:rPr lang="zh-CN" altLang="en-US" dirty="0"/>
              <a:t>若</a:t>
            </a:r>
            <a:r>
              <a:rPr lang="en-US" altLang="zh-CN" dirty="0"/>
              <a:t>R∈1NF</a:t>
            </a:r>
            <a:r>
              <a:rPr lang="zh-CN" altLang="en-US" dirty="0"/>
              <a:t>，且每一个非主属性完全函数依赖于任何一个候选码，则</a:t>
            </a:r>
            <a:r>
              <a:rPr lang="en-US" altLang="zh-CN" dirty="0"/>
              <a:t>R∈2NF</a:t>
            </a:r>
            <a:r>
              <a:rPr lang="zh-CN" altLang="en-US" dirty="0"/>
              <a:t>。</a:t>
            </a:r>
          </a:p>
          <a:p>
            <a:pPr lvl="1">
              <a:defRPr/>
            </a:pPr>
            <a:r>
              <a:rPr lang="zh-CN" altLang="en-US" dirty="0"/>
              <a:t>例：</a:t>
            </a:r>
            <a:r>
              <a:rPr lang="en-US" altLang="zh-CN" dirty="0"/>
              <a:t/>
            </a:r>
            <a:br>
              <a:rPr lang="en-US" altLang="zh-CN" dirty="0"/>
            </a:br>
            <a:r>
              <a:rPr lang="en-US" altLang="zh-CN" dirty="0"/>
              <a:t>S-L-C(</a:t>
            </a:r>
            <a:r>
              <a:rPr lang="en-US" altLang="zh-CN" dirty="0" err="1"/>
              <a:t>Sno</a:t>
            </a:r>
            <a:r>
              <a:rPr lang="en-US" altLang="zh-CN" dirty="0"/>
              <a:t>, School, </a:t>
            </a:r>
            <a:r>
              <a:rPr lang="en-US" altLang="zh-CN" dirty="0" err="1"/>
              <a:t>Sloc</a:t>
            </a:r>
            <a:r>
              <a:rPr lang="en-US" altLang="zh-CN" dirty="0"/>
              <a:t>, </a:t>
            </a:r>
            <a:r>
              <a:rPr lang="en-US" altLang="zh-CN" dirty="0" err="1"/>
              <a:t>Cno</a:t>
            </a:r>
            <a:r>
              <a:rPr lang="en-US" altLang="zh-CN" dirty="0"/>
              <a:t>, Grade) ∈1NF</a:t>
            </a:r>
          </a:p>
          <a:p>
            <a:pPr marL="457200" lvl="1" indent="0">
              <a:buFont typeface="Wingdings" pitchFamily="2" charset="2"/>
              <a:buNone/>
              <a:defRPr/>
            </a:pPr>
            <a:r>
              <a:rPr lang="en-US" altLang="zh-CN" dirty="0"/>
              <a:t>   SC</a:t>
            </a:r>
            <a:r>
              <a:rPr lang="zh-CN" altLang="en-US" dirty="0"/>
              <a:t>（</a:t>
            </a:r>
            <a:r>
              <a:rPr lang="en-US" altLang="zh-CN" dirty="0" err="1"/>
              <a:t>Sno</a:t>
            </a:r>
            <a:r>
              <a:rPr lang="zh-CN" altLang="en-US" dirty="0"/>
              <a:t>， </a:t>
            </a:r>
            <a:r>
              <a:rPr lang="en-US" altLang="zh-CN" dirty="0" err="1"/>
              <a:t>Cno</a:t>
            </a:r>
            <a:r>
              <a:rPr lang="zh-CN" altLang="en-US" dirty="0"/>
              <a:t>， </a:t>
            </a:r>
            <a:r>
              <a:rPr lang="en-US" altLang="zh-CN" dirty="0"/>
              <a:t>Grade</a:t>
            </a:r>
            <a:r>
              <a:rPr lang="zh-CN" altLang="en-US" dirty="0"/>
              <a:t>） ∈ </a:t>
            </a:r>
            <a:r>
              <a:rPr lang="en-US" altLang="zh-CN" dirty="0"/>
              <a:t>2NF</a:t>
            </a:r>
          </a:p>
          <a:p>
            <a:pPr marL="457200" lvl="1" indent="0">
              <a:buFont typeface="Wingdings" pitchFamily="2" charset="2"/>
              <a:buNone/>
              <a:defRPr/>
            </a:pPr>
            <a:r>
              <a:rPr lang="en-US" altLang="zh-CN" dirty="0"/>
              <a:t>   SL</a:t>
            </a:r>
            <a:r>
              <a:rPr lang="zh-CN" altLang="en-US" dirty="0"/>
              <a:t>（</a:t>
            </a:r>
            <a:r>
              <a:rPr lang="en-US" altLang="zh-CN" dirty="0" err="1"/>
              <a:t>Sno</a:t>
            </a:r>
            <a:r>
              <a:rPr lang="zh-CN" altLang="en-US" dirty="0"/>
              <a:t>， </a:t>
            </a:r>
            <a:r>
              <a:rPr lang="en-US" altLang="zh-CN" dirty="0" err="1"/>
              <a:t>Sdept</a:t>
            </a:r>
            <a:r>
              <a:rPr lang="zh-CN" altLang="en-US" dirty="0"/>
              <a:t>， </a:t>
            </a:r>
            <a:r>
              <a:rPr lang="en-US" altLang="zh-CN" dirty="0" err="1"/>
              <a:t>Sloc</a:t>
            </a:r>
            <a:r>
              <a:rPr lang="zh-CN" altLang="en-US" dirty="0"/>
              <a:t>） ∈ </a:t>
            </a:r>
            <a:r>
              <a:rPr lang="en-US" altLang="zh-CN" dirty="0"/>
              <a:t>2NF</a:t>
            </a:r>
          </a:p>
          <a:p>
            <a:pPr>
              <a:defRPr/>
            </a:pPr>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2908" y="-142894"/>
            <a:ext cx="9144064" cy="853679"/>
          </a:xfrm>
        </p:spPr>
        <p:txBody>
          <a:bodyPr/>
          <a:lstStyle/>
          <a:p>
            <a:r>
              <a:rPr lang="en-US" altLang="zh-CN" sz="3200" dirty="0">
                <a:ea typeface="黑体" pitchFamily="49" charset="-122"/>
                <a:cs typeface="Arial" panose="020B0604020202020204" pitchFamily="34" charset="0"/>
              </a:rPr>
              <a:t>1.</a:t>
            </a:r>
            <a:r>
              <a:rPr lang="zh-CN" altLang="en-US" sz="3200" dirty="0">
                <a:latin typeface="SimSun" panose="02010600030101010101" pitchFamily="2" charset="-122"/>
                <a:ea typeface="SimSun" panose="02010600030101010101" pitchFamily="2" charset="-122"/>
              </a:rPr>
              <a:t>问题</a:t>
            </a:r>
            <a:r>
              <a:rPr lang="en-US" altLang="zh-CN" sz="3200" dirty="0">
                <a:latin typeface="SimSun" panose="02010600030101010101" pitchFamily="2" charset="-122"/>
                <a:ea typeface="SimSun" panose="02010600030101010101" pitchFamily="2" charset="-122"/>
              </a:rPr>
              <a:t>-</a:t>
            </a:r>
            <a:r>
              <a:rPr lang="zh-CN" altLang="en-US" sz="3200" dirty="0">
                <a:latin typeface="SimSun" panose="02010600030101010101" pitchFamily="2" charset="-122"/>
                <a:ea typeface="SimSun" panose="02010600030101010101" pitchFamily="2" charset="-122"/>
              </a:rPr>
              <a:t>什么是一个好的数据库逻辑设计</a:t>
            </a:r>
          </a:p>
        </p:txBody>
      </p:sp>
      <p:sp>
        <p:nvSpPr>
          <p:cNvPr id="12291" name="Rectangle 3"/>
          <p:cNvSpPr>
            <a:spLocks noGrp="1" noChangeArrowheads="1"/>
          </p:cNvSpPr>
          <p:nvPr>
            <p:ph idx="1"/>
          </p:nvPr>
        </p:nvSpPr>
        <p:spPr>
          <a:xfrm>
            <a:off x="71372" y="710785"/>
            <a:ext cx="8215403" cy="3640931"/>
          </a:xfrm>
        </p:spPr>
        <p:txBody>
          <a:bodyPr/>
          <a:lstStyle/>
          <a:p>
            <a:r>
              <a:rPr lang="zh-CN" altLang="en-US" dirty="0"/>
              <a:t>关系数据库</a:t>
            </a:r>
            <a:r>
              <a:rPr lang="zh-CN" altLang="en-US" dirty="0">
                <a:solidFill>
                  <a:srgbClr val="FF0000"/>
                </a:solidFill>
              </a:rPr>
              <a:t>逻辑设计</a:t>
            </a:r>
          </a:p>
          <a:p>
            <a:pPr lvl="1">
              <a:lnSpc>
                <a:spcPct val="150000"/>
              </a:lnSpc>
              <a:buFont typeface="Wingdings" pitchFamily="2" charset="2"/>
              <a:buChar char="Ø"/>
            </a:pPr>
            <a:r>
              <a:rPr lang="zh-CN" altLang="en-US" sz="2200" dirty="0"/>
              <a:t>针对一个具体问题，如何构造一个适合于它的数据模式，即</a:t>
            </a:r>
            <a:r>
              <a:rPr lang="zh-CN" altLang="en-US" sz="2200" dirty="0">
                <a:solidFill>
                  <a:srgbClr val="FF0000"/>
                </a:solidFill>
              </a:rPr>
              <a:t>应该构造几个关系，每个关系由哪些属性组成等。</a:t>
            </a:r>
          </a:p>
          <a:p>
            <a:pPr lvl="1">
              <a:lnSpc>
                <a:spcPct val="150000"/>
              </a:lnSpc>
              <a:buFont typeface="Wingdings" pitchFamily="2" charset="2"/>
              <a:buChar char="Ø"/>
            </a:pPr>
            <a:r>
              <a:rPr lang="zh-CN" altLang="en-US" sz="2200" dirty="0"/>
              <a:t>数据库</a:t>
            </a:r>
            <a:r>
              <a:rPr lang="zh-CN" altLang="en-US" sz="2200" dirty="0">
                <a:solidFill>
                  <a:srgbClr val="FF0000"/>
                </a:solidFill>
              </a:rPr>
              <a:t>逻辑设计的工具</a:t>
            </a:r>
            <a:r>
              <a:rPr lang="zh-CN" altLang="en-US" sz="2200" dirty="0"/>
              <a:t>──关系数据库的规范化理论。</a:t>
            </a:r>
          </a:p>
        </p:txBody>
      </p:sp>
      <p:cxnSp>
        <p:nvCxnSpPr>
          <p:cNvPr id="4" name="直接连接符 8"/>
          <p:cNvCxnSpPr>
            <a:cxnSpLocks noChangeShapeType="1"/>
          </p:cNvCxnSpPr>
          <p:nvPr/>
        </p:nvCxnSpPr>
        <p:spPr bwMode="auto">
          <a:xfrm>
            <a:off x="1259632" y="2215555"/>
            <a:ext cx="5832648" cy="0"/>
          </a:xfrm>
          <a:prstGeom prst="line">
            <a:avLst/>
          </a:prstGeom>
          <a:noFill/>
          <a:ln w="57150" algn="ctr">
            <a:solidFill>
              <a:srgbClr val="FFFF00"/>
            </a:solidFill>
            <a:round/>
            <a:headEnd/>
            <a:tailEnd/>
          </a:ln>
        </p:spPr>
      </p:cxnSp>
      <p:cxnSp>
        <p:nvCxnSpPr>
          <p:cNvPr id="5" name="直接连接符 8"/>
          <p:cNvCxnSpPr>
            <a:cxnSpLocks noChangeShapeType="1"/>
          </p:cNvCxnSpPr>
          <p:nvPr/>
        </p:nvCxnSpPr>
        <p:spPr bwMode="auto">
          <a:xfrm>
            <a:off x="1782799" y="2911077"/>
            <a:ext cx="4786313" cy="1588"/>
          </a:xfrm>
          <a:prstGeom prst="line">
            <a:avLst/>
          </a:prstGeom>
          <a:noFill/>
          <a:ln w="57150" algn="ctr">
            <a:solidFill>
              <a:srgbClr val="FFFF00"/>
            </a:solidFill>
            <a:round/>
            <a:headEnd/>
            <a:tailEnd/>
          </a:ln>
        </p:spPr>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2NF</a:t>
            </a:r>
            <a:r>
              <a:rPr lang="zh-CN" altLang="en-US" dirty="0"/>
              <a:t>（续）</a:t>
            </a:r>
          </a:p>
        </p:txBody>
      </p:sp>
      <p:sp>
        <p:nvSpPr>
          <p:cNvPr id="27651" name="Rectangle 3"/>
          <p:cNvSpPr>
            <a:spLocks noGrp="1" noChangeArrowheads="1"/>
          </p:cNvSpPr>
          <p:nvPr>
            <p:ph idx="1"/>
          </p:nvPr>
        </p:nvSpPr>
        <p:spPr>
          <a:xfrm>
            <a:off x="457200" y="1004888"/>
            <a:ext cx="8363272" cy="3640931"/>
          </a:xfrm>
        </p:spPr>
        <p:txBody>
          <a:bodyPr/>
          <a:lstStyle/>
          <a:p>
            <a:r>
              <a:rPr lang="zh-CN" altLang="en-US" dirty="0"/>
              <a:t>采用投影分解法将一个</a:t>
            </a:r>
            <a:r>
              <a:rPr lang="en-US" altLang="zh-CN" dirty="0"/>
              <a:t>1NF</a:t>
            </a:r>
            <a:r>
              <a:rPr lang="zh-CN" altLang="en-US" dirty="0"/>
              <a:t>的关系分解为多个</a:t>
            </a:r>
            <a:r>
              <a:rPr lang="en-US" altLang="zh-CN" dirty="0"/>
              <a:t>2NF</a:t>
            </a:r>
            <a:r>
              <a:rPr lang="zh-CN" altLang="en-US" dirty="0"/>
              <a:t>的关系，可以在一定程度上减轻原</a:t>
            </a:r>
            <a:r>
              <a:rPr lang="en-US" altLang="zh-CN" dirty="0"/>
              <a:t>1NF</a:t>
            </a:r>
            <a:r>
              <a:rPr lang="zh-CN" altLang="en-US" dirty="0"/>
              <a:t>关系中存在的插入异常、删除异常、数据冗余度大、修改复杂等问题。</a:t>
            </a:r>
          </a:p>
          <a:p>
            <a:endParaRPr lang="zh-CN" altLang="en-US" dirty="0"/>
          </a:p>
          <a:p>
            <a:r>
              <a:rPr lang="zh-CN" altLang="en-US" dirty="0"/>
              <a:t>将一个</a:t>
            </a:r>
            <a:r>
              <a:rPr lang="en-US" altLang="zh-CN" dirty="0"/>
              <a:t>1NF</a:t>
            </a:r>
            <a:r>
              <a:rPr lang="zh-CN" altLang="en-US" dirty="0"/>
              <a:t>关系分解为多个</a:t>
            </a:r>
            <a:r>
              <a:rPr lang="en-US" altLang="zh-CN" dirty="0"/>
              <a:t>2NF</a:t>
            </a:r>
            <a:r>
              <a:rPr lang="zh-CN" altLang="en-US" dirty="0"/>
              <a:t>的关系，并不能完全消除关系模式中的各种异常情况和数据冗余。</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dirty="0"/>
              <a:t> 2NF</a:t>
            </a:r>
            <a:r>
              <a:rPr lang="zh-CN" altLang="en-US" dirty="0"/>
              <a:t>（续）</a:t>
            </a:r>
          </a:p>
        </p:txBody>
      </p:sp>
      <p:sp>
        <p:nvSpPr>
          <p:cNvPr id="71683" name="Rectangle 3"/>
          <p:cNvSpPr>
            <a:spLocks noGrp="1" noChangeArrowheads="1"/>
          </p:cNvSpPr>
          <p:nvPr>
            <p:ph idx="1"/>
          </p:nvPr>
        </p:nvSpPr>
        <p:spPr/>
        <p:txBody>
          <a:bodyPr/>
          <a:lstStyle/>
          <a:p>
            <a:pPr lvl="1">
              <a:defRPr/>
            </a:pPr>
            <a:r>
              <a:rPr lang="zh-CN" altLang="en-US" dirty="0"/>
              <a:t>例：</a:t>
            </a:r>
            <a:r>
              <a:rPr lang="en-US" altLang="zh-CN" dirty="0"/>
              <a:t>2NF</a:t>
            </a:r>
            <a:r>
              <a:rPr lang="zh-CN" altLang="en-US" dirty="0"/>
              <a:t>关系模式</a:t>
            </a:r>
            <a:r>
              <a:rPr lang="en-US" altLang="zh-CN" dirty="0"/>
              <a:t>SL(</a:t>
            </a:r>
            <a:r>
              <a:rPr lang="en-US" altLang="zh-CN" dirty="0" err="1"/>
              <a:t>Sno</a:t>
            </a:r>
            <a:r>
              <a:rPr lang="en-US" altLang="zh-CN" dirty="0"/>
              <a:t>, School, </a:t>
            </a:r>
            <a:r>
              <a:rPr lang="en-US" altLang="zh-CN" dirty="0" err="1"/>
              <a:t>Sloc</a:t>
            </a:r>
            <a:r>
              <a:rPr lang="en-US" altLang="zh-CN" dirty="0"/>
              <a:t>)</a:t>
            </a:r>
            <a:r>
              <a:rPr lang="zh-CN" altLang="en-US" dirty="0"/>
              <a:t>中</a:t>
            </a:r>
          </a:p>
          <a:p>
            <a:pPr marL="457200" lvl="1" indent="0">
              <a:buFont typeface="Wingdings" pitchFamily="2" charset="2"/>
              <a:buNone/>
              <a:defRPr/>
            </a:pPr>
            <a:r>
              <a:rPr lang="zh-CN" altLang="en-US" dirty="0"/>
              <a:t>函数依赖：</a:t>
            </a:r>
          </a:p>
          <a:p>
            <a:pPr marL="457200" lvl="1" indent="0">
              <a:buFont typeface="Wingdings" pitchFamily="2" charset="2"/>
              <a:buNone/>
              <a:defRPr/>
            </a:pPr>
            <a:r>
              <a:rPr lang="zh-CN" altLang="en-US" dirty="0"/>
              <a:t>          </a:t>
            </a:r>
            <a:r>
              <a:rPr lang="en-US" altLang="zh-CN" dirty="0" err="1"/>
              <a:t>Sno→School</a:t>
            </a:r>
            <a:endParaRPr lang="en-US" altLang="zh-CN" dirty="0"/>
          </a:p>
          <a:p>
            <a:pPr marL="457200" lvl="1" indent="0">
              <a:buFont typeface="Wingdings" pitchFamily="2" charset="2"/>
              <a:buNone/>
              <a:defRPr/>
            </a:pPr>
            <a:r>
              <a:rPr lang="en-US" altLang="zh-CN" dirty="0"/>
              <a:t>          </a:t>
            </a:r>
            <a:r>
              <a:rPr lang="en-US" altLang="zh-CN" dirty="0" err="1"/>
              <a:t>School→Sloc</a:t>
            </a:r>
            <a:endParaRPr lang="en-US" altLang="zh-CN" dirty="0"/>
          </a:p>
          <a:p>
            <a:pPr marL="457200" lvl="1" indent="0">
              <a:buFont typeface="Wingdings" pitchFamily="2" charset="2"/>
              <a:buNone/>
              <a:defRPr/>
            </a:pPr>
            <a:r>
              <a:rPr lang="en-US" altLang="zh-CN" dirty="0"/>
              <a:t>          </a:t>
            </a:r>
            <a:r>
              <a:rPr lang="en-US" altLang="zh-CN" dirty="0" err="1"/>
              <a:t>Sno→Sloc</a:t>
            </a:r>
            <a:r>
              <a:rPr lang="en-US" altLang="zh-CN" dirty="0"/>
              <a:t>	</a:t>
            </a:r>
          </a:p>
        </p:txBody>
      </p:sp>
      <p:grpSp>
        <p:nvGrpSpPr>
          <p:cNvPr id="2" name="Group 14"/>
          <p:cNvGrpSpPr>
            <a:grpSpLocks/>
          </p:cNvGrpSpPr>
          <p:nvPr/>
        </p:nvGrpSpPr>
        <p:grpSpPr bwMode="auto">
          <a:xfrm>
            <a:off x="5105400" y="1828800"/>
            <a:ext cx="3505200" cy="1828800"/>
            <a:chOff x="3216" y="1536"/>
            <a:chExt cx="2208" cy="1536"/>
          </a:xfrm>
        </p:grpSpPr>
        <p:grpSp>
          <p:nvGrpSpPr>
            <p:cNvPr id="3" name="Group 12"/>
            <p:cNvGrpSpPr>
              <a:grpSpLocks/>
            </p:cNvGrpSpPr>
            <p:nvPr/>
          </p:nvGrpSpPr>
          <p:grpSpPr bwMode="auto">
            <a:xfrm>
              <a:off x="3216" y="1536"/>
              <a:ext cx="2208" cy="1536"/>
              <a:chOff x="3216" y="1536"/>
              <a:chExt cx="2208" cy="1536"/>
            </a:xfrm>
          </p:grpSpPr>
          <p:sp>
            <p:nvSpPr>
              <p:cNvPr id="28680" name="Rectangle 11"/>
              <p:cNvSpPr>
                <a:spLocks noChangeArrowheads="1"/>
              </p:cNvSpPr>
              <p:nvPr/>
            </p:nvSpPr>
            <p:spPr bwMode="auto">
              <a:xfrm>
                <a:off x="3216" y="1584"/>
                <a:ext cx="2208" cy="1488"/>
              </a:xfrm>
              <a:prstGeom prst="rect">
                <a:avLst/>
              </a:prstGeom>
              <a:solidFill>
                <a:srgbClr val="EEE678"/>
              </a:solidFill>
              <a:ln w="28575">
                <a:solidFill>
                  <a:srgbClr val="EEE678"/>
                </a:solidFill>
                <a:miter lim="800000"/>
                <a:headEnd/>
                <a:tailEnd/>
              </a:ln>
            </p:spPr>
            <p:txBody>
              <a:bodyPr wrap="none" lIns="90000" tIns="46800" rIns="90000" bIns="46800" anchor="ctr"/>
              <a:lstStyle/>
              <a:p>
                <a:pPr algn="ctr" eaLnBrk="1" hangingPunct="1"/>
                <a:endParaRPr kumimoji="1" lang="zh-CN" altLang="en-US" sz="2800" b="1">
                  <a:latin typeface="Times New Roman" pitchFamily="18" charset="0"/>
                </a:endParaRPr>
              </a:p>
            </p:txBody>
          </p:sp>
          <p:grpSp>
            <p:nvGrpSpPr>
              <p:cNvPr id="4" name="Group 4"/>
              <p:cNvGrpSpPr>
                <a:grpSpLocks/>
              </p:cNvGrpSpPr>
              <p:nvPr/>
            </p:nvGrpSpPr>
            <p:grpSpPr bwMode="auto">
              <a:xfrm>
                <a:off x="3312" y="1536"/>
                <a:ext cx="1968" cy="1488"/>
                <a:chOff x="3312" y="1920"/>
                <a:chExt cx="1968" cy="1488"/>
              </a:xfrm>
            </p:grpSpPr>
            <p:sp>
              <p:nvSpPr>
                <p:cNvPr id="28682" name="Text Box 5"/>
                <p:cNvSpPr txBox="1">
                  <a:spLocks noChangeArrowheads="1"/>
                </p:cNvSpPr>
                <p:nvPr/>
              </p:nvSpPr>
              <p:spPr bwMode="auto">
                <a:xfrm>
                  <a:off x="3312" y="1920"/>
                  <a:ext cx="695" cy="372"/>
                </a:xfrm>
                <a:prstGeom prst="rect">
                  <a:avLst/>
                </a:prstGeom>
                <a:noFill/>
                <a:ln w="38100">
                  <a:noFill/>
                  <a:miter lim="800000"/>
                  <a:headEnd/>
                  <a:tailEnd/>
                </a:ln>
              </p:spPr>
              <p:txBody>
                <a:bodyPr/>
                <a:lstStyle/>
                <a:p>
                  <a:pPr algn="just"/>
                  <a:r>
                    <a:rPr lang="en-US" altLang="zh-CN" sz="2800" b="1">
                      <a:latin typeface="Times New Roman" pitchFamily="18" charset="0"/>
                    </a:rPr>
                    <a:t>SL</a:t>
                  </a:r>
                </a:p>
              </p:txBody>
            </p:sp>
            <p:sp>
              <p:nvSpPr>
                <p:cNvPr id="28683" name="Text Box 6"/>
                <p:cNvSpPr txBox="1">
                  <a:spLocks noChangeArrowheads="1"/>
                </p:cNvSpPr>
                <p:nvPr/>
              </p:nvSpPr>
              <p:spPr bwMode="auto">
                <a:xfrm>
                  <a:off x="3428" y="2540"/>
                  <a:ext cx="579" cy="372"/>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Sno</a:t>
                  </a:r>
                  <a:endParaRPr lang="en-US" altLang="zh-CN" sz="2400" b="1">
                    <a:latin typeface="Times New Roman" pitchFamily="18" charset="0"/>
                  </a:endParaRPr>
                </a:p>
              </p:txBody>
            </p:sp>
            <p:sp>
              <p:nvSpPr>
                <p:cNvPr id="28684" name="Text Box 7"/>
                <p:cNvSpPr txBox="1">
                  <a:spLocks noChangeArrowheads="1"/>
                </p:cNvSpPr>
                <p:nvPr/>
              </p:nvSpPr>
              <p:spPr bwMode="auto">
                <a:xfrm>
                  <a:off x="4585" y="2168"/>
                  <a:ext cx="695" cy="372"/>
                </a:xfrm>
                <a:prstGeom prst="rect">
                  <a:avLst/>
                </a:prstGeom>
                <a:noFill/>
                <a:ln w="38100">
                  <a:solidFill>
                    <a:srgbClr val="000000"/>
                  </a:solidFill>
                  <a:miter lim="800000"/>
                  <a:headEnd/>
                  <a:tailEnd/>
                </a:ln>
              </p:spPr>
              <p:txBody>
                <a:bodyPr/>
                <a:lstStyle/>
                <a:p>
                  <a:pPr algn="just"/>
                  <a:r>
                    <a:rPr lang="en-US" altLang="zh-CN" sz="2400" b="1" dirty="0">
                      <a:latin typeface="Times New Roman" pitchFamily="18" charset="0"/>
                    </a:rPr>
                    <a:t>School</a:t>
                  </a:r>
                  <a:endParaRPr lang="en-US" altLang="zh-CN" sz="2000" b="1" dirty="0">
                    <a:latin typeface="Times New Roman" pitchFamily="18" charset="0"/>
                  </a:endParaRPr>
                </a:p>
              </p:txBody>
            </p:sp>
            <p:sp>
              <p:nvSpPr>
                <p:cNvPr id="28685" name="Text Box 8"/>
                <p:cNvSpPr txBox="1">
                  <a:spLocks noChangeArrowheads="1"/>
                </p:cNvSpPr>
                <p:nvPr/>
              </p:nvSpPr>
              <p:spPr bwMode="auto">
                <a:xfrm>
                  <a:off x="4585" y="3036"/>
                  <a:ext cx="695" cy="372"/>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Sloc</a:t>
                  </a:r>
                  <a:endParaRPr lang="en-US" altLang="zh-CN" sz="2400" b="1">
                    <a:latin typeface="Times New Roman" pitchFamily="18" charset="0"/>
                  </a:endParaRPr>
                </a:p>
              </p:txBody>
            </p:sp>
            <p:sp>
              <p:nvSpPr>
                <p:cNvPr id="28686" name="Line 9"/>
                <p:cNvSpPr>
                  <a:spLocks noChangeShapeType="1"/>
                </p:cNvSpPr>
                <p:nvPr/>
              </p:nvSpPr>
              <p:spPr bwMode="auto">
                <a:xfrm flipV="1">
                  <a:off x="4007" y="2292"/>
                  <a:ext cx="578" cy="372"/>
                </a:xfrm>
                <a:prstGeom prst="line">
                  <a:avLst/>
                </a:prstGeom>
                <a:noFill/>
                <a:ln w="38100">
                  <a:solidFill>
                    <a:srgbClr val="000000"/>
                  </a:solidFill>
                  <a:round/>
                  <a:headEnd/>
                  <a:tailEnd type="triangle" w="med" len="med"/>
                </a:ln>
              </p:spPr>
              <p:txBody>
                <a:bodyPr/>
                <a:lstStyle/>
                <a:p>
                  <a:endParaRPr lang="zh-CN" altLang="en-US"/>
                </a:p>
              </p:txBody>
            </p:sp>
            <p:sp>
              <p:nvSpPr>
                <p:cNvPr id="28687" name="Line 10"/>
                <p:cNvSpPr>
                  <a:spLocks noChangeShapeType="1"/>
                </p:cNvSpPr>
                <p:nvPr/>
              </p:nvSpPr>
              <p:spPr bwMode="auto">
                <a:xfrm>
                  <a:off x="4007" y="2788"/>
                  <a:ext cx="578" cy="372"/>
                </a:xfrm>
                <a:prstGeom prst="line">
                  <a:avLst/>
                </a:prstGeom>
                <a:noFill/>
                <a:ln w="38100">
                  <a:solidFill>
                    <a:srgbClr val="000000"/>
                  </a:solidFill>
                  <a:round/>
                  <a:headEnd/>
                  <a:tailEnd type="triangle" w="med" len="med"/>
                </a:ln>
              </p:spPr>
              <p:txBody>
                <a:bodyPr/>
                <a:lstStyle/>
                <a:p>
                  <a:endParaRPr lang="zh-CN" altLang="en-US"/>
                </a:p>
              </p:txBody>
            </p:sp>
          </p:grpSp>
        </p:grpSp>
        <p:sp>
          <p:nvSpPr>
            <p:cNvPr id="28679" name="Line 13"/>
            <p:cNvSpPr>
              <a:spLocks noChangeShapeType="1"/>
            </p:cNvSpPr>
            <p:nvPr/>
          </p:nvSpPr>
          <p:spPr bwMode="auto">
            <a:xfrm>
              <a:off x="4950" y="2160"/>
              <a:ext cx="0" cy="496"/>
            </a:xfrm>
            <a:prstGeom prst="line">
              <a:avLst/>
            </a:prstGeom>
            <a:noFill/>
            <a:ln w="38100">
              <a:solidFill>
                <a:srgbClr val="000000"/>
              </a:solidFill>
              <a:round/>
              <a:headEnd/>
              <a:tailEnd type="triangle" w="med" len="med"/>
            </a:ln>
          </p:spPr>
          <p:txBody>
            <a:bodyPr/>
            <a:lstStyle/>
            <a:p>
              <a:endParaRPr lang="zh-CN" altLang="en-US"/>
            </a:p>
          </p:txBody>
        </p:sp>
      </p:grpSp>
      <p:sp>
        <p:nvSpPr>
          <p:cNvPr id="496655" name="Text Box 15"/>
          <p:cNvSpPr txBox="1">
            <a:spLocks noChangeArrowheads="1"/>
          </p:cNvSpPr>
          <p:nvPr/>
        </p:nvSpPr>
        <p:spPr bwMode="auto">
          <a:xfrm>
            <a:off x="1100166" y="3786196"/>
            <a:ext cx="7543800" cy="833178"/>
          </a:xfrm>
          <a:prstGeom prst="rect">
            <a:avLst/>
          </a:prstGeom>
          <a:ln/>
        </p:spPr>
        <p:style>
          <a:lnRef idx="1">
            <a:schemeClr val="accent3"/>
          </a:lnRef>
          <a:fillRef idx="2">
            <a:schemeClr val="accent3"/>
          </a:fillRef>
          <a:effectRef idx="1">
            <a:schemeClr val="accent3"/>
          </a:effectRef>
          <a:fontRef idx="minor">
            <a:schemeClr val="dk1"/>
          </a:fontRef>
        </p:style>
        <p:txBody>
          <a:bodyPr lIns="90000" tIns="46800" rIns="90000" bIns="46800">
            <a:spAutoFit/>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defRPr/>
            </a:pPr>
            <a:r>
              <a:rPr lang="en-US" altLang="zh-CN" sz="2400" b="0" dirty="0" err="1"/>
              <a:t>Sloc</a:t>
            </a:r>
            <a:r>
              <a:rPr lang="zh-CN" altLang="en-US" sz="2400" b="0" dirty="0"/>
              <a:t>传递函数依赖于</a:t>
            </a:r>
            <a:r>
              <a:rPr lang="en-US" altLang="zh-CN" sz="2400" b="0" dirty="0" err="1"/>
              <a:t>Sno</a:t>
            </a:r>
            <a:r>
              <a:rPr lang="zh-CN" altLang="en-US" sz="2400" b="0" dirty="0"/>
              <a:t>，即</a:t>
            </a:r>
            <a:r>
              <a:rPr lang="en-US" altLang="zh-CN" sz="2400" b="0" dirty="0"/>
              <a:t>SL</a:t>
            </a:r>
            <a:r>
              <a:rPr lang="zh-CN" altLang="en-US" sz="2400" b="0" dirty="0"/>
              <a:t>中存在非主属性对码的传递函数依赖。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6655"/>
                                        </p:tgtEl>
                                        <p:attrNameLst>
                                          <p:attrName>style.visibility</p:attrName>
                                        </p:attrNameLst>
                                      </p:cBhvr>
                                      <p:to>
                                        <p:strVal val="visible"/>
                                      </p:to>
                                    </p:set>
                                    <p:anim calcmode="lin" valueType="num">
                                      <p:cBhvr additive="base">
                                        <p:cTn id="13" dur="500" fill="hold"/>
                                        <p:tgtEl>
                                          <p:spTgt spid="496655"/>
                                        </p:tgtEl>
                                        <p:attrNameLst>
                                          <p:attrName>ppt_x</p:attrName>
                                        </p:attrNameLst>
                                      </p:cBhvr>
                                      <p:tavLst>
                                        <p:tav tm="0">
                                          <p:val>
                                            <p:strVal val="1+#ppt_w/2"/>
                                          </p:val>
                                        </p:tav>
                                        <p:tav tm="100000">
                                          <p:val>
                                            <p:strVal val="#ppt_x"/>
                                          </p:val>
                                        </p:tav>
                                      </p:tavLst>
                                    </p:anim>
                                    <p:anim calcmode="lin" valueType="num">
                                      <p:cBhvr additive="base">
                                        <p:cTn id="14" dur="500" fill="hold"/>
                                        <p:tgtEl>
                                          <p:spTgt spid="4966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5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dirty="0"/>
              <a:t>2NF</a:t>
            </a:r>
            <a:r>
              <a:rPr lang="zh-CN" altLang="en-US" dirty="0"/>
              <a:t>（续）</a:t>
            </a:r>
          </a:p>
        </p:txBody>
      </p:sp>
      <p:sp>
        <p:nvSpPr>
          <p:cNvPr id="29699" name="Rectangle 3"/>
          <p:cNvSpPr>
            <a:spLocks noGrp="1" noChangeArrowheads="1"/>
          </p:cNvSpPr>
          <p:nvPr>
            <p:ph idx="1"/>
          </p:nvPr>
        </p:nvSpPr>
        <p:spPr>
          <a:xfrm>
            <a:off x="285720" y="642924"/>
            <a:ext cx="8750776" cy="3686903"/>
          </a:xfrm>
        </p:spPr>
        <p:txBody>
          <a:bodyPr/>
          <a:lstStyle/>
          <a:p>
            <a:pPr>
              <a:buNone/>
            </a:pPr>
            <a:r>
              <a:rPr lang="en-US" altLang="zh-CN" dirty="0"/>
              <a:t>SL</a:t>
            </a:r>
            <a:r>
              <a:rPr lang="zh-CN" altLang="en-US" dirty="0"/>
              <a:t>关系存在的问题：</a:t>
            </a:r>
          </a:p>
          <a:p>
            <a:pPr marL="527050" lvl="1">
              <a:buNone/>
            </a:pPr>
            <a:r>
              <a:rPr lang="zh-CN" altLang="en-US" dirty="0"/>
              <a:t>　</a:t>
            </a:r>
            <a:r>
              <a:rPr lang="en-US" altLang="zh-CN" dirty="0"/>
              <a:t>(1) </a:t>
            </a:r>
            <a:r>
              <a:rPr lang="zh-CN" altLang="en-US" dirty="0"/>
              <a:t>插入异常</a:t>
            </a:r>
          </a:p>
          <a:p>
            <a:pPr lvl="1">
              <a:buNone/>
            </a:pPr>
            <a:r>
              <a:rPr lang="zh-CN" altLang="en-US" sz="2000" dirty="0"/>
              <a:t>如果某个学院因种种原因（例如刚刚成立），目前暂时没有</a:t>
            </a:r>
            <a:endParaRPr lang="en-US" altLang="zh-CN" sz="2000" dirty="0"/>
          </a:p>
          <a:p>
            <a:pPr lvl="1">
              <a:buNone/>
            </a:pPr>
            <a:r>
              <a:rPr lang="zh-CN" altLang="en-US" sz="2000" dirty="0"/>
              <a:t>在校学生，我们就无法把这个学院的信息，如</a:t>
            </a:r>
            <a:r>
              <a:rPr lang="en-US" altLang="zh-CN" sz="2000" dirty="0"/>
              <a:t>MA, </a:t>
            </a:r>
            <a:r>
              <a:rPr lang="en-US" altLang="zh-CN" sz="2000" dirty="0" err="1"/>
              <a:t>Sloc</a:t>
            </a:r>
            <a:r>
              <a:rPr lang="zh-CN" altLang="en-US" sz="2000" dirty="0"/>
              <a:t>，存入数据库。</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375291788"/>
              </p:ext>
            </p:extLst>
          </p:nvPr>
        </p:nvGraphicFramePr>
        <p:xfrm>
          <a:off x="1619250" y="2356247"/>
          <a:ext cx="3744414" cy="1973580"/>
        </p:xfrm>
        <a:graphic>
          <a:graphicData uri="http://schemas.openxmlformats.org/drawingml/2006/table">
            <a:tbl>
              <a:tblPr firstRow="1" bandRow="1">
                <a:tableStyleId>{72833802-FEF1-4C79-8D5D-14CF1EAF98D9}</a:tableStyleId>
              </a:tblPr>
              <a:tblGrid>
                <a:gridCol w="1248138">
                  <a:extLst>
                    <a:ext uri="{9D8B030D-6E8A-4147-A177-3AD203B41FA5}">
                      <a16:colId xmlns:a16="http://schemas.microsoft.com/office/drawing/2014/main" xmlns="" val="20000"/>
                    </a:ext>
                  </a:extLst>
                </a:gridCol>
                <a:gridCol w="1248138">
                  <a:extLst>
                    <a:ext uri="{9D8B030D-6E8A-4147-A177-3AD203B41FA5}">
                      <a16:colId xmlns:a16="http://schemas.microsoft.com/office/drawing/2014/main" xmlns="" val="20001"/>
                    </a:ext>
                  </a:extLst>
                </a:gridCol>
                <a:gridCol w="1248138">
                  <a:extLst>
                    <a:ext uri="{9D8B030D-6E8A-4147-A177-3AD203B41FA5}">
                      <a16:colId xmlns:a16="http://schemas.microsoft.com/office/drawing/2014/main" xmlns="" val="20002"/>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4320">
                <a:tc>
                  <a:txBody>
                    <a:bodyPr/>
                    <a:lstStyle/>
                    <a:p>
                      <a:pPr algn="ctr"/>
                      <a:r>
                        <a:rPr lang="en-US" altLang="zh-CN" sz="1400" dirty="0">
                          <a:solidFill>
                            <a:srgbClr val="00B0F0"/>
                          </a:solidFill>
                        </a:rPr>
                        <a:t>null</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rgbClr val="00B0F0"/>
                          </a:solidFill>
                        </a:rPr>
                        <a:t>MA</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rgbClr val="00B0F0"/>
                          </a:solidFill>
                        </a:rPr>
                        <a:t>null</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5" name="椭圆 4"/>
          <p:cNvSpPr>
            <a:spLocks noChangeArrowheads="1"/>
          </p:cNvSpPr>
          <p:nvPr/>
        </p:nvSpPr>
        <p:spPr bwMode="auto">
          <a:xfrm>
            <a:off x="1901826" y="3702844"/>
            <a:ext cx="720725" cy="330994"/>
          </a:xfrm>
          <a:prstGeom prst="ellipse">
            <a:avLst/>
          </a:prstGeom>
          <a:noFill/>
          <a:ln w="19050" algn="ctr">
            <a:solidFill>
              <a:srgbClr val="FF0000"/>
            </a:solidFill>
            <a:round/>
            <a:headEnd/>
            <a:tailEnd/>
          </a:ln>
        </p:spPr>
        <p:txBody>
          <a:bodyPr/>
          <a:lstStyle/>
          <a:p>
            <a:pPr eaLnBrk="1" hangingPunct="1">
              <a:buFont typeface="Arial" pitchFamily="34" charset="0"/>
              <a:buNone/>
            </a:pPr>
            <a:endParaRPr lang="zh-CN" altLang="en-US"/>
          </a:p>
        </p:txBody>
      </p:sp>
      <p:pic>
        <p:nvPicPr>
          <p:cNvPr id="6" name="图片 5"/>
          <p:cNvPicPr>
            <a:picLocks noChangeAspect="1"/>
          </p:cNvPicPr>
          <p:nvPr/>
        </p:nvPicPr>
        <p:blipFill>
          <a:blip r:embed="rId2" cstate="print"/>
          <a:srcRect/>
          <a:stretch>
            <a:fillRect/>
          </a:stretch>
        </p:blipFill>
        <p:spPr bwMode="auto">
          <a:xfrm>
            <a:off x="2742408" y="3508238"/>
            <a:ext cx="1498098" cy="10512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t> 2NF</a:t>
            </a:r>
            <a:r>
              <a:rPr lang="zh-CN" altLang="en-US" dirty="0"/>
              <a:t>（续）</a:t>
            </a:r>
          </a:p>
        </p:txBody>
      </p:sp>
      <p:sp>
        <p:nvSpPr>
          <p:cNvPr id="30723" name="Rectangle 3"/>
          <p:cNvSpPr>
            <a:spLocks noGrp="1" noChangeArrowheads="1"/>
          </p:cNvSpPr>
          <p:nvPr>
            <p:ph idx="1"/>
          </p:nvPr>
        </p:nvSpPr>
        <p:spPr>
          <a:xfrm>
            <a:off x="285720" y="688896"/>
            <a:ext cx="8858280" cy="3625691"/>
          </a:xfrm>
        </p:spPr>
        <p:txBody>
          <a:bodyPr/>
          <a:lstStyle/>
          <a:p>
            <a:pPr marL="615950" lvl="1">
              <a:buNone/>
            </a:pPr>
            <a:r>
              <a:rPr lang="en-US" altLang="zh-CN" dirty="0"/>
              <a:t>(2) </a:t>
            </a:r>
            <a:r>
              <a:rPr lang="zh-CN" altLang="en-US" dirty="0"/>
              <a:t>删除异常</a:t>
            </a:r>
          </a:p>
          <a:p>
            <a:pPr lvl="1">
              <a:buNone/>
            </a:pPr>
            <a:r>
              <a:rPr lang="zh-CN" altLang="en-US" sz="2000" dirty="0"/>
              <a:t>如果某个学院的学生全部毕业了，我们在删除该学院学生信息的同时，把</a:t>
            </a:r>
            <a:endParaRPr lang="en-US" altLang="zh-CN" sz="2000" dirty="0"/>
          </a:p>
          <a:p>
            <a:pPr lvl="1">
              <a:buNone/>
            </a:pPr>
            <a:r>
              <a:rPr lang="zh-CN" altLang="en-US" sz="2000" dirty="0"/>
              <a:t>这个学院的信息，如</a:t>
            </a:r>
            <a:r>
              <a:rPr lang="en-US" altLang="zh-CN" sz="2000" dirty="0"/>
              <a:t>INF, </a:t>
            </a:r>
            <a:r>
              <a:rPr lang="en-US" altLang="zh-CN" sz="2000" dirty="0" err="1"/>
              <a:t>Sloc</a:t>
            </a:r>
            <a:r>
              <a:rPr lang="zh-CN" altLang="en-US" sz="2000" dirty="0"/>
              <a:t>，也丢掉了。</a:t>
            </a:r>
          </a:p>
        </p:txBody>
      </p:sp>
      <p:graphicFrame>
        <p:nvGraphicFramePr>
          <p:cNvPr id="4" name="表格 3"/>
          <p:cNvGraphicFramePr>
            <a:graphicFrameLocks noGrp="1"/>
          </p:cNvGraphicFramePr>
          <p:nvPr>
            <p:extLst>
              <p:ext uri="{D42A27DB-BD31-4B8C-83A1-F6EECF244321}">
                <p14:modId xmlns:p14="http://schemas.microsoft.com/office/powerpoint/2010/main" val="2114105391"/>
              </p:ext>
            </p:extLst>
          </p:nvPr>
        </p:nvGraphicFramePr>
        <p:xfrm>
          <a:off x="1608813" y="2341007"/>
          <a:ext cx="3744414" cy="1973580"/>
        </p:xfrm>
        <a:graphic>
          <a:graphicData uri="http://schemas.openxmlformats.org/drawingml/2006/table">
            <a:tbl>
              <a:tblPr firstRow="1" bandRow="1">
                <a:tableStyleId>{72833802-FEF1-4C79-8D5D-14CF1EAF98D9}</a:tableStyleId>
              </a:tblPr>
              <a:tblGrid>
                <a:gridCol w="1248138">
                  <a:extLst>
                    <a:ext uri="{9D8B030D-6E8A-4147-A177-3AD203B41FA5}">
                      <a16:colId xmlns:a16="http://schemas.microsoft.com/office/drawing/2014/main" xmlns="" val="20000"/>
                    </a:ext>
                  </a:extLst>
                </a:gridCol>
                <a:gridCol w="1248138">
                  <a:extLst>
                    <a:ext uri="{9D8B030D-6E8A-4147-A177-3AD203B41FA5}">
                      <a16:colId xmlns:a16="http://schemas.microsoft.com/office/drawing/2014/main" xmlns="" val="20001"/>
                    </a:ext>
                  </a:extLst>
                </a:gridCol>
                <a:gridCol w="1248138">
                  <a:extLst>
                    <a:ext uri="{9D8B030D-6E8A-4147-A177-3AD203B41FA5}">
                      <a16:colId xmlns:a16="http://schemas.microsoft.com/office/drawing/2014/main" xmlns="" val="20002"/>
                    </a:ext>
                  </a:extLst>
                </a:gridCol>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4320">
                <a:tc>
                  <a:txBody>
                    <a:bodyPr/>
                    <a:lstStyle/>
                    <a:p>
                      <a:pPr algn="ctr"/>
                      <a:r>
                        <a:rPr lang="en-US" altLang="zh-CN" sz="1400" dirty="0">
                          <a:solidFill>
                            <a:schemeClr val="tx1"/>
                          </a:solidFill>
                        </a:rPr>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432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AI</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cxnSp>
        <p:nvCxnSpPr>
          <p:cNvPr id="3" name="直接连接符 2"/>
          <p:cNvCxnSpPr>
            <a:cxnSpLocks noChangeShapeType="1"/>
          </p:cNvCxnSpPr>
          <p:nvPr/>
        </p:nvCxnSpPr>
        <p:spPr bwMode="auto">
          <a:xfrm>
            <a:off x="1476375" y="2787254"/>
            <a:ext cx="4103688" cy="0"/>
          </a:xfrm>
          <a:prstGeom prst="line">
            <a:avLst/>
          </a:prstGeom>
          <a:noFill/>
          <a:ln w="19050" algn="ctr">
            <a:solidFill>
              <a:srgbClr val="C00000"/>
            </a:solidFill>
            <a:round/>
            <a:headEnd/>
            <a:tailEnd/>
          </a:ln>
        </p:spPr>
      </p:cxnSp>
      <p:cxnSp>
        <p:nvCxnSpPr>
          <p:cNvPr id="7" name="直接连接符 6"/>
          <p:cNvCxnSpPr>
            <a:cxnSpLocks noChangeShapeType="1"/>
          </p:cNvCxnSpPr>
          <p:nvPr/>
        </p:nvCxnSpPr>
        <p:spPr bwMode="auto">
          <a:xfrm>
            <a:off x="1476375" y="3057525"/>
            <a:ext cx="4103688" cy="0"/>
          </a:xfrm>
          <a:prstGeom prst="line">
            <a:avLst/>
          </a:prstGeom>
          <a:noFill/>
          <a:ln w="19050" algn="ctr">
            <a:solidFill>
              <a:srgbClr val="C00000"/>
            </a:solidFill>
            <a:round/>
            <a:headEnd/>
            <a:tailEnd/>
          </a:ln>
        </p:spPr>
      </p:cxnSp>
      <p:cxnSp>
        <p:nvCxnSpPr>
          <p:cNvPr id="8" name="直接连接符 7"/>
          <p:cNvCxnSpPr>
            <a:cxnSpLocks noChangeShapeType="1"/>
          </p:cNvCxnSpPr>
          <p:nvPr/>
        </p:nvCxnSpPr>
        <p:spPr bwMode="auto">
          <a:xfrm>
            <a:off x="1476375" y="3327797"/>
            <a:ext cx="4103688" cy="0"/>
          </a:xfrm>
          <a:prstGeom prst="line">
            <a:avLst/>
          </a:prstGeom>
          <a:noFill/>
          <a:ln w="19050" algn="ctr">
            <a:solidFill>
              <a:srgbClr val="C00000"/>
            </a:solidFill>
            <a:round/>
            <a:headEnd/>
            <a:tailEnd/>
          </a:ln>
        </p:spPr>
      </p:cxnSp>
      <p:cxnSp>
        <p:nvCxnSpPr>
          <p:cNvPr id="9" name="直接连接符 8"/>
          <p:cNvCxnSpPr>
            <a:cxnSpLocks noChangeShapeType="1"/>
          </p:cNvCxnSpPr>
          <p:nvPr/>
        </p:nvCxnSpPr>
        <p:spPr bwMode="auto">
          <a:xfrm>
            <a:off x="1476375" y="3598069"/>
            <a:ext cx="4103688" cy="0"/>
          </a:xfrm>
          <a:prstGeom prst="line">
            <a:avLst/>
          </a:prstGeom>
          <a:noFill/>
          <a:ln w="19050" algn="ctr">
            <a:solidFill>
              <a:srgbClr val="C00000"/>
            </a:solidFill>
            <a:round/>
            <a:headEnd/>
            <a:tailEnd/>
          </a:ln>
        </p:spPr>
      </p:cxnSp>
      <p:graphicFrame>
        <p:nvGraphicFramePr>
          <p:cNvPr id="10" name="表格 9"/>
          <p:cNvGraphicFramePr>
            <a:graphicFrameLocks noGrp="1"/>
          </p:cNvGraphicFramePr>
          <p:nvPr>
            <p:extLst>
              <p:ext uri="{D42A27DB-BD31-4B8C-83A1-F6EECF244321}">
                <p14:modId xmlns:p14="http://schemas.microsoft.com/office/powerpoint/2010/main" val="2867235538"/>
              </p:ext>
            </p:extLst>
          </p:nvPr>
        </p:nvGraphicFramePr>
        <p:xfrm>
          <a:off x="1608813" y="2341007"/>
          <a:ext cx="3744414" cy="1973580"/>
        </p:xfrm>
        <a:graphic>
          <a:graphicData uri="http://schemas.openxmlformats.org/drawingml/2006/table">
            <a:tbl>
              <a:tblPr firstRow="1" bandRow="1">
                <a:tableStyleId>{72833802-FEF1-4C79-8D5D-14CF1EAF98D9}</a:tableStyleId>
              </a:tblPr>
              <a:tblGrid>
                <a:gridCol w="1248138">
                  <a:extLst>
                    <a:ext uri="{9D8B030D-6E8A-4147-A177-3AD203B41FA5}">
                      <a16:colId xmlns:a16="http://schemas.microsoft.com/office/drawing/2014/main" xmlns="" val="20000"/>
                    </a:ext>
                  </a:extLst>
                </a:gridCol>
                <a:gridCol w="1248138">
                  <a:extLst>
                    <a:ext uri="{9D8B030D-6E8A-4147-A177-3AD203B41FA5}">
                      <a16:colId xmlns:a16="http://schemas.microsoft.com/office/drawing/2014/main" xmlns="" val="20001"/>
                    </a:ext>
                  </a:extLst>
                </a:gridCol>
                <a:gridCol w="1248138">
                  <a:extLst>
                    <a:ext uri="{9D8B030D-6E8A-4147-A177-3AD203B41FA5}">
                      <a16:colId xmlns:a16="http://schemas.microsoft.com/office/drawing/2014/main" xmlns="" val="20002"/>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4320">
                <a:tc>
                  <a:txBody>
                    <a:bodyPr/>
                    <a:lstStyle/>
                    <a:p>
                      <a:pPr algn="ctr"/>
                      <a:r>
                        <a:rPr lang="en-US" altLang="zh-CN" sz="1400" dirty="0">
                          <a:solidFill>
                            <a:schemeClr val="tx1"/>
                          </a:solidFill>
                        </a:rPr>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432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AI</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5" name="爆炸形 1 4"/>
          <p:cNvSpPr/>
          <p:nvPr/>
        </p:nvSpPr>
        <p:spPr bwMode="auto">
          <a:xfrm>
            <a:off x="5692040" y="2943807"/>
            <a:ext cx="984280" cy="587859"/>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eaLnBrk="1" hangingPunct="1">
              <a:buFont typeface="Arial" pitchFamily="34" charset="0"/>
              <a:buNone/>
              <a:defRPr/>
            </a:pPr>
            <a:r>
              <a:rPr lang="en-US" altLang="zh-CN" sz="1600" dirty="0">
                <a:solidFill>
                  <a:schemeClr val="tx1"/>
                </a:solidFill>
              </a:rPr>
              <a:t>INF</a:t>
            </a:r>
            <a:endParaRPr lang="zh-CN" altLang="en-US" sz="1600" dirty="0">
              <a:solidFill>
                <a:schemeClr val="tx1"/>
              </a:solidFill>
            </a:endParaRPr>
          </a:p>
        </p:txBody>
      </p:sp>
      <p:pic>
        <p:nvPicPr>
          <p:cNvPr id="11" name="图片 10"/>
          <p:cNvPicPr>
            <a:picLocks noChangeAspect="1"/>
          </p:cNvPicPr>
          <p:nvPr/>
        </p:nvPicPr>
        <p:blipFill>
          <a:blip r:embed="rId3" cstate="print"/>
          <a:srcRect/>
          <a:stretch>
            <a:fillRect/>
          </a:stretch>
        </p:blipFill>
        <p:spPr bwMode="auto">
          <a:xfrm rot="965851">
            <a:off x="7302575" y="2847212"/>
            <a:ext cx="1066800" cy="781050"/>
          </a:xfrm>
          <a:prstGeom prst="rect">
            <a:avLst/>
          </a:prstGeom>
          <a:noFill/>
          <a:ln w="9525">
            <a:noFill/>
            <a:miter lim="800000"/>
            <a:headEnd/>
            <a:tailEnd/>
          </a:ln>
        </p:spPr>
      </p:pic>
      <p:sp>
        <p:nvSpPr>
          <p:cNvPr id="12" name="爆炸形 1 11"/>
          <p:cNvSpPr/>
          <p:nvPr/>
        </p:nvSpPr>
        <p:spPr bwMode="auto">
          <a:xfrm>
            <a:off x="6357950" y="2857502"/>
            <a:ext cx="1205047" cy="648891"/>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eaLnBrk="1" hangingPunct="1">
              <a:buFont typeface="Arial" pitchFamily="34" charset="0"/>
              <a:buNone/>
              <a:defRPr/>
            </a:pPr>
            <a:r>
              <a:rPr lang="en-US" altLang="zh-CN" dirty="0" err="1">
                <a:solidFill>
                  <a:schemeClr val="tx1"/>
                </a:solidFill>
              </a:rPr>
              <a:t>Sloc</a:t>
            </a:r>
            <a:endParaRPr lang="zh-CN" altLang="en-US" dirty="0">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22" presetClass="exit" presetSubtype="8" fill="hold" nodeType="withEffect">
                                  <p:stCondLst>
                                    <p:cond delay="0"/>
                                  </p:stCondLst>
                                  <p:childTnLst>
                                    <p:animEffect transition="out" filter="wipe(left)">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22" presetClass="entr" presetSubtype="1"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par>
                          <p:cTn id="50" fill="hold">
                            <p:stCondLst>
                              <p:cond delay="1000"/>
                            </p:stCondLst>
                            <p:childTnLst>
                              <p:par>
                                <p:cTn id="51" presetID="2" presetClass="entr" presetSubtype="6"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1+#ppt_w/2"/>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dirty="0"/>
              <a:t> 2NF </a:t>
            </a:r>
            <a:r>
              <a:rPr lang="zh-CN" altLang="en-US" dirty="0"/>
              <a:t>（续）</a:t>
            </a:r>
          </a:p>
        </p:txBody>
      </p:sp>
      <p:sp>
        <p:nvSpPr>
          <p:cNvPr id="32771" name="Rectangle 3"/>
          <p:cNvSpPr>
            <a:spLocks noGrp="1" noChangeArrowheads="1"/>
          </p:cNvSpPr>
          <p:nvPr>
            <p:ph idx="1"/>
          </p:nvPr>
        </p:nvSpPr>
        <p:spPr>
          <a:xfrm>
            <a:off x="285720" y="642925"/>
            <a:ext cx="8534752" cy="915498"/>
          </a:xfrm>
        </p:spPr>
        <p:txBody>
          <a:bodyPr/>
          <a:lstStyle/>
          <a:p>
            <a:pPr>
              <a:buNone/>
            </a:pPr>
            <a:r>
              <a:rPr lang="zh-CN" altLang="en-US" sz="2400" dirty="0"/>
              <a:t> </a:t>
            </a:r>
            <a:r>
              <a:rPr lang="en-US" altLang="zh-CN" sz="2400" dirty="0"/>
              <a:t>(3) </a:t>
            </a:r>
            <a:r>
              <a:rPr lang="zh-CN" altLang="en-US" sz="2400" dirty="0"/>
              <a:t>修改复杂</a:t>
            </a:r>
          </a:p>
          <a:p>
            <a:pPr lvl="1">
              <a:buNone/>
            </a:pPr>
            <a:r>
              <a:rPr lang="zh-CN" altLang="en-US" sz="2000" dirty="0"/>
              <a:t>学校调整学生住处时，由于关于每个学院的住处信息是重复存储的，</a:t>
            </a:r>
            <a:endParaRPr lang="en-US" altLang="zh-CN" sz="2000" dirty="0"/>
          </a:p>
          <a:p>
            <a:pPr lvl="1">
              <a:buNone/>
            </a:pPr>
            <a:r>
              <a:rPr lang="zh-CN" altLang="en-US" sz="2000" dirty="0"/>
              <a:t>修改时必须同时更新该学院所有学生的</a:t>
            </a:r>
            <a:r>
              <a:rPr lang="en-US" altLang="zh-CN" sz="2000" dirty="0" err="1"/>
              <a:t>Sloc</a:t>
            </a:r>
            <a:r>
              <a:rPr lang="zh-CN" altLang="en-US" sz="2000" dirty="0"/>
              <a:t>属性值。</a:t>
            </a:r>
            <a:endParaRPr lang="zh-CN" altLang="en-US" sz="2000" dirty="0">
              <a:solidFill>
                <a:srgbClr val="FF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30867437"/>
              </p:ext>
            </p:extLst>
          </p:nvPr>
        </p:nvGraphicFramePr>
        <p:xfrm>
          <a:off x="1591033" y="1885203"/>
          <a:ext cx="3744414" cy="2819400"/>
        </p:xfrm>
        <a:graphic>
          <a:graphicData uri="http://schemas.openxmlformats.org/drawingml/2006/table">
            <a:tbl>
              <a:tblPr firstRow="1" bandRow="1">
                <a:tableStyleId>{72833802-FEF1-4C79-8D5D-14CF1EAF98D9}</a:tableStyleId>
              </a:tblPr>
              <a:tblGrid>
                <a:gridCol w="1248138">
                  <a:extLst>
                    <a:ext uri="{9D8B030D-6E8A-4147-A177-3AD203B41FA5}">
                      <a16:colId xmlns:a16="http://schemas.microsoft.com/office/drawing/2014/main" xmlns="" val="20000"/>
                    </a:ext>
                  </a:extLst>
                </a:gridCol>
                <a:gridCol w="1248138">
                  <a:extLst>
                    <a:ext uri="{9D8B030D-6E8A-4147-A177-3AD203B41FA5}">
                      <a16:colId xmlns:a16="http://schemas.microsoft.com/office/drawing/2014/main" xmlns="" val="20001"/>
                    </a:ext>
                  </a:extLst>
                </a:gridCol>
                <a:gridCol w="1248138">
                  <a:extLst>
                    <a:ext uri="{9D8B030D-6E8A-4147-A177-3AD203B41FA5}">
                      <a16:colId xmlns:a16="http://schemas.microsoft.com/office/drawing/2014/main" xmlns="" val="20002"/>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4320">
                <a:tc>
                  <a:txBody>
                    <a:bodyPr/>
                    <a:lstStyle/>
                    <a:p>
                      <a:pPr algn="ctr"/>
                      <a:r>
                        <a:rPr lang="en-US" altLang="zh-CN" sz="1400" dirty="0">
                          <a:solidFill>
                            <a:schemeClr val="tx1"/>
                          </a:solidFill>
                        </a:rPr>
                        <a:t>S6</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74320">
                <a:tc>
                  <a:txBody>
                    <a:bodyPr/>
                    <a:lstStyle/>
                    <a:p>
                      <a:pPr algn="ctr"/>
                      <a:r>
                        <a:rPr lang="en-US" altLang="zh-CN" sz="1400" dirty="0">
                          <a:solidFill>
                            <a:schemeClr val="tx1"/>
                          </a:solidFill>
                        </a:rPr>
                        <a:t>S7</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74320">
                <a:tc>
                  <a:txBody>
                    <a:bodyPr/>
                    <a:lstStyle/>
                    <a:p>
                      <a:pPr algn="ctr"/>
                      <a:r>
                        <a:rPr lang="en-US" altLang="zh-CN" sz="1400" dirty="0">
                          <a:solidFill>
                            <a:schemeClr val="tx1"/>
                          </a:solidFill>
                        </a:rPr>
                        <a:t>S8</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74320">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cxnSp>
        <p:nvCxnSpPr>
          <p:cNvPr id="4" name="直接箭头连接符 3"/>
          <p:cNvCxnSpPr/>
          <p:nvPr/>
        </p:nvCxnSpPr>
        <p:spPr bwMode="auto">
          <a:xfrm>
            <a:off x="5003801" y="2301479"/>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 name="文本框 5"/>
          <p:cNvSpPr txBox="1">
            <a:spLocks noChangeArrowheads="1"/>
          </p:cNvSpPr>
          <p:nvPr/>
        </p:nvSpPr>
        <p:spPr bwMode="auto">
          <a:xfrm>
            <a:off x="5813426" y="2163367"/>
            <a:ext cx="338554" cy="369332"/>
          </a:xfrm>
          <a:prstGeom prst="rect">
            <a:avLst/>
          </a:prstGeom>
          <a:noFill/>
          <a:ln w="9525">
            <a:noFill/>
            <a:miter lim="800000"/>
            <a:headEnd/>
            <a:tailEnd/>
          </a:ln>
        </p:spPr>
        <p:txBody>
          <a:bodyPr wrap="none">
            <a:spAutoFit/>
          </a:bodyPr>
          <a:lstStyle/>
          <a:p>
            <a:r>
              <a:rPr lang="en-US" altLang="zh-CN"/>
              <a:t>S</a:t>
            </a:r>
            <a:endParaRPr lang="zh-CN" altLang="en-US"/>
          </a:p>
        </p:txBody>
      </p:sp>
      <p:cxnSp>
        <p:nvCxnSpPr>
          <p:cNvPr id="9" name="直接箭头连接符 8"/>
          <p:cNvCxnSpPr/>
          <p:nvPr/>
        </p:nvCxnSpPr>
        <p:spPr bwMode="auto">
          <a:xfrm>
            <a:off x="5013326" y="2555081"/>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0" name="文本框 9"/>
          <p:cNvSpPr txBox="1">
            <a:spLocks noChangeArrowheads="1"/>
          </p:cNvSpPr>
          <p:nvPr/>
        </p:nvSpPr>
        <p:spPr bwMode="auto">
          <a:xfrm>
            <a:off x="5822950" y="2415779"/>
            <a:ext cx="338554" cy="369332"/>
          </a:xfrm>
          <a:prstGeom prst="rect">
            <a:avLst/>
          </a:prstGeom>
          <a:noFill/>
          <a:ln w="9525">
            <a:noFill/>
            <a:miter lim="800000"/>
            <a:headEnd/>
            <a:tailEnd/>
          </a:ln>
        </p:spPr>
        <p:txBody>
          <a:bodyPr wrap="none">
            <a:spAutoFit/>
          </a:bodyPr>
          <a:lstStyle/>
          <a:p>
            <a:r>
              <a:rPr lang="en-US" altLang="zh-CN"/>
              <a:t>S</a:t>
            </a:r>
            <a:endParaRPr lang="zh-CN" altLang="en-US"/>
          </a:p>
        </p:txBody>
      </p:sp>
      <p:cxnSp>
        <p:nvCxnSpPr>
          <p:cNvPr id="11" name="直接箭头连接符 10"/>
          <p:cNvCxnSpPr/>
          <p:nvPr/>
        </p:nvCxnSpPr>
        <p:spPr bwMode="auto">
          <a:xfrm>
            <a:off x="5013326" y="2842022"/>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文本框 5"/>
          <p:cNvSpPr txBox="1">
            <a:spLocks noChangeArrowheads="1"/>
          </p:cNvSpPr>
          <p:nvPr/>
        </p:nvSpPr>
        <p:spPr bwMode="auto">
          <a:xfrm>
            <a:off x="5822950" y="2702719"/>
            <a:ext cx="338138" cy="369332"/>
          </a:xfrm>
          <a:prstGeom prst="rect">
            <a:avLst/>
          </a:prstGeom>
          <a:noFill/>
          <a:ln w="9525">
            <a:noFill/>
            <a:miter lim="800000"/>
            <a:headEnd/>
            <a:tailEnd/>
          </a:ln>
        </p:spPr>
        <p:txBody>
          <a:bodyPr>
            <a:spAutoFit/>
          </a:bodyPr>
          <a:lstStyle/>
          <a:p>
            <a:r>
              <a:rPr lang="en-US" altLang="zh-CN"/>
              <a:t>S</a:t>
            </a:r>
            <a:endParaRPr lang="zh-CN" altLang="en-US"/>
          </a:p>
        </p:txBody>
      </p:sp>
      <p:cxnSp>
        <p:nvCxnSpPr>
          <p:cNvPr id="13" name="直接箭头连接符 12"/>
          <p:cNvCxnSpPr/>
          <p:nvPr/>
        </p:nvCxnSpPr>
        <p:spPr bwMode="auto">
          <a:xfrm>
            <a:off x="5013326" y="3134916"/>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文本框 5"/>
          <p:cNvSpPr txBox="1">
            <a:spLocks noChangeArrowheads="1"/>
          </p:cNvSpPr>
          <p:nvPr/>
        </p:nvSpPr>
        <p:spPr bwMode="auto">
          <a:xfrm>
            <a:off x="5822950" y="2996804"/>
            <a:ext cx="338554" cy="369332"/>
          </a:xfrm>
          <a:prstGeom prst="rect">
            <a:avLst/>
          </a:prstGeom>
          <a:noFill/>
          <a:ln w="9525">
            <a:noFill/>
            <a:miter lim="800000"/>
            <a:headEnd/>
            <a:tailEnd/>
          </a:ln>
        </p:spPr>
        <p:txBody>
          <a:bodyPr wrap="none">
            <a:spAutoFit/>
          </a:bodyPr>
          <a:lstStyle/>
          <a:p>
            <a:r>
              <a:rPr lang="en-US" altLang="zh-CN"/>
              <a:t>S</a:t>
            </a: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1206576049"/>
              </p:ext>
            </p:extLst>
          </p:nvPr>
        </p:nvGraphicFramePr>
        <p:xfrm>
          <a:off x="1596026" y="1885203"/>
          <a:ext cx="3744414" cy="2819400"/>
        </p:xfrm>
        <a:graphic>
          <a:graphicData uri="http://schemas.openxmlformats.org/drawingml/2006/table">
            <a:tbl>
              <a:tblPr firstRow="1" bandRow="1">
                <a:tableStyleId>{72833802-FEF1-4C79-8D5D-14CF1EAF98D9}</a:tableStyleId>
              </a:tblPr>
              <a:tblGrid>
                <a:gridCol w="1248138">
                  <a:extLst>
                    <a:ext uri="{9D8B030D-6E8A-4147-A177-3AD203B41FA5}">
                      <a16:colId xmlns:a16="http://schemas.microsoft.com/office/drawing/2014/main" xmlns="" val="20000"/>
                    </a:ext>
                  </a:extLst>
                </a:gridCol>
                <a:gridCol w="1248138">
                  <a:extLst>
                    <a:ext uri="{9D8B030D-6E8A-4147-A177-3AD203B41FA5}">
                      <a16:colId xmlns:a16="http://schemas.microsoft.com/office/drawing/2014/main" xmlns="" val="20001"/>
                    </a:ext>
                  </a:extLst>
                </a:gridCol>
                <a:gridCol w="1248138">
                  <a:extLst>
                    <a:ext uri="{9D8B030D-6E8A-4147-A177-3AD203B41FA5}">
                      <a16:colId xmlns:a16="http://schemas.microsoft.com/office/drawing/2014/main" xmlns="" val="20002"/>
                    </a:ext>
                  </a:extLst>
                </a:gridCol>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74320">
                <a:tc>
                  <a:txBody>
                    <a:bodyPr/>
                    <a:lstStyle/>
                    <a:p>
                      <a:pPr algn="ctr"/>
                      <a:r>
                        <a:rPr lang="en-US" altLang="zh-CN" sz="1400" dirty="0">
                          <a:solidFill>
                            <a:schemeClr val="tx1"/>
                          </a:solidFill>
                        </a:rPr>
                        <a:t>S6</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74320">
                <a:tc>
                  <a:txBody>
                    <a:bodyPr/>
                    <a:lstStyle/>
                    <a:p>
                      <a:pPr algn="ctr"/>
                      <a:r>
                        <a:rPr lang="en-US" altLang="zh-CN" sz="1400" dirty="0">
                          <a:solidFill>
                            <a:schemeClr val="tx1"/>
                          </a:solidFill>
                        </a:rPr>
                        <a:t>S7</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74320">
                <a:tc>
                  <a:txBody>
                    <a:bodyPr/>
                    <a:lstStyle/>
                    <a:p>
                      <a:pPr algn="ctr"/>
                      <a:r>
                        <a:rPr lang="en-US" altLang="zh-CN" sz="1400" dirty="0">
                          <a:solidFill>
                            <a:schemeClr val="tx1"/>
                          </a:solidFill>
                        </a:rPr>
                        <a:t>S8</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74320">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2" name="爆炸形 1 1"/>
          <p:cNvSpPr/>
          <p:nvPr/>
        </p:nvSpPr>
        <p:spPr bwMode="auto">
          <a:xfrm>
            <a:off x="2293255" y="3044537"/>
            <a:ext cx="6624736" cy="1296144"/>
          </a:xfrm>
          <a:prstGeom prst="irregularSeal1">
            <a:avLst/>
          </a:prstGeom>
          <a:ln>
            <a:headEnd type="none" w="med" len="med"/>
            <a:tailEnd type="none" w="med" len="med"/>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rgbClr val="FF0000"/>
                </a:solidFill>
              </a:rPr>
              <a:t>       所以</a:t>
            </a:r>
            <a:r>
              <a:rPr lang="en-US" altLang="zh-CN" b="1" dirty="0">
                <a:solidFill>
                  <a:srgbClr val="FF0000"/>
                </a:solidFill>
              </a:rPr>
              <a:t>,</a:t>
            </a:r>
            <a:br>
              <a:rPr lang="en-US" altLang="zh-CN" b="1" dirty="0">
                <a:solidFill>
                  <a:srgbClr val="FF0000"/>
                </a:solidFill>
              </a:rPr>
            </a:br>
            <a:r>
              <a:rPr lang="en-US" altLang="zh-CN" b="1" dirty="0">
                <a:solidFill>
                  <a:srgbClr val="FF0000"/>
                </a:solidFill>
              </a:rPr>
              <a:t>       SL</a:t>
            </a:r>
            <a:r>
              <a:rPr lang="zh-CN" altLang="en-US" b="1" dirty="0">
                <a:solidFill>
                  <a:srgbClr val="FF0000"/>
                </a:solidFill>
              </a:rPr>
              <a:t>仍不是一个好的关系模式。</a:t>
            </a:r>
          </a:p>
          <a:p>
            <a:pPr eaLnBrk="1" hangingPunct="1">
              <a:buFont typeface="Arial" pitchFamily="34" charset="0"/>
              <a:buNone/>
              <a:defRPr/>
            </a:pPr>
            <a:endParaRPr lang="zh-CN" altLang="en-US" dirty="0">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500"/>
                            </p:stCondLst>
                            <p:childTnLst>
                              <p:par>
                                <p:cTn id="36" presetID="1" presetClass="exit" presetSubtype="0" fill="hold" nodeType="afterEffect">
                                  <p:stCondLst>
                                    <p:cond delay="750"/>
                                  </p:stCondLst>
                                  <p:childTnLst>
                                    <p:set>
                                      <p:cBhvr>
                                        <p:cTn id="37" dur="1" fill="hold">
                                          <p:stCondLst>
                                            <p:cond delay="0"/>
                                          </p:stCondLst>
                                        </p:cTn>
                                        <p:tgtEl>
                                          <p:spTgt spid="4"/>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nodeType="withEffect">
                                  <p:stCondLst>
                                    <p:cond delay="75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grpId="1" nodeType="withEffect">
                                  <p:stCondLst>
                                    <p:cond delay="750"/>
                                  </p:stCondLst>
                                  <p:childTnLst>
                                    <p:set>
                                      <p:cBhvr>
                                        <p:cTn id="43" dur="1" fill="hold">
                                          <p:stCondLst>
                                            <p:cond delay="0"/>
                                          </p:stCondLst>
                                        </p:cTn>
                                        <p:tgtEl>
                                          <p:spTgt spid="10"/>
                                        </p:tgtEl>
                                        <p:attrNameLst>
                                          <p:attrName>style.visibility</p:attrName>
                                        </p:attrNameLst>
                                      </p:cBhvr>
                                      <p:to>
                                        <p:strVal val="hidden"/>
                                      </p:to>
                                    </p:set>
                                  </p:childTnLst>
                                </p:cTn>
                              </p:par>
                              <p:par>
                                <p:cTn id="44" presetID="1" presetClass="exit" presetSubtype="0" fill="hold" nodeType="withEffect">
                                  <p:stCondLst>
                                    <p:cond delay="750"/>
                                  </p:stCondLst>
                                  <p:childTnLst>
                                    <p:set>
                                      <p:cBhvr>
                                        <p:cTn id="45" dur="1" fill="hold">
                                          <p:stCondLst>
                                            <p:cond delay="0"/>
                                          </p:stCondLst>
                                        </p:cTn>
                                        <p:tgtEl>
                                          <p:spTgt spid="11"/>
                                        </p:tgtEl>
                                        <p:attrNameLst>
                                          <p:attrName>style.visibility</p:attrName>
                                        </p:attrNameLst>
                                      </p:cBhvr>
                                      <p:to>
                                        <p:strVal val="hidden"/>
                                      </p:to>
                                    </p:set>
                                  </p:childTnLst>
                                </p:cTn>
                              </p:par>
                              <p:par>
                                <p:cTn id="46" presetID="1" presetClass="exit" presetSubtype="0" fill="hold" grpId="1" nodeType="withEffect">
                                  <p:stCondLst>
                                    <p:cond delay="75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nodeType="withEffect">
                                  <p:stCondLst>
                                    <p:cond delay="75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75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750"/>
                                  </p:stCondLst>
                                  <p:childTnLst>
                                    <p:set>
                                      <p:cBhvr>
                                        <p:cTn id="53" dur="1" fill="hold">
                                          <p:stCondLst>
                                            <p:cond delay="0"/>
                                          </p:stCondLst>
                                        </p:cTn>
                                        <p:tgtEl>
                                          <p:spTgt spid="5"/>
                                        </p:tgtEl>
                                        <p:attrNameLst>
                                          <p:attrName>style.visibility</p:attrName>
                                        </p:attrNameLst>
                                      </p:cBhvr>
                                      <p:to>
                                        <p:strVal val="hidden"/>
                                      </p:to>
                                    </p:set>
                                  </p:childTnLst>
                                </p:cTn>
                              </p:par>
                            </p:childTnLst>
                          </p:cTn>
                        </p:par>
                        <p:par>
                          <p:cTn id="54" fill="hold">
                            <p:stCondLst>
                              <p:cond delay="4250"/>
                            </p:stCondLst>
                            <p:childTnLst>
                              <p:par>
                                <p:cTn id="55" presetID="22" presetClass="entr" presetSubtype="1" fill="hold" nodeType="after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1000"/>
                                        <p:tgtEl>
                                          <p:spTgt spid="2"/>
                                        </p:tgtEl>
                                      </p:cBhvr>
                                    </p:animEffect>
                                    <p:anim calcmode="lin" valueType="num">
                                      <p:cBhvr>
                                        <p:cTn id="63" dur="1000" fill="hold"/>
                                        <p:tgtEl>
                                          <p:spTgt spid="2"/>
                                        </p:tgtEl>
                                        <p:attrNameLst>
                                          <p:attrName>ppt_x</p:attrName>
                                        </p:attrNameLst>
                                      </p:cBhvr>
                                      <p:tavLst>
                                        <p:tav tm="0">
                                          <p:val>
                                            <p:strVal val="#ppt_x"/>
                                          </p:val>
                                        </p:tav>
                                        <p:tav tm="100000">
                                          <p:val>
                                            <p:strVal val="#ppt_x"/>
                                          </p:val>
                                        </p:tav>
                                      </p:tavLst>
                                    </p:anim>
                                    <p:anim calcmode="lin" valueType="num">
                                      <p:cBhvr>
                                        <p:cTn id="6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2" grpId="0"/>
      <p:bldP spid="12" grpId="1"/>
      <p:bldP spid="14" grpId="0"/>
      <p:bldP spid="1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2NF </a:t>
            </a:r>
            <a:r>
              <a:rPr lang="zh-CN" altLang="en-US" dirty="0"/>
              <a:t>（续）</a:t>
            </a:r>
          </a:p>
        </p:txBody>
      </p:sp>
      <p:sp>
        <p:nvSpPr>
          <p:cNvPr id="33795" name="Rectangle 3"/>
          <p:cNvSpPr>
            <a:spLocks noGrp="1" noChangeArrowheads="1"/>
          </p:cNvSpPr>
          <p:nvPr>
            <p:ph idx="1"/>
          </p:nvPr>
        </p:nvSpPr>
        <p:spPr>
          <a:xfrm>
            <a:off x="457200" y="844154"/>
            <a:ext cx="8331200" cy="828675"/>
          </a:xfrm>
        </p:spPr>
        <p:txBody>
          <a:bodyPr/>
          <a:lstStyle/>
          <a:p>
            <a:r>
              <a:rPr lang="zh-CN" altLang="en-US" dirty="0"/>
              <a:t>原因</a:t>
            </a:r>
            <a:r>
              <a:rPr lang="en-US" altLang="zh-CN" dirty="0"/>
              <a:t>:</a:t>
            </a:r>
            <a:endParaRPr lang="zh-CN" altLang="en-US" dirty="0"/>
          </a:p>
          <a:p>
            <a:pPr>
              <a:buNone/>
            </a:pPr>
            <a:r>
              <a:rPr lang="zh-CN" altLang="en-US" dirty="0"/>
              <a:t>	</a:t>
            </a:r>
            <a:r>
              <a:rPr lang="en-US" altLang="zh-CN" sz="2400" dirty="0"/>
              <a:t>SL</a:t>
            </a:r>
            <a:r>
              <a:rPr lang="zh-CN" altLang="en-US" sz="2400" dirty="0"/>
              <a:t>中</a:t>
            </a:r>
            <a:r>
              <a:rPr lang="en-US" altLang="zh-CN" sz="2400" dirty="0" err="1"/>
              <a:t>Sloc</a:t>
            </a:r>
            <a:r>
              <a:rPr lang="zh-CN" altLang="en-US" sz="2400" dirty="0"/>
              <a:t>传递函数依赖于</a:t>
            </a:r>
            <a:r>
              <a:rPr lang="en-US" altLang="zh-CN" sz="2400" dirty="0" err="1"/>
              <a:t>Sno</a:t>
            </a:r>
            <a:endParaRPr lang="en-US" altLang="zh-CN" dirty="0"/>
          </a:p>
        </p:txBody>
      </p:sp>
      <p:sp>
        <p:nvSpPr>
          <p:cNvPr id="33796" name="Text Box 8"/>
          <p:cNvSpPr txBox="1">
            <a:spLocks noChangeArrowheads="1"/>
          </p:cNvSpPr>
          <p:nvPr/>
        </p:nvSpPr>
        <p:spPr bwMode="auto">
          <a:xfrm>
            <a:off x="5467351" y="815578"/>
            <a:ext cx="1103313" cy="442913"/>
          </a:xfrm>
          <a:prstGeom prst="rect">
            <a:avLst/>
          </a:prstGeom>
          <a:noFill/>
          <a:ln w="38100">
            <a:noFill/>
            <a:miter lim="800000"/>
            <a:headEnd/>
            <a:tailEnd/>
          </a:ln>
        </p:spPr>
        <p:txBody>
          <a:bodyPr/>
          <a:lstStyle/>
          <a:p>
            <a:pPr algn="just"/>
            <a:r>
              <a:rPr lang="en-US" altLang="zh-CN" sz="2800" b="1">
                <a:latin typeface="Times New Roman" pitchFamily="18" charset="0"/>
              </a:rPr>
              <a:t>SL</a:t>
            </a:r>
          </a:p>
        </p:txBody>
      </p:sp>
      <p:sp>
        <p:nvSpPr>
          <p:cNvPr id="33797" name="Text Box 9"/>
          <p:cNvSpPr txBox="1">
            <a:spLocks noChangeArrowheads="1"/>
          </p:cNvSpPr>
          <p:nvPr/>
        </p:nvSpPr>
        <p:spPr bwMode="auto">
          <a:xfrm>
            <a:off x="5683251" y="1603772"/>
            <a:ext cx="919163" cy="442913"/>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Sno</a:t>
            </a:r>
            <a:endParaRPr lang="en-US" altLang="zh-CN" sz="2400" b="1">
              <a:latin typeface="Times New Roman" pitchFamily="18" charset="0"/>
            </a:endParaRPr>
          </a:p>
        </p:txBody>
      </p:sp>
      <p:sp>
        <p:nvSpPr>
          <p:cNvPr id="33798" name="Text Box 10"/>
          <p:cNvSpPr txBox="1">
            <a:spLocks noChangeArrowheads="1"/>
          </p:cNvSpPr>
          <p:nvPr/>
        </p:nvSpPr>
        <p:spPr bwMode="auto">
          <a:xfrm>
            <a:off x="7473951" y="1188244"/>
            <a:ext cx="1103313" cy="442913"/>
          </a:xfrm>
          <a:prstGeom prst="rect">
            <a:avLst/>
          </a:prstGeom>
          <a:noFill/>
          <a:ln w="38100">
            <a:solidFill>
              <a:srgbClr val="000000"/>
            </a:solidFill>
            <a:miter lim="800000"/>
            <a:headEnd/>
            <a:tailEnd/>
          </a:ln>
        </p:spPr>
        <p:txBody>
          <a:bodyPr/>
          <a:lstStyle/>
          <a:p>
            <a:pPr algn="just"/>
            <a:r>
              <a:rPr lang="en-US" altLang="zh-CN" sz="2800" b="1" dirty="0">
                <a:latin typeface="Times New Roman" pitchFamily="18" charset="0"/>
              </a:rPr>
              <a:t>School</a:t>
            </a:r>
            <a:endParaRPr lang="en-US" altLang="zh-CN" sz="2400" b="1" dirty="0">
              <a:latin typeface="Times New Roman" pitchFamily="18" charset="0"/>
            </a:endParaRPr>
          </a:p>
        </p:txBody>
      </p:sp>
      <p:sp>
        <p:nvSpPr>
          <p:cNvPr id="33799" name="Text Box 11"/>
          <p:cNvSpPr txBox="1">
            <a:spLocks noChangeArrowheads="1"/>
          </p:cNvSpPr>
          <p:nvPr/>
        </p:nvSpPr>
        <p:spPr bwMode="auto">
          <a:xfrm>
            <a:off x="7537451" y="2255044"/>
            <a:ext cx="1103313" cy="442913"/>
          </a:xfrm>
          <a:prstGeom prst="rect">
            <a:avLst/>
          </a:prstGeom>
          <a:noFill/>
          <a:ln w="38100">
            <a:solidFill>
              <a:srgbClr val="000000"/>
            </a:solidFill>
            <a:miter lim="800000"/>
            <a:headEnd/>
            <a:tailEnd/>
          </a:ln>
        </p:spPr>
        <p:txBody>
          <a:bodyPr/>
          <a:lstStyle/>
          <a:p>
            <a:pPr algn="just"/>
            <a:r>
              <a:rPr lang="en-US" altLang="zh-CN" sz="2800" b="1">
                <a:latin typeface="Times New Roman" pitchFamily="18" charset="0"/>
              </a:rPr>
              <a:t>Sloc</a:t>
            </a:r>
            <a:endParaRPr lang="en-US" altLang="zh-CN" sz="2400" b="1">
              <a:latin typeface="Times New Roman" pitchFamily="18" charset="0"/>
            </a:endParaRPr>
          </a:p>
        </p:txBody>
      </p:sp>
      <p:sp>
        <p:nvSpPr>
          <p:cNvPr id="74767" name="Line 12"/>
          <p:cNvSpPr>
            <a:spLocks noChangeShapeType="1"/>
          </p:cNvSpPr>
          <p:nvPr/>
        </p:nvSpPr>
        <p:spPr bwMode="auto">
          <a:xfrm flipV="1">
            <a:off x="6577014" y="1358503"/>
            <a:ext cx="917575" cy="442913"/>
          </a:xfrm>
          <a:prstGeom prst="line">
            <a:avLst/>
          </a:prstGeom>
          <a:noFill/>
          <a:ln w="38100">
            <a:solidFill>
              <a:srgbClr val="000000"/>
            </a:solidFill>
            <a:round/>
            <a:headEnd/>
            <a:tailEnd type="triangle" w="med" len="med"/>
          </a:ln>
        </p:spPr>
        <p:txBody>
          <a:bodyPr/>
          <a:lstStyle/>
          <a:p>
            <a:endParaRPr lang="zh-CN" altLang="en-US"/>
          </a:p>
        </p:txBody>
      </p:sp>
      <p:sp>
        <p:nvSpPr>
          <p:cNvPr id="74768" name="Line 13"/>
          <p:cNvSpPr>
            <a:spLocks noChangeShapeType="1"/>
          </p:cNvSpPr>
          <p:nvPr/>
        </p:nvSpPr>
        <p:spPr bwMode="auto">
          <a:xfrm>
            <a:off x="6623051" y="1913335"/>
            <a:ext cx="917575" cy="442913"/>
          </a:xfrm>
          <a:prstGeom prst="line">
            <a:avLst/>
          </a:prstGeom>
          <a:noFill/>
          <a:ln w="38100">
            <a:solidFill>
              <a:srgbClr val="000000"/>
            </a:solidFill>
            <a:round/>
            <a:headEnd/>
            <a:tailEnd type="triangle" w="med" len="med"/>
          </a:ln>
        </p:spPr>
        <p:txBody>
          <a:bodyPr/>
          <a:lstStyle/>
          <a:p>
            <a:endParaRPr lang="zh-CN" altLang="en-US"/>
          </a:p>
        </p:txBody>
      </p:sp>
      <p:sp>
        <p:nvSpPr>
          <p:cNvPr id="74760" name="Line 14"/>
          <p:cNvSpPr>
            <a:spLocks noChangeShapeType="1"/>
          </p:cNvSpPr>
          <p:nvPr/>
        </p:nvSpPr>
        <p:spPr bwMode="auto">
          <a:xfrm>
            <a:off x="8089900" y="1672829"/>
            <a:ext cx="0" cy="590550"/>
          </a:xfrm>
          <a:prstGeom prst="line">
            <a:avLst/>
          </a:prstGeom>
          <a:noFill/>
          <a:ln w="38100">
            <a:solidFill>
              <a:srgbClr val="000000"/>
            </a:solidFill>
            <a:round/>
            <a:headEnd/>
            <a:tailEnd type="triangle" w="med" len="med"/>
          </a:ln>
        </p:spPr>
        <p:txBody>
          <a:bodyPr/>
          <a:lstStyle/>
          <a:p>
            <a:endParaRPr lang="zh-CN" altLang="en-US"/>
          </a:p>
        </p:txBody>
      </p:sp>
      <p:sp>
        <p:nvSpPr>
          <p:cNvPr id="499727" name="Freeform 15"/>
          <p:cNvSpPr>
            <a:spLocks/>
          </p:cNvSpPr>
          <p:nvPr/>
        </p:nvSpPr>
        <p:spPr bwMode="auto">
          <a:xfrm>
            <a:off x="5283200" y="1057275"/>
            <a:ext cx="3505200" cy="1257300"/>
          </a:xfrm>
          <a:custGeom>
            <a:avLst/>
            <a:gdLst>
              <a:gd name="T0" fmla="*/ 2147483646 w 2208"/>
              <a:gd name="T1" fmla="*/ 2147483646 h 1056"/>
              <a:gd name="T2" fmla="*/ 2147483646 w 2208"/>
              <a:gd name="T3" fmla="*/ 2147483646 h 1056"/>
              <a:gd name="T4" fmla="*/ 2147483646 w 2208"/>
              <a:gd name="T5" fmla="*/ 2147483646 h 1056"/>
              <a:gd name="T6" fmla="*/ 2147483646 w 2208"/>
              <a:gd name="T7" fmla="*/ 2147483646 h 1056"/>
              <a:gd name="T8" fmla="*/ 2147483646 w 2208"/>
              <a:gd name="T9" fmla="*/ 2147483646 h 1056"/>
              <a:gd name="T10" fmla="*/ 2147483646 w 2208"/>
              <a:gd name="T11" fmla="*/ 2147483646 h 1056"/>
              <a:gd name="T12" fmla="*/ 2147483646 w 2208"/>
              <a:gd name="T13" fmla="*/ 2147483646 h 1056"/>
              <a:gd name="T14" fmla="*/ 2147483646 w 2208"/>
              <a:gd name="T15" fmla="*/ 2147483646 h 1056"/>
              <a:gd name="T16" fmla="*/ 2147483646 w 2208"/>
              <a:gd name="T17" fmla="*/ 2147483646 h 1056"/>
              <a:gd name="T18" fmla="*/ 2147483646 w 2208"/>
              <a:gd name="T19" fmla="*/ 2147483646 h 1056"/>
              <a:gd name="T20" fmla="*/ 2147483646 w 2208"/>
              <a:gd name="T21" fmla="*/ 2147483646 h 10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8"/>
              <a:gd name="T34" fmla="*/ 0 h 1056"/>
              <a:gd name="T35" fmla="*/ 2208 w 2208"/>
              <a:gd name="T36" fmla="*/ 1056 h 10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8" h="1056">
                <a:moveTo>
                  <a:pt x="32" y="552"/>
                </a:moveTo>
                <a:cubicBezTo>
                  <a:pt x="56" y="440"/>
                  <a:pt x="144" y="376"/>
                  <a:pt x="272" y="312"/>
                </a:cubicBezTo>
                <a:cubicBezTo>
                  <a:pt x="400" y="248"/>
                  <a:pt x="592" y="216"/>
                  <a:pt x="800" y="168"/>
                </a:cubicBezTo>
                <a:cubicBezTo>
                  <a:pt x="1008" y="120"/>
                  <a:pt x="1304" y="40"/>
                  <a:pt x="1520" y="24"/>
                </a:cubicBezTo>
                <a:cubicBezTo>
                  <a:pt x="1736" y="8"/>
                  <a:pt x="1984" y="0"/>
                  <a:pt x="2096" y="72"/>
                </a:cubicBezTo>
                <a:cubicBezTo>
                  <a:pt x="2208" y="144"/>
                  <a:pt x="2208" y="368"/>
                  <a:pt x="2192" y="456"/>
                </a:cubicBezTo>
                <a:cubicBezTo>
                  <a:pt x="2176" y="544"/>
                  <a:pt x="2184" y="568"/>
                  <a:pt x="2000" y="600"/>
                </a:cubicBezTo>
                <a:cubicBezTo>
                  <a:pt x="1816" y="632"/>
                  <a:pt x="1288" y="584"/>
                  <a:pt x="1088" y="648"/>
                </a:cubicBezTo>
                <a:cubicBezTo>
                  <a:pt x="888" y="712"/>
                  <a:pt x="960" y="928"/>
                  <a:pt x="800" y="984"/>
                </a:cubicBezTo>
                <a:cubicBezTo>
                  <a:pt x="640" y="1040"/>
                  <a:pt x="256" y="1056"/>
                  <a:pt x="128" y="984"/>
                </a:cubicBezTo>
                <a:cubicBezTo>
                  <a:pt x="0" y="912"/>
                  <a:pt x="8" y="664"/>
                  <a:pt x="32" y="552"/>
                </a:cubicBezTo>
                <a:close/>
              </a:path>
            </a:pathLst>
          </a:custGeom>
          <a:noFill/>
          <a:ln w="38100">
            <a:solidFill>
              <a:schemeClr val="accent2"/>
            </a:solidFill>
            <a:prstDash val="sysDot"/>
            <a:round/>
            <a:headEnd/>
            <a:tailEnd/>
          </a:ln>
        </p:spPr>
        <p:txBody>
          <a:bodyPr wrap="none" lIns="90000" tIns="46800" rIns="90000" bIns="46800" anchor="ctr"/>
          <a:lstStyle/>
          <a:p>
            <a:endParaRPr lang="zh-CN" altLang="en-US"/>
          </a:p>
        </p:txBody>
      </p:sp>
      <p:sp>
        <p:nvSpPr>
          <p:cNvPr id="499729" name="Oval 17"/>
          <p:cNvSpPr>
            <a:spLocks noChangeArrowheads="1"/>
          </p:cNvSpPr>
          <p:nvPr/>
        </p:nvSpPr>
        <p:spPr bwMode="auto">
          <a:xfrm>
            <a:off x="7086600" y="914400"/>
            <a:ext cx="1752600" cy="1943100"/>
          </a:xfrm>
          <a:prstGeom prst="ellipse">
            <a:avLst/>
          </a:prstGeom>
          <a:noFill/>
          <a:ln w="38100">
            <a:solidFill>
              <a:srgbClr val="C00000"/>
            </a:solidFill>
            <a:prstDash val="sysDot"/>
            <a:round/>
            <a:headEnd/>
            <a:tailEnd/>
          </a:ln>
        </p:spPr>
        <p:txBody>
          <a:bodyPr wrap="none" lIns="90000" tIns="46800" rIns="90000" bIns="46800" anchor="ctr"/>
          <a:lstStyle/>
          <a:p>
            <a:pPr algn="ctr" eaLnBrk="1" hangingPunct="1"/>
            <a:endParaRPr kumimoji="1" lang="zh-CN" altLang="en-US" sz="2800" b="1">
              <a:latin typeface="Times New Roman" pitchFamily="18" charset="0"/>
            </a:endParaRPr>
          </a:p>
        </p:txBody>
      </p:sp>
      <p:sp>
        <p:nvSpPr>
          <p:cNvPr id="17" name="Rectangle 3"/>
          <p:cNvSpPr txBox="1">
            <a:spLocks noChangeArrowheads="1"/>
          </p:cNvSpPr>
          <p:nvPr/>
        </p:nvSpPr>
        <p:spPr bwMode="auto">
          <a:xfrm>
            <a:off x="-108520" y="2003632"/>
            <a:ext cx="5560020" cy="258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defRPr/>
            </a:pPr>
            <a:r>
              <a:rPr lang="zh-CN" altLang="en-US" kern="0" dirty="0"/>
              <a:t>解决方法</a:t>
            </a:r>
          </a:p>
          <a:p>
            <a:pPr>
              <a:buNone/>
              <a:defRPr/>
            </a:pPr>
            <a:r>
              <a:rPr lang="zh-CN" altLang="en-US" sz="2400" kern="0" dirty="0"/>
              <a:t>采用投影分解法，把</a:t>
            </a:r>
            <a:r>
              <a:rPr lang="en-US" altLang="zh-CN" sz="2400" kern="0" dirty="0"/>
              <a:t>SL</a:t>
            </a:r>
            <a:r>
              <a:rPr lang="zh-CN" altLang="en-US" sz="2400" kern="0" dirty="0"/>
              <a:t>分解为两个</a:t>
            </a:r>
            <a:endParaRPr lang="en-US" altLang="zh-CN" sz="2400" kern="0" dirty="0"/>
          </a:p>
          <a:p>
            <a:pPr>
              <a:buNone/>
              <a:defRPr/>
            </a:pPr>
            <a:r>
              <a:rPr lang="zh-CN" altLang="en-US" sz="2400" kern="0" dirty="0"/>
              <a:t>关系模式，以消除传递函数依赖：</a:t>
            </a:r>
          </a:p>
          <a:p>
            <a:pPr marL="857250" lvl="2" indent="0">
              <a:buFont typeface="Arial" panose="020B0604020202020204" pitchFamily="34" charset="0"/>
              <a:buNone/>
              <a:defRPr/>
            </a:pPr>
            <a:r>
              <a:rPr lang="en-US" altLang="zh-CN" kern="0" dirty="0"/>
              <a:t>S-SS</a:t>
            </a:r>
            <a:r>
              <a:rPr lang="zh-CN" altLang="en-US" kern="0" dirty="0"/>
              <a:t>（</a:t>
            </a:r>
            <a:r>
              <a:rPr lang="en-US" altLang="zh-CN" kern="0" dirty="0" err="1"/>
              <a:t>Sno</a:t>
            </a:r>
            <a:r>
              <a:rPr lang="zh-CN" altLang="en-US" kern="0" dirty="0"/>
              <a:t>， </a:t>
            </a:r>
            <a:r>
              <a:rPr lang="en-US" altLang="zh-CN" kern="0" dirty="0"/>
              <a:t>School</a:t>
            </a:r>
            <a:r>
              <a:rPr lang="zh-CN" altLang="en-US" kern="0" dirty="0"/>
              <a:t>）</a:t>
            </a:r>
          </a:p>
          <a:p>
            <a:pPr marL="857250" lvl="2" indent="0">
              <a:buFont typeface="Arial" panose="020B0604020202020204" pitchFamily="34" charset="0"/>
              <a:buNone/>
              <a:defRPr/>
            </a:pPr>
            <a:r>
              <a:rPr lang="en-US" altLang="zh-CN" kern="0" dirty="0"/>
              <a:t>S-SL</a:t>
            </a:r>
            <a:r>
              <a:rPr lang="zh-CN" altLang="en-US" kern="0" dirty="0"/>
              <a:t>（</a:t>
            </a:r>
            <a:r>
              <a:rPr lang="en-US" altLang="zh-CN" kern="0" dirty="0"/>
              <a:t>School</a:t>
            </a:r>
            <a:r>
              <a:rPr lang="zh-CN" altLang="en-US" kern="0" dirty="0"/>
              <a:t>， </a:t>
            </a:r>
            <a:r>
              <a:rPr lang="en-US" altLang="zh-CN" kern="0" dirty="0" err="1"/>
              <a:t>Sloc</a:t>
            </a:r>
            <a:r>
              <a:rPr lang="zh-CN" altLang="en-US" kern="0" dirty="0"/>
              <a:t>）</a:t>
            </a:r>
          </a:p>
          <a:p>
            <a:pPr marL="857250" lvl="2" indent="0">
              <a:buFont typeface="Arial" panose="020B0604020202020204" pitchFamily="34" charset="0"/>
              <a:buNone/>
              <a:defRPr/>
            </a:pPr>
            <a:r>
              <a:rPr lang="en-US" altLang="zh-CN" kern="0" dirty="0"/>
              <a:t>S-SS</a:t>
            </a:r>
            <a:r>
              <a:rPr lang="zh-CN" altLang="en-US" kern="0" dirty="0"/>
              <a:t>的码为</a:t>
            </a:r>
            <a:r>
              <a:rPr lang="en-US" altLang="zh-CN" kern="0" dirty="0" err="1"/>
              <a:t>Sno</a:t>
            </a:r>
            <a:r>
              <a:rPr lang="zh-CN" altLang="en-US" kern="0" dirty="0"/>
              <a:t>， </a:t>
            </a:r>
            <a:r>
              <a:rPr lang="en-US" altLang="zh-CN" kern="0" dirty="0"/>
              <a:t>S-SL</a:t>
            </a:r>
            <a:r>
              <a:rPr lang="zh-CN" altLang="en-US" kern="0" dirty="0"/>
              <a:t>的码为</a:t>
            </a:r>
            <a:r>
              <a:rPr lang="en-US" altLang="zh-CN" kern="0" dirty="0"/>
              <a:t>School</a:t>
            </a:r>
            <a:endParaRPr lang="zh-CN" altLang="en-US" kern="0" dirty="0"/>
          </a:p>
        </p:txBody>
      </p:sp>
      <p:graphicFrame>
        <p:nvGraphicFramePr>
          <p:cNvPr id="3" name="表格 2"/>
          <p:cNvGraphicFramePr>
            <a:graphicFrameLocks noGrp="1"/>
          </p:cNvGraphicFramePr>
          <p:nvPr>
            <p:extLst>
              <p:ext uri="{D42A27DB-BD31-4B8C-83A1-F6EECF244321}">
                <p14:modId xmlns:p14="http://schemas.microsoft.com/office/powerpoint/2010/main" val="3875644291"/>
              </p:ext>
            </p:extLst>
          </p:nvPr>
        </p:nvGraphicFramePr>
        <p:xfrm>
          <a:off x="5649936" y="3263504"/>
          <a:ext cx="1583160" cy="1127760"/>
        </p:xfrm>
        <a:graphic>
          <a:graphicData uri="http://schemas.openxmlformats.org/drawingml/2006/table">
            <a:tbl>
              <a:tblPr firstRow="1" bandRow="1">
                <a:tableStyleId>{21E4AEA4-8DFA-4A89-87EB-49C32662AFE0}</a:tableStyleId>
              </a:tblPr>
              <a:tblGrid>
                <a:gridCol w="648072">
                  <a:extLst>
                    <a:ext uri="{9D8B030D-6E8A-4147-A177-3AD203B41FA5}">
                      <a16:colId xmlns:a16="http://schemas.microsoft.com/office/drawing/2014/main" xmlns="" val="20000"/>
                    </a:ext>
                  </a:extLst>
                </a:gridCol>
                <a:gridCol w="935088">
                  <a:extLst>
                    <a:ext uri="{9D8B030D-6E8A-4147-A177-3AD203B41FA5}">
                      <a16:colId xmlns:a16="http://schemas.microsoft.com/office/drawing/2014/main" xmlns="" val="20001"/>
                    </a:ext>
                  </a:extLst>
                </a:gridCol>
              </a:tblGrid>
              <a:tr h="274320">
                <a:tc>
                  <a:txBody>
                    <a:bodyPr/>
                    <a:lstStyle/>
                    <a:p>
                      <a:r>
                        <a:rPr lang="en-US" altLang="zh-CN" sz="1400" dirty="0" err="1"/>
                        <a:t>Sno</a:t>
                      </a:r>
                      <a:endParaRPr lang="zh-CN" altLang="en-US" sz="1400" dirty="0"/>
                    </a:p>
                  </a:txBody>
                  <a:tcPr marT="34290" marB="34290"/>
                </a:tc>
                <a:tc>
                  <a:txBody>
                    <a:bodyPr/>
                    <a:lstStyle/>
                    <a:p>
                      <a:r>
                        <a:rPr lang="en-US" altLang="zh-CN" sz="1400" dirty="0"/>
                        <a:t>School</a:t>
                      </a:r>
                      <a:endParaRPr lang="zh-CN" altLang="en-US" sz="1400" dirty="0"/>
                    </a:p>
                  </a:txBody>
                  <a:tcPr marT="34290" marB="34290"/>
                </a:tc>
                <a:extLst>
                  <a:ext uri="{0D108BD9-81ED-4DB2-BD59-A6C34878D82A}">
                    <a16:rowId xmlns:a16="http://schemas.microsoft.com/office/drawing/2014/main" xmlns="" val="10000"/>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1"/>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2"/>
                  </a:ext>
                </a:extLst>
              </a:tr>
              <a:tr h="274320">
                <a:tc>
                  <a:txBody>
                    <a:bodyPr/>
                    <a:lstStyle/>
                    <a:p>
                      <a:endParaRPr lang="zh-CN" altLang="en-US" sz="1400"/>
                    </a:p>
                  </a:txBody>
                  <a:tcPr marT="34290" marB="34290"/>
                </a:tc>
                <a:tc>
                  <a:txBody>
                    <a:bodyPr/>
                    <a:lstStyle/>
                    <a:p>
                      <a:endParaRPr lang="zh-CN" altLang="en-US" sz="1400" dirty="0"/>
                    </a:p>
                  </a:txBody>
                  <a:tcPr marT="34290" marB="34290"/>
                </a:tc>
                <a:extLst>
                  <a:ext uri="{0D108BD9-81ED-4DB2-BD59-A6C34878D82A}">
                    <a16:rowId xmlns:a16="http://schemas.microsoft.com/office/drawing/2014/main" xmlns="" val="10003"/>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50234473"/>
              </p:ext>
            </p:extLst>
          </p:nvPr>
        </p:nvGraphicFramePr>
        <p:xfrm>
          <a:off x="7453336" y="3263504"/>
          <a:ext cx="1583160" cy="1127760"/>
        </p:xfrm>
        <a:graphic>
          <a:graphicData uri="http://schemas.openxmlformats.org/drawingml/2006/table">
            <a:tbl>
              <a:tblPr firstRow="1" bandRow="1">
                <a:tableStyleId>{21E4AEA4-8DFA-4A89-87EB-49C32662AFE0}</a:tableStyleId>
              </a:tblPr>
              <a:tblGrid>
                <a:gridCol w="873944">
                  <a:extLst>
                    <a:ext uri="{9D8B030D-6E8A-4147-A177-3AD203B41FA5}">
                      <a16:colId xmlns:a16="http://schemas.microsoft.com/office/drawing/2014/main" xmlns="" val="20000"/>
                    </a:ext>
                  </a:extLst>
                </a:gridCol>
                <a:gridCol w="709216">
                  <a:extLst>
                    <a:ext uri="{9D8B030D-6E8A-4147-A177-3AD203B41FA5}">
                      <a16:colId xmlns:a16="http://schemas.microsoft.com/office/drawing/2014/main" xmlns="" val="20001"/>
                    </a:ext>
                  </a:extLst>
                </a:gridCol>
              </a:tblGrid>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School</a:t>
                      </a:r>
                      <a:endParaRPr lang="zh-CN" altLang="en-US" sz="1400" dirty="0"/>
                    </a:p>
                  </a:txBody>
                  <a:tcPr marT="34290" marB="34290">
                    <a:solidFill>
                      <a:srgbClr val="A50021"/>
                    </a:solidFill>
                  </a:tcPr>
                </a:tc>
                <a:tc>
                  <a:txBody>
                    <a:bodyPr/>
                    <a:lstStyle/>
                    <a:p>
                      <a:r>
                        <a:rPr lang="en-US" altLang="zh-CN" sz="1400" dirty="0" err="1"/>
                        <a:t>Sloc</a:t>
                      </a:r>
                      <a:endParaRPr lang="zh-CN" altLang="en-US" sz="1400" dirty="0"/>
                    </a:p>
                  </a:txBody>
                  <a:tcPr marT="34290" marB="34290">
                    <a:solidFill>
                      <a:srgbClr val="A50021"/>
                    </a:solidFill>
                  </a:tcPr>
                </a:tc>
                <a:extLst>
                  <a:ext uri="{0D108BD9-81ED-4DB2-BD59-A6C34878D82A}">
                    <a16:rowId xmlns:a16="http://schemas.microsoft.com/office/drawing/2014/main" xmlns="" val="10000"/>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1"/>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2"/>
                  </a:ext>
                </a:extLst>
              </a:tr>
              <a:tr h="274320">
                <a:tc>
                  <a:txBody>
                    <a:bodyPr/>
                    <a:lstStyle/>
                    <a:p>
                      <a:endParaRPr lang="zh-CN" altLang="en-US" sz="1400"/>
                    </a:p>
                  </a:txBody>
                  <a:tcPr marT="34290" marB="34290"/>
                </a:tc>
                <a:tc>
                  <a:txBody>
                    <a:bodyPr/>
                    <a:lstStyle/>
                    <a:p>
                      <a:endParaRPr lang="zh-CN" altLang="en-US" sz="1400" dirty="0"/>
                    </a:p>
                  </a:txBody>
                  <a:tcPr marT="34290" marB="34290"/>
                </a:tc>
                <a:extLst>
                  <a:ext uri="{0D108BD9-81ED-4DB2-BD59-A6C34878D82A}">
                    <a16:rowId xmlns:a16="http://schemas.microsoft.com/office/drawing/2014/main" xmlns="" val="10003"/>
                  </a:ext>
                </a:extLst>
              </a:tr>
            </a:tbl>
          </a:graphicData>
        </a:graphic>
      </p:graphicFrame>
      <p:sp>
        <p:nvSpPr>
          <p:cNvPr id="4" name="下箭头 3"/>
          <p:cNvSpPr/>
          <p:nvPr/>
        </p:nvSpPr>
        <p:spPr bwMode="auto">
          <a:xfrm rot="1836167">
            <a:off x="6211888" y="2453879"/>
            <a:ext cx="366712" cy="278606"/>
          </a:xfrm>
          <a:prstGeom prst="downArrow">
            <a:avLst/>
          </a:prstGeom>
          <a:solidFill>
            <a:srgbClr val="0070C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endParaRPr>
          </a:p>
        </p:txBody>
      </p:sp>
      <p:sp>
        <p:nvSpPr>
          <p:cNvPr id="21" name="下箭头 20"/>
          <p:cNvSpPr/>
          <p:nvPr/>
        </p:nvSpPr>
        <p:spPr bwMode="auto">
          <a:xfrm rot="21244498">
            <a:off x="8405813" y="2839641"/>
            <a:ext cx="366712" cy="245269"/>
          </a:xfrm>
          <a:prstGeom prst="downArrow">
            <a:avLst/>
          </a:prstGeom>
          <a:solidFill>
            <a:srgbClr val="A50021"/>
          </a:solidFill>
          <a:ln>
            <a:solidFill>
              <a:srgbClr val="C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itchFamily="34" charset="0"/>
              <a:buNone/>
              <a:defRPr/>
            </a:pPr>
            <a:endParaRPr lang="zh-CN" altLang="en-US">
              <a:solidFill>
                <a:schemeClr val="tx1"/>
              </a:solidFill>
            </a:endParaRPr>
          </a:p>
        </p:txBody>
      </p:sp>
      <p:sp>
        <p:nvSpPr>
          <p:cNvPr id="18" name="TextBox 17"/>
          <p:cNvSpPr txBox="1"/>
          <p:nvPr/>
        </p:nvSpPr>
        <p:spPr>
          <a:xfrm>
            <a:off x="5766397" y="2953401"/>
            <a:ext cx="992636" cy="376301"/>
          </a:xfrm>
          <a:prstGeom prst="rect">
            <a:avLst/>
          </a:prstGeom>
          <a:noFill/>
        </p:spPr>
        <p:txBody>
          <a:bodyPr wrap="square" rtlCol="0">
            <a:spAutoFit/>
          </a:bodyPr>
          <a:lstStyle/>
          <a:p>
            <a:r>
              <a:rPr lang="en-US" altLang="zh-CN" dirty="0">
                <a:solidFill>
                  <a:srgbClr val="0070C0"/>
                </a:solidFill>
              </a:rPr>
              <a:t>S-SS</a:t>
            </a:r>
            <a:endParaRPr lang="zh-CN" altLang="en-US" dirty="0">
              <a:solidFill>
                <a:srgbClr val="0070C0"/>
              </a:solidFill>
            </a:endParaRPr>
          </a:p>
        </p:txBody>
      </p:sp>
      <p:sp>
        <p:nvSpPr>
          <p:cNvPr id="20" name="TextBox 19"/>
          <p:cNvSpPr txBox="1"/>
          <p:nvPr/>
        </p:nvSpPr>
        <p:spPr>
          <a:xfrm>
            <a:off x="7494588" y="2960370"/>
            <a:ext cx="844549" cy="369332"/>
          </a:xfrm>
          <a:prstGeom prst="rect">
            <a:avLst/>
          </a:prstGeom>
          <a:noFill/>
        </p:spPr>
        <p:txBody>
          <a:bodyPr wrap="square" rtlCol="0">
            <a:spAutoFit/>
          </a:bodyPr>
          <a:lstStyle/>
          <a:p>
            <a:r>
              <a:rPr lang="en-US" altLang="zh-CN" dirty="0">
                <a:solidFill>
                  <a:srgbClr val="C00000"/>
                </a:solidFill>
              </a:rPr>
              <a:t>S-SL </a:t>
            </a:r>
            <a:endParaRPr lang="zh-CN" altLang="en-US" dirty="0">
              <a:solidFill>
                <a:srgbClr val="C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67"/>
                                        </p:tgtEl>
                                        <p:attrNameLst>
                                          <p:attrName>style.visibility</p:attrName>
                                        </p:attrNameLst>
                                      </p:cBhvr>
                                      <p:to>
                                        <p:strVal val="visible"/>
                                      </p:to>
                                    </p:set>
                                    <p:animEffect transition="in" filter="wipe(left)">
                                      <p:cBhvr>
                                        <p:cTn id="7" dur="500"/>
                                        <p:tgtEl>
                                          <p:spTgt spid="7476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4760"/>
                                        </p:tgtEl>
                                        <p:attrNameLst>
                                          <p:attrName>style.visibility</p:attrName>
                                        </p:attrNameLst>
                                      </p:cBhvr>
                                      <p:to>
                                        <p:strVal val="visible"/>
                                      </p:to>
                                    </p:set>
                                    <p:animEffect transition="in" filter="wipe(up)">
                                      <p:cBhvr>
                                        <p:cTn id="11" dur="500"/>
                                        <p:tgtEl>
                                          <p:spTgt spid="7476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4768"/>
                                        </p:tgtEl>
                                        <p:attrNameLst>
                                          <p:attrName>style.visibility</p:attrName>
                                        </p:attrNameLst>
                                      </p:cBhvr>
                                      <p:to>
                                        <p:strVal val="visible"/>
                                      </p:to>
                                    </p:set>
                                    <p:animEffect transition="in" filter="wipe(left)">
                                      <p:cBhvr>
                                        <p:cTn id="15" dur="500"/>
                                        <p:tgtEl>
                                          <p:spTgt spid="7476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99727"/>
                                        </p:tgtEl>
                                        <p:attrNameLst>
                                          <p:attrName>style.visibility</p:attrName>
                                        </p:attrNameLst>
                                      </p:cBhvr>
                                      <p:to>
                                        <p:strVal val="visible"/>
                                      </p:to>
                                    </p:set>
                                    <p:animEffect transition="in" filter="wheel(1)">
                                      <p:cBhvr>
                                        <p:cTn id="27" dur="1000"/>
                                        <p:tgtEl>
                                          <p:spTgt spid="499727"/>
                                        </p:tgtEl>
                                      </p:cBhvr>
                                    </p:animEffect>
                                  </p:childTnLst>
                                </p:cTn>
                              </p:par>
                            </p:childTnLst>
                          </p:cTn>
                        </p:par>
                        <p:par>
                          <p:cTn id="28" fill="hold" nodeType="withGroup">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500"/>
                            </p:stCondLst>
                            <p:childTnLst>
                              <p:par>
                                <p:cTn id="33" presetID="4"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ox(in)">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par>
                          <p:cTn id="39" fill="hold">
                            <p:stCondLst>
                              <p:cond delay="2000"/>
                            </p:stCondLst>
                            <p:childTnLst>
                              <p:par>
                                <p:cTn id="40" presetID="21" presetClass="entr" presetSubtype="1" fill="hold" grpId="0" nodeType="afterEffect">
                                  <p:stCondLst>
                                    <p:cond delay="0"/>
                                  </p:stCondLst>
                                  <p:childTnLst>
                                    <p:set>
                                      <p:cBhvr>
                                        <p:cTn id="41" dur="1" fill="hold">
                                          <p:stCondLst>
                                            <p:cond delay="0"/>
                                          </p:stCondLst>
                                        </p:cTn>
                                        <p:tgtEl>
                                          <p:spTgt spid="499729"/>
                                        </p:tgtEl>
                                        <p:attrNameLst>
                                          <p:attrName>style.visibility</p:attrName>
                                        </p:attrNameLst>
                                      </p:cBhvr>
                                      <p:to>
                                        <p:strVal val="visible"/>
                                      </p:to>
                                    </p:set>
                                    <p:animEffect transition="in" filter="wheel(1)">
                                      <p:cBhvr>
                                        <p:cTn id="42" dur="1000"/>
                                        <p:tgtEl>
                                          <p:spTgt spid="499729"/>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3500"/>
                            </p:stCondLst>
                            <p:childTnLst>
                              <p:par>
                                <p:cTn id="48" presetID="4" presetClass="entr" presetSubtype="16"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ox(in)">
                                      <p:cBhvr>
                                        <p:cTn id="50" dur="500"/>
                                        <p:tgtEl>
                                          <p:spTgt spid="20"/>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7" grpId="0" animBg="1"/>
      <p:bldP spid="74768" grpId="0" animBg="1"/>
      <p:bldP spid="74760" grpId="0" animBg="1"/>
      <p:bldP spid="499727" grpId="0" animBg="1"/>
      <p:bldP spid="499729" grpId="0" animBg="1"/>
      <p:bldP spid="17" grpId="0"/>
      <p:bldP spid="4" grpId="0" animBg="1"/>
      <p:bldP spid="21" grpId="0" animBg="1"/>
      <p:bldP spid="18"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p:txBody>
          <a:bodyPr/>
          <a:lstStyle/>
          <a:p>
            <a:r>
              <a:rPr lang="en-US" altLang="zh-CN" dirty="0"/>
              <a:t> 2NF </a:t>
            </a:r>
            <a:r>
              <a:rPr lang="zh-CN" altLang="en-US" dirty="0"/>
              <a:t>（续）</a:t>
            </a:r>
          </a:p>
        </p:txBody>
      </p:sp>
      <p:sp>
        <p:nvSpPr>
          <p:cNvPr id="34819" name="Rectangle 1027"/>
          <p:cNvSpPr>
            <a:spLocks noGrp="1" noChangeArrowheads="1"/>
          </p:cNvSpPr>
          <p:nvPr>
            <p:ph idx="1"/>
          </p:nvPr>
        </p:nvSpPr>
        <p:spPr/>
        <p:txBody>
          <a:bodyPr/>
          <a:lstStyle/>
          <a:p>
            <a:pPr lvl="1" indent="-476250"/>
            <a:r>
              <a:rPr lang="en-US" altLang="zh-CN" sz="2800" dirty="0"/>
              <a:t>S-SS</a:t>
            </a:r>
            <a:r>
              <a:rPr lang="zh-CN" altLang="en-US" sz="2800" dirty="0"/>
              <a:t>的码为</a:t>
            </a:r>
            <a:r>
              <a:rPr lang="en-US" altLang="zh-CN" sz="2800" dirty="0" err="1"/>
              <a:t>Sno</a:t>
            </a:r>
            <a:r>
              <a:rPr lang="zh-CN" altLang="en-US" sz="2800" dirty="0"/>
              <a:t>， </a:t>
            </a:r>
            <a:r>
              <a:rPr lang="en-US" altLang="zh-CN" sz="2800" dirty="0"/>
              <a:t>S-SL</a:t>
            </a:r>
            <a:r>
              <a:rPr lang="zh-CN" altLang="en-US" sz="2800" dirty="0"/>
              <a:t>的码为</a:t>
            </a:r>
            <a:r>
              <a:rPr lang="en-US" altLang="zh-CN" sz="2800" dirty="0"/>
              <a:t>School</a:t>
            </a:r>
            <a:r>
              <a:rPr lang="zh-CN" altLang="en-US" sz="2800" dirty="0"/>
              <a:t>。</a:t>
            </a:r>
          </a:p>
        </p:txBody>
      </p:sp>
      <p:grpSp>
        <p:nvGrpSpPr>
          <p:cNvPr id="2" name="Group 1038"/>
          <p:cNvGrpSpPr>
            <a:grpSpLocks/>
          </p:cNvGrpSpPr>
          <p:nvPr/>
        </p:nvGrpSpPr>
        <p:grpSpPr bwMode="auto">
          <a:xfrm>
            <a:off x="816472" y="1657360"/>
            <a:ext cx="6792913" cy="1200150"/>
            <a:chOff x="1049" y="1236"/>
            <a:chExt cx="4279" cy="1008"/>
          </a:xfrm>
        </p:grpSpPr>
        <p:sp>
          <p:nvSpPr>
            <p:cNvPr id="34821" name="Text Box 1029"/>
            <p:cNvSpPr txBox="1">
              <a:spLocks noChangeArrowheads="1"/>
            </p:cNvSpPr>
            <p:nvPr/>
          </p:nvSpPr>
          <p:spPr bwMode="auto">
            <a:xfrm>
              <a:off x="1056" y="1776"/>
              <a:ext cx="594" cy="468"/>
            </a:xfrm>
            <a:prstGeom prst="rect">
              <a:avLst/>
            </a:prstGeom>
            <a:noFill/>
            <a:ln w="38100">
              <a:solidFill>
                <a:srgbClr val="000000"/>
              </a:solidFill>
              <a:miter lim="800000"/>
              <a:headEnd/>
              <a:tailEnd/>
            </a:ln>
          </p:spPr>
          <p:txBody>
            <a:bodyPr/>
            <a:lstStyle/>
            <a:p>
              <a:pPr algn="ctr"/>
              <a:r>
                <a:rPr lang="en-US" altLang="zh-CN" sz="2800" b="1">
                  <a:latin typeface="Times New Roman" pitchFamily="18" charset="0"/>
                </a:rPr>
                <a:t>Sno</a:t>
              </a:r>
            </a:p>
          </p:txBody>
        </p:sp>
        <p:sp>
          <p:nvSpPr>
            <p:cNvPr id="34822" name="Text Box 1030"/>
            <p:cNvSpPr txBox="1">
              <a:spLocks noChangeArrowheads="1"/>
            </p:cNvSpPr>
            <p:nvPr/>
          </p:nvSpPr>
          <p:spPr bwMode="auto">
            <a:xfrm>
              <a:off x="2124" y="1776"/>
              <a:ext cx="837" cy="468"/>
            </a:xfrm>
            <a:prstGeom prst="rect">
              <a:avLst/>
            </a:prstGeom>
            <a:noFill/>
            <a:ln w="38100">
              <a:solidFill>
                <a:srgbClr val="000000"/>
              </a:solidFill>
              <a:miter lim="800000"/>
              <a:headEnd/>
              <a:tailEnd/>
            </a:ln>
          </p:spPr>
          <p:txBody>
            <a:bodyPr/>
            <a:lstStyle/>
            <a:p>
              <a:pPr algn="ctr"/>
              <a:r>
                <a:rPr lang="en-US" altLang="zh-CN" sz="2800" b="1" dirty="0">
                  <a:latin typeface="Times New Roman" pitchFamily="18" charset="0"/>
                </a:rPr>
                <a:t>School</a:t>
              </a:r>
              <a:endParaRPr lang="en-US" altLang="zh-CN" sz="2000" b="1" dirty="0">
                <a:latin typeface="Times New Roman" pitchFamily="18" charset="0"/>
              </a:endParaRPr>
            </a:p>
          </p:txBody>
        </p:sp>
        <p:sp>
          <p:nvSpPr>
            <p:cNvPr id="34823" name="Line 1031"/>
            <p:cNvSpPr>
              <a:spLocks noChangeShapeType="1"/>
            </p:cNvSpPr>
            <p:nvPr/>
          </p:nvSpPr>
          <p:spPr bwMode="auto">
            <a:xfrm>
              <a:off x="1650" y="1932"/>
              <a:ext cx="474" cy="0"/>
            </a:xfrm>
            <a:prstGeom prst="line">
              <a:avLst/>
            </a:prstGeom>
            <a:noFill/>
            <a:ln w="38100">
              <a:solidFill>
                <a:srgbClr val="000000"/>
              </a:solidFill>
              <a:round/>
              <a:headEnd/>
              <a:tailEnd type="triangle" w="med" len="med"/>
            </a:ln>
          </p:spPr>
          <p:txBody>
            <a:bodyPr/>
            <a:lstStyle/>
            <a:p>
              <a:endParaRPr lang="zh-CN" altLang="en-US"/>
            </a:p>
          </p:txBody>
        </p:sp>
        <p:sp>
          <p:nvSpPr>
            <p:cNvPr id="34824" name="Text Box 1032"/>
            <p:cNvSpPr txBox="1">
              <a:spLocks noChangeArrowheads="1"/>
            </p:cNvSpPr>
            <p:nvPr/>
          </p:nvSpPr>
          <p:spPr bwMode="auto">
            <a:xfrm>
              <a:off x="1049" y="1236"/>
              <a:ext cx="778" cy="468"/>
            </a:xfrm>
            <a:prstGeom prst="rect">
              <a:avLst/>
            </a:prstGeom>
            <a:noFill/>
            <a:ln w="28575">
              <a:noFill/>
              <a:miter lim="800000"/>
              <a:headEnd/>
              <a:tailEnd/>
            </a:ln>
          </p:spPr>
          <p:txBody>
            <a:bodyPr/>
            <a:lstStyle/>
            <a:p>
              <a:pPr algn="ctr"/>
              <a:r>
                <a:rPr lang="en-US" altLang="zh-CN" sz="2800" b="1" dirty="0">
                  <a:latin typeface="Times New Roman" pitchFamily="18" charset="0"/>
                </a:rPr>
                <a:t>S-SS</a:t>
              </a:r>
              <a:endParaRPr lang="en-US" altLang="zh-CN" sz="2000" b="1" dirty="0">
                <a:latin typeface="Times New Roman" pitchFamily="18" charset="0"/>
              </a:endParaRPr>
            </a:p>
          </p:txBody>
        </p:sp>
        <p:sp>
          <p:nvSpPr>
            <p:cNvPr id="34825" name="Text Box 1033"/>
            <p:cNvSpPr txBox="1">
              <a:spLocks noChangeArrowheads="1"/>
            </p:cNvSpPr>
            <p:nvPr/>
          </p:nvSpPr>
          <p:spPr bwMode="auto">
            <a:xfrm>
              <a:off x="3369" y="1776"/>
              <a:ext cx="773" cy="468"/>
            </a:xfrm>
            <a:prstGeom prst="rect">
              <a:avLst/>
            </a:prstGeom>
            <a:noFill/>
            <a:ln w="38100">
              <a:solidFill>
                <a:srgbClr val="000000"/>
              </a:solidFill>
              <a:miter lim="800000"/>
              <a:headEnd/>
              <a:tailEnd/>
            </a:ln>
          </p:spPr>
          <p:txBody>
            <a:bodyPr/>
            <a:lstStyle/>
            <a:p>
              <a:pPr algn="ctr"/>
              <a:r>
                <a:rPr lang="en-US" altLang="zh-CN" sz="2800" b="1" dirty="0">
                  <a:latin typeface="Times New Roman" pitchFamily="18" charset="0"/>
                </a:rPr>
                <a:t>School</a:t>
              </a:r>
              <a:endParaRPr lang="en-US" altLang="zh-CN" sz="2000" b="1" dirty="0">
                <a:latin typeface="Times New Roman" pitchFamily="18" charset="0"/>
              </a:endParaRPr>
            </a:p>
          </p:txBody>
        </p:sp>
        <p:sp>
          <p:nvSpPr>
            <p:cNvPr id="34826" name="Text Box 1034"/>
            <p:cNvSpPr txBox="1">
              <a:spLocks noChangeArrowheads="1"/>
            </p:cNvSpPr>
            <p:nvPr/>
          </p:nvSpPr>
          <p:spPr bwMode="auto">
            <a:xfrm>
              <a:off x="4734" y="1776"/>
              <a:ext cx="594" cy="468"/>
            </a:xfrm>
            <a:prstGeom prst="rect">
              <a:avLst/>
            </a:prstGeom>
            <a:noFill/>
            <a:ln w="38100">
              <a:solidFill>
                <a:srgbClr val="000000"/>
              </a:solidFill>
              <a:miter lim="800000"/>
              <a:headEnd/>
              <a:tailEnd/>
            </a:ln>
          </p:spPr>
          <p:txBody>
            <a:bodyPr/>
            <a:lstStyle/>
            <a:p>
              <a:pPr algn="ctr"/>
              <a:r>
                <a:rPr lang="en-US" altLang="zh-CN" sz="2800" b="1" dirty="0" err="1">
                  <a:latin typeface="Times New Roman" pitchFamily="18" charset="0"/>
                </a:rPr>
                <a:t>Sloc</a:t>
              </a:r>
              <a:endParaRPr lang="en-US" altLang="zh-CN" sz="2000" b="1" dirty="0">
                <a:latin typeface="Times New Roman" pitchFamily="18" charset="0"/>
              </a:endParaRPr>
            </a:p>
          </p:txBody>
        </p:sp>
        <p:sp>
          <p:nvSpPr>
            <p:cNvPr id="34827" name="Line 1035"/>
            <p:cNvSpPr>
              <a:spLocks noChangeShapeType="1"/>
            </p:cNvSpPr>
            <p:nvPr/>
          </p:nvSpPr>
          <p:spPr bwMode="auto">
            <a:xfrm>
              <a:off x="4142" y="1932"/>
              <a:ext cx="592" cy="0"/>
            </a:xfrm>
            <a:prstGeom prst="line">
              <a:avLst/>
            </a:prstGeom>
            <a:noFill/>
            <a:ln w="38100">
              <a:solidFill>
                <a:srgbClr val="000000"/>
              </a:solidFill>
              <a:round/>
              <a:headEnd/>
              <a:tailEnd type="triangle" w="med" len="med"/>
            </a:ln>
          </p:spPr>
          <p:txBody>
            <a:bodyPr/>
            <a:lstStyle/>
            <a:p>
              <a:endParaRPr lang="zh-CN" altLang="en-US"/>
            </a:p>
          </p:txBody>
        </p:sp>
        <p:sp>
          <p:nvSpPr>
            <p:cNvPr id="34828" name="Text Box 1036"/>
            <p:cNvSpPr txBox="1">
              <a:spLocks noChangeArrowheads="1"/>
            </p:cNvSpPr>
            <p:nvPr/>
          </p:nvSpPr>
          <p:spPr bwMode="auto">
            <a:xfrm>
              <a:off x="3415" y="1296"/>
              <a:ext cx="712" cy="480"/>
            </a:xfrm>
            <a:prstGeom prst="rect">
              <a:avLst/>
            </a:prstGeom>
            <a:noFill/>
            <a:ln w="28575">
              <a:noFill/>
              <a:miter lim="800000"/>
              <a:headEnd/>
              <a:tailEnd/>
            </a:ln>
          </p:spPr>
          <p:txBody>
            <a:bodyPr/>
            <a:lstStyle/>
            <a:p>
              <a:pPr algn="ctr"/>
              <a:r>
                <a:rPr lang="en-US" altLang="zh-CN" sz="2800" b="1" dirty="0">
                  <a:latin typeface="Times New Roman" pitchFamily="18" charset="0"/>
                </a:rPr>
                <a:t>S-SL</a:t>
              </a:r>
              <a:endParaRPr lang="en-US" altLang="zh-CN" sz="2000" b="1" dirty="0">
                <a:latin typeface="Times New Roman" pitchFamily="18" charset="0"/>
              </a:endParaRPr>
            </a:p>
          </p:txBody>
        </p:sp>
      </p:grpSp>
      <p:sp>
        <p:nvSpPr>
          <p:cNvPr id="13" name="TextBox 12"/>
          <p:cNvSpPr txBox="1"/>
          <p:nvPr/>
        </p:nvSpPr>
        <p:spPr>
          <a:xfrm>
            <a:off x="428596" y="3489852"/>
            <a:ext cx="8501122" cy="1200329"/>
          </a:xfrm>
          <a:prstGeom prst="rect">
            <a:avLst/>
          </a:prstGeom>
          <a:solidFill>
            <a:schemeClr val="accent2">
              <a:lumMod val="20000"/>
              <a:lumOff val="80000"/>
            </a:schemeClr>
          </a:solidFill>
        </p:spPr>
        <p:txBody>
          <a:bodyPr wrap="square" rtlCol="0">
            <a:spAutoFit/>
          </a:bodyPr>
          <a:lstStyle/>
          <a:p>
            <a:r>
              <a:rPr lang="zh-CN" altLang="en-US" sz="2400" b="1" dirty="0"/>
              <a:t>在分解后的关系模式中</a:t>
            </a:r>
            <a:r>
              <a:rPr lang="zh-CN" altLang="en-US" sz="2400" b="1" dirty="0">
                <a:solidFill>
                  <a:srgbClr val="FF0000"/>
                </a:solidFill>
              </a:rPr>
              <a:t>既没有非主属性对码的部分函数依赖，也没有非主属性对码的传递函数依赖</a:t>
            </a:r>
            <a:r>
              <a:rPr lang="zh-CN" altLang="en-US" sz="2400" b="1" dirty="0"/>
              <a:t>，在一定程度上解决了上述四个问题。</a:t>
            </a:r>
            <a:endParaRPr lang="zh-CN" altLang="en-US" sz="16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2NF</a:t>
            </a:r>
            <a:r>
              <a:rPr lang="zh-CN" altLang="en-US" dirty="0"/>
              <a:t>（续）</a:t>
            </a:r>
          </a:p>
        </p:txBody>
      </p:sp>
      <p:sp>
        <p:nvSpPr>
          <p:cNvPr id="2" name="文本框 1"/>
          <p:cNvSpPr txBox="1"/>
          <p:nvPr/>
        </p:nvSpPr>
        <p:spPr>
          <a:xfrm>
            <a:off x="457201" y="2064685"/>
            <a:ext cx="8291513" cy="40011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(1)  S-SL</a:t>
            </a:r>
            <a:r>
              <a:rPr lang="zh-CN" altLang="en-US" sz="2000" b="1" dirty="0"/>
              <a:t>关系中可以插入无在校学生的学院的信息。</a:t>
            </a:r>
            <a:endParaRPr lang="zh-CN" altLang="en-US" sz="2400" b="1" dirty="0"/>
          </a:p>
        </p:txBody>
      </p:sp>
      <p:sp>
        <p:nvSpPr>
          <p:cNvPr id="3" name="文本框 2"/>
          <p:cNvSpPr txBox="1"/>
          <p:nvPr/>
        </p:nvSpPr>
        <p:spPr>
          <a:xfrm>
            <a:off x="457201" y="2571750"/>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(2)  </a:t>
            </a:r>
            <a:r>
              <a:rPr lang="zh-CN" altLang="en-US" sz="2000" b="1" dirty="0"/>
              <a:t>某个学院的学生全部毕业了，只是删除</a:t>
            </a:r>
            <a:r>
              <a:rPr lang="en-US" altLang="zh-CN" sz="2000" b="1" dirty="0"/>
              <a:t>S-SS</a:t>
            </a:r>
            <a:r>
              <a:rPr lang="zh-CN" altLang="en-US" sz="2000" b="1" dirty="0"/>
              <a:t>关系中的相应元组，</a:t>
            </a:r>
            <a:r>
              <a:rPr lang="en-US" altLang="zh-CN" sz="2000" b="1" dirty="0"/>
              <a:t>S-SL</a:t>
            </a:r>
            <a:r>
              <a:rPr lang="zh-CN" altLang="en-US" sz="2000" b="1" dirty="0"/>
              <a:t>关系中关于该学院的信息仍存在。</a:t>
            </a:r>
          </a:p>
        </p:txBody>
      </p:sp>
      <p:sp>
        <p:nvSpPr>
          <p:cNvPr id="4" name="文本框 3"/>
          <p:cNvSpPr txBox="1"/>
          <p:nvPr/>
        </p:nvSpPr>
        <p:spPr>
          <a:xfrm>
            <a:off x="457200" y="3414835"/>
            <a:ext cx="8229600" cy="40011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(3)  </a:t>
            </a:r>
            <a:r>
              <a:rPr lang="zh-CN" altLang="en-US" sz="2000" b="1" dirty="0"/>
              <a:t>关于学院的住处的信息只在</a:t>
            </a:r>
            <a:r>
              <a:rPr lang="en-US" altLang="zh-CN" sz="2000" b="1" dirty="0"/>
              <a:t>S-SL</a:t>
            </a:r>
            <a:r>
              <a:rPr lang="zh-CN" altLang="en-US" sz="2000" b="1" dirty="0"/>
              <a:t>关系中存储一次。</a:t>
            </a:r>
            <a:endParaRPr lang="zh-CN" altLang="en-US" sz="2400" b="1" dirty="0"/>
          </a:p>
        </p:txBody>
      </p:sp>
      <p:sp>
        <p:nvSpPr>
          <p:cNvPr id="5" name="文本框 4"/>
          <p:cNvSpPr txBox="1"/>
          <p:nvPr/>
        </p:nvSpPr>
        <p:spPr>
          <a:xfrm>
            <a:off x="457200" y="3984948"/>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(4)  </a:t>
            </a:r>
            <a:r>
              <a:rPr lang="zh-CN" altLang="en-US" sz="2000" b="1" dirty="0"/>
              <a:t>当学校调整某个学院的学生住处时，只需修改</a:t>
            </a:r>
            <a:r>
              <a:rPr lang="en-US" altLang="zh-CN" sz="2000" b="1" dirty="0"/>
              <a:t>S-SL</a:t>
            </a:r>
            <a:r>
              <a:rPr lang="zh-CN" altLang="en-US" sz="2000" b="1" dirty="0"/>
              <a:t>关系中一个相应元组的</a:t>
            </a:r>
            <a:r>
              <a:rPr lang="en-US" altLang="zh-CN" sz="2000" b="1" dirty="0" err="1"/>
              <a:t>Sloc</a:t>
            </a:r>
            <a:r>
              <a:rPr lang="zh-CN" altLang="en-US" sz="2000" b="1" dirty="0"/>
              <a:t>属性值。</a:t>
            </a:r>
          </a:p>
        </p:txBody>
      </p:sp>
      <p:graphicFrame>
        <p:nvGraphicFramePr>
          <p:cNvPr id="12" name="表格 11"/>
          <p:cNvGraphicFramePr>
            <a:graphicFrameLocks noGrp="1"/>
          </p:cNvGraphicFramePr>
          <p:nvPr>
            <p:extLst>
              <p:ext uri="{D42A27DB-BD31-4B8C-83A1-F6EECF244321}">
                <p14:modId xmlns:p14="http://schemas.microsoft.com/office/powerpoint/2010/main" val="2081242996"/>
              </p:ext>
            </p:extLst>
          </p:nvPr>
        </p:nvGraphicFramePr>
        <p:xfrm>
          <a:off x="2123728" y="947741"/>
          <a:ext cx="2088232" cy="845820"/>
        </p:xfrm>
        <a:graphic>
          <a:graphicData uri="http://schemas.openxmlformats.org/drawingml/2006/table">
            <a:tbl>
              <a:tblPr firstRow="1" bandRow="1">
                <a:tableStyleId>{21E4AEA4-8DFA-4A89-87EB-49C32662AFE0}</a:tableStyleId>
              </a:tblPr>
              <a:tblGrid>
                <a:gridCol w="854825">
                  <a:extLst>
                    <a:ext uri="{9D8B030D-6E8A-4147-A177-3AD203B41FA5}">
                      <a16:colId xmlns:a16="http://schemas.microsoft.com/office/drawing/2014/main" xmlns="" val="20000"/>
                    </a:ext>
                  </a:extLst>
                </a:gridCol>
                <a:gridCol w="1233407">
                  <a:extLst>
                    <a:ext uri="{9D8B030D-6E8A-4147-A177-3AD203B41FA5}">
                      <a16:colId xmlns:a16="http://schemas.microsoft.com/office/drawing/2014/main" xmlns="" val="20001"/>
                    </a:ext>
                  </a:extLst>
                </a:gridCol>
              </a:tblGrid>
              <a:tr h="274320">
                <a:tc>
                  <a:txBody>
                    <a:bodyPr/>
                    <a:lstStyle/>
                    <a:p>
                      <a:r>
                        <a:rPr lang="en-US" altLang="zh-CN" sz="1400" dirty="0" err="1"/>
                        <a:t>Sno</a:t>
                      </a:r>
                      <a:endParaRPr lang="zh-CN" altLang="en-US" sz="1400" dirty="0"/>
                    </a:p>
                  </a:txBody>
                  <a:tcPr marT="34290" marB="34290"/>
                </a:tc>
                <a:tc>
                  <a:txBody>
                    <a:bodyPr/>
                    <a:lstStyle/>
                    <a:p>
                      <a:r>
                        <a:rPr lang="en-US" altLang="zh-CN" sz="1400" dirty="0"/>
                        <a:t>School</a:t>
                      </a:r>
                      <a:endParaRPr lang="zh-CN" altLang="en-US" sz="1400" dirty="0"/>
                    </a:p>
                  </a:txBody>
                  <a:tcPr marT="34290" marB="34290"/>
                </a:tc>
                <a:extLst>
                  <a:ext uri="{0D108BD9-81ED-4DB2-BD59-A6C34878D82A}">
                    <a16:rowId xmlns:a16="http://schemas.microsoft.com/office/drawing/2014/main" xmlns="" val="10000"/>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1"/>
                  </a:ext>
                </a:extLst>
              </a:tr>
              <a:tr h="274320">
                <a:tc>
                  <a:txBody>
                    <a:bodyPr/>
                    <a:lstStyle/>
                    <a:p>
                      <a:endParaRPr lang="zh-CN" altLang="en-US" sz="1400"/>
                    </a:p>
                  </a:txBody>
                  <a:tcPr marT="34290" marB="34290"/>
                </a:tc>
                <a:tc>
                  <a:txBody>
                    <a:bodyPr/>
                    <a:lstStyle/>
                    <a:p>
                      <a:endParaRPr lang="zh-CN" altLang="en-US" sz="1400" dirty="0"/>
                    </a:p>
                  </a:txBody>
                  <a:tcPr marT="34290" marB="34290"/>
                </a:tc>
                <a:extLst>
                  <a:ext uri="{0D108BD9-81ED-4DB2-BD59-A6C34878D82A}">
                    <a16:rowId xmlns:a16="http://schemas.microsoft.com/office/drawing/2014/main" xmlns="" val="10002"/>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282239556"/>
              </p:ext>
            </p:extLst>
          </p:nvPr>
        </p:nvGraphicFramePr>
        <p:xfrm>
          <a:off x="5220072" y="947741"/>
          <a:ext cx="2376264" cy="845820"/>
        </p:xfrm>
        <a:graphic>
          <a:graphicData uri="http://schemas.openxmlformats.org/drawingml/2006/table">
            <a:tbl>
              <a:tblPr firstRow="1" bandRow="1">
                <a:tableStyleId>{21E4AEA4-8DFA-4A89-87EB-49C32662AFE0}</a:tableStyleId>
              </a:tblPr>
              <a:tblGrid>
                <a:gridCol w="1311757">
                  <a:extLst>
                    <a:ext uri="{9D8B030D-6E8A-4147-A177-3AD203B41FA5}">
                      <a16:colId xmlns:a16="http://schemas.microsoft.com/office/drawing/2014/main" xmlns="" val="20000"/>
                    </a:ext>
                  </a:extLst>
                </a:gridCol>
                <a:gridCol w="1064507">
                  <a:extLst>
                    <a:ext uri="{9D8B030D-6E8A-4147-A177-3AD203B41FA5}">
                      <a16:colId xmlns:a16="http://schemas.microsoft.com/office/drawing/2014/main" xmlns="" val="20001"/>
                    </a:ext>
                  </a:extLst>
                </a:gridCol>
              </a:tblGrid>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School</a:t>
                      </a:r>
                      <a:endParaRPr lang="zh-CN" altLang="en-US" sz="1400" dirty="0"/>
                    </a:p>
                  </a:txBody>
                  <a:tcPr marT="34290" marB="34290">
                    <a:solidFill>
                      <a:srgbClr val="A50021"/>
                    </a:solidFill>
                  </a:tcPr>
                </a:tc>
                <a:tc>
                  <a:txBody>
                    <a:bodyPr/>
                    <a:lstStyle/>
                    <a:p>
                      <a:r>
                        <a:rPr lang="en-US" altLang="zh-CN" sz="1400" dirty="0" err="1"/>
                        <a:t>Sloc</a:t>
                      </a:r>
                      <a:endParaRPr lang="zh-CN" altLang="en-US" sz="1400" dirty="0"/>
                    </a:p>
                  </a:txBody>
                  <a:tcPr marT="34290" marB="34290">
                    <a:solidFill>
                      <a:srgbClr val="A50021"/>
                    </a:solidFill>
                  </a:tcPr>
                </a:tc>
                <a:extLst>
                  <a:ext uri="{0D108BD9-81ED-4DB2-BD59-A6C34878D82A}">
                    <a16:rowId xmlns:a16="http://schemas.microsoft.com/office/drawing/2014/main" xmlns="" val="10000"/>
                  </a:ext>
                </a:extLst>
              </a:tr>
              <a:tr h="274320">
                <a:tc>
                  <a:txBody>
                    <a:bodyPr/>
                    <a:lstStyle/>
                    <a:p>
                      <a:endParaRPr lang="zh-CN" altLang="en-US" sz="1400"/>
                    </a:p>
                  </a:txBody>
                  <a:tcPr marT="34290" marB="34290"/>
                </a:tc>
                <a:tc>
                  <a:txBody>
                    <a:bodyPr/>
                    <a:lstStyle/>
                    <a:p>
                      <a:endParaRPr lang="zh-CN" altLang="en-US" sz="1400"/>
                    </a:p>
                  </a:txBody>
                  <a:tcPr marT="34290" marB="34290"/>
                </a:tc>
                <a:extLst>
                  <a:ext uri="{0D108BD9-81ED-4DB2-BD59-A6C34878D82A}">
                    <a16:rowId xmlns:a16="http://schemas.microsoft.com/office/drawing/2014/main" xmlns="" val="10001"/>
                  </a:ext>
                </a:extLst>
              </a:tr>
              <a:tr h="274320">
                <a:tc>
                  <a:txBody>
                    <a:bodyPr/>
                    <a:lstStyle/>
                    <a:p>
                      <a:endParaRPr lang="zh-CN" altLang="en-US" sz="1400"/>
                    </a:p>
                  </a:txBody>
                  <a:tcPr marT="34290" marB="34290"/>
                </a:tc>
                <a:tc>
                  <a:txBody>
                    <a:bodyPr/>
                    <a:lstStyle/>
                    <a:p>
                      <a:endParaRPr lang="zh-CN" altLang="en-US" sz="1400" dirty="0"/>
                    </a:p>
                  </a:txBody>
                  <a:tcPr marT="34290" marB="34290"/>
                </a:tc>
                <a:extLst>
                  <a:ext uri="{0D108BD9-81ED-4DB2-BD59-A6C34878D82A}">
                    <a16:rowId xmlns:a16="http://schemas.microsoft.com/office/drawing/2014/main" xmlns="" val="10002"/>
                  </a:ext>
                </a:extLst>
              </a:tr>
            </a:tbl>
          </a:graphicData>
        </a:graphic>
      </p:graphicFrame>
      <p:sp>
        <p:nvSpPr>
          <p:cNvPr id="14" name="TextBox 13"/>
          <p:cNvSpPr txBox="1"/>
          <p:nvPr/>
        </p:nvSpPr>
        <p:spPr>
          <a:xfrm>
            <a:off x="1403648" y="947740"/>
            <a:ext cx="864096" cy="375233"/>
          </a:xfrm>
          <a:prstGeom prst="rect">
            <a:avLst/>
          </a:prstGeom>
          <a:noFill/>
        </p:spPr>
        <p:txBody>
          <a:bodyPr wrap="square" rtlCol="0">
            <a:spAutoFit/>
          </a:bodyPr>
          <a:lstStyle/>
          <a:p>
            <a:r>
              <a:rPr lang="en-US" altLang="zh-CN" dirty="0"/>
              <a:t>S-SS</a:t>
            </a:r>
            <a:endParaRPr lang="zh-CN" altLang="en-US" dirty="0"/>
          </a:p>
        </p:txBody>
      </p:sp>
      <p:sp>
        <p:nvSpPr>
          <p:cNvPr id="15" name="TextBox 14"/>
          <p:cNvSpPr txBox="1"/>
          <p:nvPr/>
        </p:nvSpPr>
        <p:spPr>
          <a:xfrm>
            <a:off x="4572000" y="953642"/>
            <a:ext cx="792088" cy="369332"/>
          </a:xfrm>
          <a:prstGeom prst="rect">
            <a:avLst/>
          </a:prstGeom>
          <a:noFill/>
        </p:spPr>
        <p:txBody>
          <a:bodyPr wrap="square" rtlCol="0">
            <a:spAutoFit/>
          </a:bodyPr>
          <a:lstStyle/>
          <a:p>
            <a:r>
              <a:rPr lang="en-US" altLang="zh-CN" dirty="0"/>
              <a:t>S-SL</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42894"/>
            <a:ext cx="8401080" cy="853679"/>
          </a:xfrm>
        </p:spPr>
        <p:txBody>
          <a:bodyPr/>
          <a:lstStyle/>
          <a:p>
            <a:r>
              <a:rPr lang="zh-CN" altLang="en-US" dirty="0"/>
              <a:t>思考</a:t>
            </a:r>
          </a:p>
        </p:txBody>
      </p:sp>
      <p:sp>
        <p:nvSpPr>
          <p:cNvPr id="3" name="内容占位符 2"/>
          <p:cNvSpPr>
            <a:spLocks noGrp="1"/>
          </p:cNvSpPr>
          <p:nvPr>
            <p:ph idx="1"/>
          </p:nvPr>
        </p:nvSpPr>
        <p:spPr/>
        <p:txBody>
          <a:bodyPr/>
          <a:lstStyle/>
          <a:p>
            <a:r>
              <a:rPr lang="zh-CN" altLang="en-US" dirty="0"/>
              <a:t>你能否举出一个属于</a:t>
            </a:r>
            <a:r>
              <a:rPr lang="en-US" altLang="zh-CN" dirty="0"/>
              <a:t>1NF</a:t>
            </a:r>
            <a:r>
              <a:rPr lang="zh-CN" altLang="en-US" dirty="0"/>
              <a:t>但不属于</a:t>
            </a:r>
            <a:r>
              <a:rPr lang="en-US" altLang="zh-CN" dirty="0"/>
              <a:t>2NF</a:t>
            </a:r>
            <a:r>
              <a:rPr lang="zh-CN" altLang="en-US" dirty="0"/>
              <a:t>的关系模式吗？试着分析一下该关系模式存在什么问题</a:t>
            </a:r>
            <a:endParaRPr lang="en-US" altLang="zh-CN" dirty="0"/>
          </a:p>
          <a:p>
            <a:endParaRPr lang="en-US" altLang="zh-CN" dirty="0"/>
          </a:p>
          <a:p>
            <a:r>
              <a:rPr lang="zh-CN" altLang="en-US" dirty="0"/>
              <a:t>试着将该</a:t>
            </a:r>
            <a:r>
              <a:rPr lang="en-US" altLang="zh-CN" dirty="0"/>
              <a:t>1NF</a:t>
            </a:r>
            <a:r>
              <a:rPr lang="zh-CN" altLang="en-US" dirty="0"/>
              <a:t>关系模式分解为一组</a:t>
            </a:r>
            <a:r>
              <a:rPr lang="en-US" altLang="zh-CN" dirty="0"/>
              <a:t>2NF</a:t>
            </a:r>
            <a:r>
              <a:rPr lang="zh-CN" altLang="en-US" dirty="0"/>
              <a:t>的关系模式，分析一下上述问题是否能够解决</a:t>
            </a:r>
          </a:p>
        </p:txBody>
      </p:sp>
    </p:spTree>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p>
          <a:p>
            <a:pPr>
              <a:spcBef>
                <a:spcPts val="0"/>
              </a:spcBef>
            </a:pPr>
            <a:r>
              <a:rPr lang="en-US" altLang="zh-CN" sz="2800" dirty="0"/>
              <a:t>6.2.4 2NF</a:t>
            </a:r>
            <a:endParaRPr lang="zh-CN" altLang="en-US" sz="2800" dirty="0"/>
          </a:p>
          <a:p>
            <a:pPr>
              <a:spcBef>
                <a:spcPts val="0"/>
              </a:spcBef>
            </a:pPr>
            <a:r>
              <a:rPr lang="en-US" altLang="zh-CN" sz="2800" dirty="0">
                <a:solidFill>
                  <a:srgbClr val="FF0000"/>
                </a:solidFill>
              </a:rPr>
              <a:t>6.2.5 3NF</a:t>
            </a:r>
            <a:endParaRPr lang="zh-CN" altLang="en-US" sz="2800" dirty="0">
              <a:solidFill>
                <a:srgbClr val="FF0000"/>
              </a:solidFill>
            </a:endParaRPr>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.5  3NF</a:t>
            </a:r>
            <a:endParaRPr lang="zh-CN" altLang="en-US" sz="3600" b="1" kern="0" cap="all" dirty="0">
              <a:solidFill>
                <a:schemeClr val="bg1"/>
              </a:solidFill>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85720" y="-29765"/>
            <a:ext cx="6929486" cy="744128"/>
          </a:xfrm>
        </p:spPr>
        <p:txBody>
          <a:bodyPr/>
          <a:lstStyle/>
          <a:p>
            <a:r>
              <a:rPr lang="zh-CN" altLang="en-US" sz="3600" dirty="0">
                <a:latin typeface="SimSun" panose="02010600030101010101" pitchFamily="2" charset="-122"/>
                <a:ea typeface="SimSun" panose="02010600030101010101" pitchFamily="2" charset="-122"/>
              </a:rPr>
              <a:t>一个例子</a:t>
            </a:r>
            <a:endParaRPr lang="en-US" altLang="zh-CN" sz="3600" dirty="0">
              <a:latin typeface="SimSun" panose="02010600030101010101" pitchFamily="2" charset="-122"/>
              <a:ea typeface="SimSun" panose="02010600030101010101" pitchFamily="2" charset="-122"/>
            </a:endParaRPr>
          </a:p>
        </p:txBody>
      </p:sp>
      <p:sp>
        <p:nvSpPr>
          <p:cNvPr id="25603" name="Rectangle 3"/>
          <p:cNvSpPr>
            <a:spLocks noGrp="1" noChangeArrowheads="1"/>
          </p:cNvSpPr>
          <p:nvPr>
            <p:ph idx="1"/>
          </p:nvPr>
        </p:nvSpPr>
        <p:spPr>
          <a:xfrm>
            <a:off x="142844" y="823913"/>
            <a:ext cx="8858280" cy="3640931"/>
          </a:xfrm>
        </p:spPr>
        <p:txBody>
          <a:bodyPr/>
          <a:lstStyle/>
          <a:p>
            <a:r>
              <a:rPr lang="zh-CN" altLang="en-US" sz="2400" dirty="0"/>
              <a:t>某个学校开发应用系统涉及的已知事实：</a:t>
            </a:r>
          </a:p>
          <a:p>
            <a:pPr marL="457200" lvl="1" indent="0">
              <a:buNone/>
            </a:pPr>
            <a:r>
              <a:rPr lang="zh-CN" altLang="en-US" sz="2200" dirty="0"/>
              <a:t>⒈ 一个学院有若干学生， 但一个学生只属于一个学院；</a:t>
            </a:r>
          </a:p>
          <a:p>
            <a:pPr marL="457200" lvl="1" indent="0">
              <a:buNone/>
            </a:pPr>
            <a:r>
              <a:rPr lang="zh-CN" altLang="en-US" sz="2200" dirty="0"/>
              <a:t>⒉ 一个学院只有一名（正职）院长；</a:t>
            </a:r>
          </a:p>
          <a:p>
            <a:pPr marL="457200" lvl="1" indent="0">
              <a:buNone/>
            </a:pPr>
            <a:r>
              <a:rPr lang="zh-CN" altLang="en-US" sz="2200" dirty="0"/>
              <a:t>⒊ 一个学生可以选修多门课程， 每门课程有若干学生选修；</a:t>
            </a:r>
          </a:p>
          <a:p>
            <a:pPr marL="457200" lvl="1" indent="0">
              <a:buNone/>
            </a:pPr>
            <a:r>
              <a:rPr lang="zh-CN" altLang="en-US" sz="2200" dirty="0"/>
              <a:t>⒋ 每个学生学习每一门课程有一个成绩。</a:t>
            </a:r>
            <a:endParaRPr lang="en-US" altLang="zh-CN" sz="2200" dirty="0"/>
          </a:p>
          <a:p>
            <a:pPr marL="57150" indent="0"/>
            <a:r>
              <a:rPr lang="zh-CN" altLang="en-US" sz="2400" dirty="0"/>
              <a:t>存储并管理这些信息</a:t>
            </a:r>
            <a:endParaRPr lang="en-US" altLang="zh-CN" sz="2400" dirty="0"/>
          </a:p>
          <a:p>
            <a:r>
              <a:rPr lang="zh-CN" altLang="en-US" sz="2400" dirty="0"/>
              <a:t>设计了一个关系模式</a:t>
            </a:r>
            <a:endParaRPr lang="en-US" altLang="zh-CN" sz="2400" dirty="0"/>
          </a:p>
          <a:p>
            <a:pPr lvl="1">
              <a:buNone/>
            </a:pPr>
            <a:r>
              <a:rPr lang="en-US" altLang="zh-CN" dirty="0">
                <a:solidFill>
                  <a:srgbClr val="FF0000"/>
                </a:solidFill>
              </a:rPr>
              <a:t>STUDENT</a:t>
            </a:r>
            <a:r>
              <a:rPr lang="zh-CN" altLang="en-US" dirty="0">
                <a:solidFill>
                  <a:srgbClr val="FF0000"/>
                </a:solidFill>
              </a:rPr>
              <a:t>（</a:t>
            </a:r>
            <a:r>
              <a:rPr lang="en-US" altLang="zh-CN" dirty="0" err="1">
                <a:solidFill>
                  <a:srgbClr val="FF0000"/>
                </a:solidFill>
              </a:rPr>
              <a:t>Sno</a:t>
            </a:r>
            <a:r>
              <a:rPr lang="en-US" altLang="zh-CN" dirty="0">
                <a:solidFill>
                  <a:srgbClr val="FF0000"/>
                </a:solidFill>
              </a:rPr>
              <a:t>,</a:t>
            </a:r>
            <a:r>
              <a:rPr lang="zh-CN" altLang="en-US" dirty="0">
                <a:solidFill>
                  <a:srgbClr val="FF0000"/>
                </a:solidFill>
              </a:rPr>
              <a:t> </a:t>
            </a:r>
            <a:r>
              <a:rPr lang="en-US" altLang="zh-CN" dirty="0">
                <a:solidFill>
                  <a:srgbClr val="FF0000"/>
                </a:solidFill>
              </a:rPr>
              <a:t>School, </a:t>
            </a:r>
            <a:r>
              <a:rPr lang="en-US" altLang="zh-CN" dirty="0" err="1">
                <a:solidFill>
                  <a:srgbClr val="FF0000"/>
                </a:solidFill>
              </a:rPr>
              <a:t>Mname</a:t>
            </a:r>
            <a:r>
              <a:rPr lang="en-US" altLang="zh-CN" dirty="0">
                <a:solidFill>
                  <a:srgbClr val="FF0000"/>
                </a:solidFill>
              </a:rPr>
              <a:t>,</a:t>
            </a:r>
            <a:r>
              <a:rPr lang="zh-CN" altLang="en-US" dirty="0">
                <a:solidFill>
                  <a:srgbClr val="FF0000"/>
                </a:solidFill>
              </a:rPr>
              <a:t> </a:t>
            </a:r>
            <a:r>
              <a:rPr lang="en-US" altLang="zh-CN" dirty="0" err="1">
                <a:solidFill>
                  <a:srgbClr val="FF0000"/>
                </a:solidFill>
              </a:rPr>
              <a:t>Cno</a:t>
            </a:r>
            <a:r>
              <a:rPr lang="en-US" altLang="zh-CN" dirty="0">
                <a:solidFill>
                  <a:srgbClr val="FF0000"/>
                </a:solidFill>
              </a:rPr>
              <a:t>,</a:t>
            </a:r>
            <a:r>
              <a:rPr lang="zh-CN" altLang="en-US" dirty="0">
                <a:solidFill>
                  <a:srgbClr val="FF0000"/>
                </a:solidFill>
              </a:rPr>
              <a:t> </a:t>
            </a:r>
            <a:r>
              <a:rPr lang="en-US" altLang="zh-CN" dirty="0">
                <a:solidFill>
                  <a:srgbClr val="FF0000"/>
                </a:solidFill>
              </a:rPr>
              <a:t>Grade</a:t>
            </a:r>
            <a:r>
              <a:rPr lang="zh-CN" altLang="en-US" dirty="0">
                <a:solidFill>
                  <a:srgbClr val="FF0000"/>
                </a:solidFill>
              </a:rPr>
              <a:t>）</a:t>
            </a:r>
          </a:p>
          <a:p>
            <a:pPr marL="457200" lvl="1" indent="0">
              <a:buNone/>
            </a:pPr>
            <a:r>
              <a:rPr lang="zh-CN" altLang="en-US" dirty="0"/>
              <a:t>    </a:t>
            </a:r>
          </a:p>
        </p:txBody>
      </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z="3600" dirty="0"/>
              <a:t> 6.2.5 3NF</a:t>
            </a:r>
            <a:endParaRPr lang="zh-CN" altLang="en-US" sz="3600" dirty="0"/>
          </a:p>
        </p:txBody>
      </p:sp>
      <p:sp>
        <p:nvSpPr>
          <p:cNvPr id="78851" name="Rectangle 3"/>
          <p:cNvSpPr>
            <a:spLocks noGrp="1" noChangeArrowheads="1"/>
          </p:cNvSpPr>
          <p:nvPr>
            <p:ph idx="1"/>
          </p:nvPr>
        </p:nvSpPr>
        <p:spPr>
          <a:xfrm>
            <a:off x="285720" y="645331"/>
            <a:ext cx="8715436" cy="1640667"/>
          </a:xfrm>
        </p:spPr>
        <p:txBody>
          <a:bodyPr/>
          <a:lstStyle/>
          <a:p>
            <a:r>
              <a:rPr lang="en-US" altLang="zh-CN" dirty="0">
                <a:latin typeface="Arial" panose="020B0604020202020204" pitchFamily="34" charset="0"/>
                <a:ea typeface="宋体" panose="02010600030101010101" pitchFamily="2" charset="-122"/>
              </a:rPr>
              <a:t>3NF</a:t>
            </a:r>
            <a:r>
              <a:rPr lang="zh-CN" altLang="en-US" dirty="0">
                <a:latin typeface="Arial" panose="020B0604020202020204" pitchFamily="34" charset="0"/>
                <a:ea typeface="宋体" panose="02010600030101010101" pitchFamily="2" charset="-122"/>
              </a:rPr>
              <a:t>的定义</a:t>
            </a:r>
            <a:r>
              <a:rPr lang="en-US" altLang="zh-CN" dirty="0">
                <a:latin typeface="Arial" panose="020B0604020202020204" pitchFamily="34" charset="0"/>
                <a:ea typeface="宋体" panose="02010600030101010101" pitchFamily="2" charset="-122"/>
              </a:rPr>
              <a:t/>
            </a:r>
            <a:br>
              <a:rPr lang="en-US" altLang="zh-CN" dirty="0">
                <a:latin typeface="Arial" panose="020B0604020202020204" pitchFamily="34" charset="0"/>
                <a:ea typeface="宋体" panose="02010600030101010101" pitchFamily="2" charset="-122"/>
              </a:rPr>
            </a:br>
            <a:r>
              <a:rPr lang="zh-CN" altLang="en-US" sz="2000" dirty="0">
                <a:latin typeface="Arial" panose="020B0604020202020204" pitchFamily="34" charset="0"/>
                <a:ea typeface="宋体" panose="02010600030101010101" pitchFamily="2" charset="-122"/>
              </a:rPr>
              <a:t>定义</a:t>
            </a:r>
            <a:r>
              <a:rPr lang="en-US" altLang="zh-CN" sz="2000" dirty="0">
                <a:latin typeface="Arial" panose="020B0604020202020204" pitchFamily="34" charset="0"/>
                <a:ea typeface="宋体" panose="02010600030101010101" pitchFamily="2" charset="-122"/>
              </a:rPr>
              <a:t>6.7</a:t>
            </a:r>
            <a:r>
              <a:rPr lang="zh-CN" altLang="en-US" sz="2000" dirty="0">
                <a:latin typeface="Arial" panose="020B0604020202020204" pitchFamily="34" charset="0"/>
                <a:ea typeface="宋体" panose="02010600030101010101" pitchFamily="2" charset="-122"/>
              </a:rPr>
              <a:t> 设关系模式</a:t>
            </a:r>
            <a:r>
              <a:rPr lang="en-US" altLang="zh-CN" sz="2000" dirty="0">
                <a:latin typeface="Arial" panose="020B0604020202020204" pitchFamily="34" charset="0"/>
                <a:ea typeface="宋体" panose="02010600030101010101" pitchFamily="2" charset="-122"/>
              </a:rPr>
              <a:t>R(U,F)∈1NF,</a:t>
            </a:r>
            <a:r>
              <a:rPr lang="zh-CN" altLang="en-US" sz="2000" dirty="0">
                <a:latin typeface="Arial" panose="020B0604020202020204" pitchFamily="34" charset="0"/>
                <a:ea typeface="宋体" panose="02010600030101010101" pitchFamily="2" charset="-122"/>
              </a:rPr>
              <a:t>若</a:t>
            </a:r>
            <a:r>
              <a:rPr lang="en-US" altLang="zh-CN" sz="2000" dirty="0">
                <a:latin typeface="Arial" panose="020B0604020202020204" pitchFamily="34" charset="0"/>
                <a:ea typeface="宋体" panose="02010600030101010101" pitchFamily="2" charset="-122"/>
              </a:rPr>
              <a:t>R</a:t>
            </a:r>
            <a:r>
              <a:rPr lang="zh-CN" altLang="en-US" sz="2000" dirty="0">
                <a:latin typeface="Arial" panose="020B0604020202020204" pitchFamily="34" charset="0"/>
                <a:ea typeface="宋体" panose="02010600030101010101" pitchFamily="2" charset="-122"/>
              </a:rPr>
              <a:t>中不存在这样的码</a:t>
            </a:r>
            <a:r>
              <a:rPr lang="en-US" altLang="zh-CN" sz="2000" dirty="0">
                <a:latin typeface="Arial" panose="020B0604020202020204" pitchFamily="34" charset="0"/>
                <a:ea typeface="宋体" panose="02010600030101010101" pitchFamily="2" charset="-122"/>
              </a:rPr>
              <a:t>X</a:t>
            </a:r>
            <a:r>
              <a:rPr lang="zh-CN" altLang="en-US" sz="2000" dirty="0">
                <a:latin typeface="Arial" panose="020B0604020202020204" pitchFamily="34" charset="0"/>
                <a:ea typeface="宋体" panose="02010600030101010101" pitchFamily="2" charset="-122"/>
              </a:rPr>
              <a:t>、属性组</a:t>
            </a:r>
            <a:r>
              <a:rPr lang="en-US" altLang="zh-CN" sz="2000" dirty="0">
                <a:latin typeface="Arial" panose="020B0604020202020204" pitchFamily="34" charset="0"/>
                <a:ea typeface="宋体" panose="02010600030101010101" pitchFamily="2" charset="-122"/>
              </a:rPr>
              <a:t>Y</a:t>
            </a:r>
            <a:r>
              <a:rPr lang="zh-CN" altLang="en-US" sz="2000" dirty="0">
                <a:latin typeface="Arial" panose="020B0604020202020204" pitchFamily="34" charset="0"/>
                <a:ea typeface="宋体" panose="02010600030101010101" pitchFamily="2" charset="-122"/>
              </a:rPr>
              <a:t>及非主属性</a:t>
            </a:r>
            <a:r>
              <a:rPr lang="en-US" altLang="zh-CN" sz="2000" dirty="0">
                <a:latin typeface="Arial" panose="020B0604020202020204" pitchFamily="34" charset="0"/>
                <a:ea typeface="宋体" panose="02010600030101010101" pitchFamily="2" charset="-122"/>
              </a:rPr>
              <a:t>Z</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Y⊇ Z</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使得</a:t>
            </a:r>
            <a:r>
              <a:rPr lang="en-US" altLang="zh-CN" sz="2000" dirty="0">
                <a:latin typeface="Arial" panose="020B0604020202020204" pitchFamily="34" charset="0"/>
                <a:ea typeface="宋体" panose="02010600030101010101" pitchFamily="2" charset="-122"/>
              </a:rPr>
              <a:t>X→Y</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Y→Z</a:t>
            </a:r>
            <a:r>
              <a:rPr lang="zh-CN" altLang="en-US" sz="2000" dirty="0">
                <a:latin typeface="Arial" panose="020B0604020202020204" pitchFamily="34" charset="0"/>
                <a:ea typeface="宋体" panose="02010600030101010101" pitchFamily="2" charset="-122"/>
              </a:rPr>
              <a:t>成立，</a:t>
            </a:r>
            <a:r>
              <a:rPr lang="en-US" altLang="zh-CN" sz="2000" dirty="0">
                <a:latin typeface="Arial" panose="020B0604020202020204" pitchFamily="34" charset="0"/>
                <a:ea typeface="宋体" panose="02010600030101010101" pitchFamily="2" charset="-122"/>
              </a:rPr>
              <a:t> Y↛X</a:t>
            </a:r>
            <a:r>
              <a:rPr lang="zh-CN" altLang="en-US" sz="2000" dirty="0">
                <a:latin typeface="Arial" panose="020B0604020202020204" pitchFamily="34" charset="0"/>
                <a:ea typeface="宋体" panose="02010600030101010101" pitchFamily="2" charset="-122"/>
              </a:rPr>
              <a:t>，则称</a:t>
            </a:r>
            <a:r>
              <a:rPr lang="en-US" altLang="zh-CN" sz="2000" dirty="0">
                <a:latin typeface="Arial" panose="020B0604020202020204" pitchFamily="34" charset="0"/>
                <a:ea typeface="宋体" panose="02010600030101010101" pitchFamily="2" charset="-122"/>
              </a:rPr>
              <a:t>R(U,F) ∈ 3NF</a:t>
            </a:r>
            <a:r>
              <a:rPr lang="zh-CN" altLang="en-US" dirty="0"/>
              <a:t> </a:t>
            </a:r>
            <a:endParaRPr lang="en-US" altLang="zh-CN" dirty="0"/>
          </a:p>
        </p:txBody>
      </p:sp>
      <p:sp>
        <p:nvSpPr>
          <p:cNvPr id="4" name="直接连接符 2"/>
          <p:cNvSpPr>
            <a:spLocks noChangeShapeType="1"/>
          </p:cNvSpPr>
          <p:nvPr/>
        </p:nvSpPr>
        <p:spPr bwMode="auto">
          <a:xfrm flipH="1">
            <a:off x="2107389" y="1592121"/>
            <a:ext cx="71438" cy="216694"/>
          </a:xfrm>
          <a:prstGeom prst="line">
            <a:avLst/>
          </a:prstGeom>
          <a:noFill/>
          <a:ln w="25400">
            <a:solidFill>
              <a:schemeClr val="tx1"/>
            </a:solidFill>
            <a:round/>
            <a:headEnd/>
            <a:tailEnd/>
          </a:ln>
        </p:spPr>
        <p:txBody>
          <a:bodyPr/>
          <a:lstStyle/>
          <a:p>
            <a:endParaRPr lang="zh-CN" altLang="en-US" b="1"/>
          </a:p>
        </p:txBody>
      </p:sp>
      <p:sp>
        <p:nvSpPr>
          <p:cNvPr id="5" name="矩形 4"/>
          <p:cNvSpPr/>
          <p:nvPr/>
        </p:nvSpPr>
        <p:spPr>
          <a:xfrm>
            <a:off x="642910" y="1928808"/>
            <a:ext cx="7215222" cy="1200329"/>
          </a:xfrm>
          <a:prstGeom prst="rect">
            <a:avLst/>
          </a:prstGeom>
          <a:ln>
            <a:solidFill>
              <a:srgbClr val="FF0000"/>
            </a:solidFill>
          </a:ln>
        </p:spPr>
        <p:txBody>
          <a:bodyPr wrap="square">
            <a:spAutoFit/>
          </a:bodyPr>
          <a:lstStyle/>
          <a:p>
            <a:pPr>
              <a:buNone/>
            </a:pPr>
            <a:r>
              <a:rPr lang="zh-CN" altLang="en-US" b="1" dirty="0"/>
              <a:t>例</a:t>
            </a:r>
            <a:endParaRPr lang="en-US" altLang="zh-CN" b="1" dirty="0"/>
          </a:p>
          <a:p>
            <a:pPr>
              <a:buNone/>
            </a:pPr>
            <a:r>
              <a:rPr lang="zh-CN" altLang="en-US" b="1" dirty="0"/>
              <a:t> </a:t>
            </a:r>
            <a:r>
              <a:rPr lang="en-US" altLang="zh-CN" b="1" dirty="0"/>
              <a:t>SL(</a:t>
            </a:r>
            <a:r>
              <a:rPr lang="en-US" altLang="zh-CN" b="1" dirty="0" err="1"/>
              <a:t>Sno</a:t>
            </a:r>
            <a:r>
              <a:rPr lang="en-US" altLang="zh-CN" b="1" dirty="0"/>
              <a:t>, School, </a:t>
            </a:r>
            <a:r>
              <a:rPr lang="en-US" altLang="zh-CN" b="1" dirty="0" err="1"/>
              <a:t>Sloc</a:t>
            </a:r>
            <a:r>
              <a:rPr lang="en-US" altLang="zh-CN" b="1" dirty="0"/>
              <a:t>) ∈ 2NF</a:t>
            </a:r>
          </a:p>
          <a:p>
            <a:pPr marL="57150" indent="0">
              <a:buNone/>
            </a:pPr>
            <a:r>
              <a:rPr lang="en-US" altLang="zh-CN" b="1" dirty="0"/>
              <a:t>S-SS</a:t>
            </a:r>
            <a:r>
              <a:rPr lang="zh-CN" altLang="en-US" b="1" dirty="0"/>
              <a:t>（</a:t>
            </a:r>
            <a:r>
              <a:rPr lang="en-US" altLang="zh-CN" b="1" dirty="0" err="1"/>
              <a:t>Sno</a:t>
            </a:r>
            <a:r>
              <a:rPr lang="zh-CN" altLang="en-US" b="1" dirty="0"/>
              <a:t>， </a:t>
            </a:r>
            <a:r>
              <a:rPr lang="en-US" altLang="zh-CN" b="1" dirty="0"/>
              <a:t>School</a:t>
            </a:r>
            <a:r>
              <a:rPr lang="zh-CN" altLang="en-US" b="1" dirty="0"/>
              <a:t>） ∈ </a:t>
            </a:r>
            <a:r>
              <a:rPr lang="en-US" altLang="zh-CN" b="1" dirty="0"/>
              <a:t>3NF</a:t>
            </a:r>
          </a:p>
          <a:p>
            <a:pPr marL="57150" indent="0">
              <a:buNone/>
            </a:pPr>
            <a:r>
              <a:rPr lang="en-US" altLang="zh-CN" b="1" dirty="0"/>
              <a:t>S-SL</a:t>
            </a:r>
            <a:r>
              <a:rPr lang="zh-CN" altLang="en-US" b="1" dirty="0"/>
              <a:t>（</a:t>
            </a:r>
            <a:r>
              <a:rPr lang="en-US" altLang="zh-CN" b="1" dirty="0"/>
              <a:t>School</a:t>
            </a:r>
            <a:r>
              <a:rPr lang="zh-CN" altLang="en-US" b="1" dirty="0"/>
              <a:t>， </a:t>
            </a:r>
            <a:r>
              <a:rPr lang="en-US" altLang="zh-CN" b="1" dirty="0" err="1"/>
              <a:t>Sloc</a:t>
            </a:r>
            <a:r>
              <a:rPr lang="zh-CN" altLang="en-US" b="1" dirty="0"/>
              <a:t>）∈ </a:t>
            </a:r>
            <a:r>
              <a:rPr lang="en-US" altLang="zh-CN" b="1" dirty="0"/>
              <a:t>3NF</a:t>
            </a:r>
          </a:p>
        </p:txBody>
      </p:sp>
      <p:sp>
        <p:nvSpPr>
          <p:cNvPr id="6" name="矩形 5"/>
          <p:cNvSpPr/>
          <p:nvPr/>
        </p:nvSpPr>
        <p:spPr>
          <a:xfrm>
            <a:off x="2143108" y="3500445"/>
            <a:ext cx="5000660" cy="923330"/>
          </a:xfrm>
          <a:prstGeom prst="rect">
            <a:avLst/>
          </a:prstGeom>
        </p:spPr>
        <p:txBody>
          <a:bodyPr wrap="square">
            <a:spAutoFit/>
          </a:bodyPr>
          <a:lstStyle/>
          <a:p>
            <a:r>
              <a:rPr lang="zh-CN" altLang="en-US" b="1" dirty="0">
                <a:latin typeface="+mn-ea"/>
              </a:rPr>
              <a:t>不存在部分函数依赖</a:t>
            </a:r>
            <a:r>
              <a:rPr lang="en-US" altLang="zh-CN" b="1" dirty="0">
                <a:latin typeface="+mn-ea"/>
              </a:rPr>
              <a:t>,</a:t>
            </a:r>
            <a:r>
              <a:rPr lang="zh-CN" altLang="en-US" b="1" dirty="0">
                <a:latin typeface="+mn-ea"/>
              </a:rPr>
              <a:t>但是</a:t>
            </a:r>
            <a:r>
              <a:rPr lang="zh-CN" altLang="en-US" b="1" dirty="0"/>
              <a:t>存在</a:t>
            </a:r>
            <a:r>
              <a:rPr lang="zh-CN" altLang="en-US" b="1" dirty="0">
                <a:latin typeface="+mn-ea"/>
              </a:rPr>
              <a:t>传递函数，所以</a:t>
            </a:r>
            <a:endParaRPr lang="en-US" altLang="zh-CN" b="1" dirty="0">
              <a:latin typeface="+mn-ea"/>
            </a:endParaRPr>
          </a:p>
          <a:p>
            <a:r>
              <a:rPr lang="en-US" altLang="zh-CN" b="1" dirty="0"/>
              <a:t>SL(</a:t>
            </a:r>
            <a:r>
              <a:rPr lang="en-US" altLang="zh-CN" b="1" dirty="0" err="1"/>
              <a:t>Sno</a:t>
            </a:r>
            <a:r>
              <a:rPr lang="en-US" altLang="zh-CN" b="1" dirty="0"/>
              <a:t>, School, </a:t>
            </a:r>
            <a:r>
              <a:rPr lang="en-US" altLang="zh-CN" b="1" dirty="0" err="1"/>
              <a:t>Sloc</a:t>
            </a:r>
            <a:r>
              <a:rPr lang="en-US" altLang="zh-CN" b="1" dirty="0"/>
              <a:t>) ∈ 2NF</a:t>
            </a:r>
          </a:p>
          <a:p>
            <a:r>
              <a:rPr lang="en-US" altLang="zh-CN" b="1" dirty="0">
                <a:solidFill>
                  <a:srgbClr val="FF0000"/>
                </a:solidFill>
              </a:rPr>
              <a:t>SL(</a:t>
            </a:r>
            <a:r>
              <a:rPr lang="en-US" altLang="zh-CN" b="1" dirty="0" err="1">
                <a:solidFill>
                  <a:srgbClr val="FF0000"/>
                </a:solidFill>
              </a:rPr>
              <a:t>Sno</a:t>
            </a:r>
            <a:r>
              <a:rPr lang="en-US" altLang="zh-CN" b="1" dirty="0">
                <a:solidFill>
                  <a:srgbClr val="FF0000"/>
                </a:solidFill>
              </a:rPr>
              <a:t>, School, </a:t>
            </a:r>
            <a:r>
              <a:rPr lang="en-US" altLang="zh-CN" b="1" dirty="0" err="1">
                <a:solidFill>
                  <a:srgbClr val="FF0000"/>
                </a:solidFill>
              </a:rPr>
              <a:t>Sloc</a:t>
            </a:r>
            <a:r>
              <a:rPr lang="en-US" altLang="zh-CN" b="1" dirty="0">
                <a:solidFill>
                  <a:srgbClr val="FF0000"/>
                </a:solidFill>
              </a:rPr>
              <a:t>) ∈ 3NF</a:t>
            </a:r>
            <a:endParaRPr lang="zh-CN" altLang="en-US" b="1" dirty="0">
              <a:solidFill>
                <a:srgbClr val="FF0000"/>
              </a:solidFill>
            </a:endParaRPr>
          </a:p>
        </p:txBody>
      </p:sp>
      <p:sp>
        <p:nvSpPr>
          <p:cNvPr id="8" name="直接连接符 2"/>
          <p:cNvSpPr>
            <a:spLocks noChangeShapeType="1"/>
          </p:cNvSpPr>
          <p:nvPr/>
        </p:nvSpPr>
        <p:spPr bwMode="auto">
          <a:xfrm flipH="1">
            <a:off x="4716016" y="4125685"/>
            <a:ext cx="71438" cy="216694"/>
          </a:xfrm>
          <a:prstGeom prst="line">
            <a:avLst/>
          </a:prstGeom>
          <a:noFill/>
          <a:ln w="25400">
            <a:solidFill>
              <a:schemeClr val="tx1"/>
            </a:solidFill>
            <a:round/>
            <a:headEnd/>
            <a:tailEnd/>
          </a:ln>
        </p:spPr>
        <p:txBody>
          <a:bodyPr/>
          <a:lstStyle/>
          <a:p>
            <a:endParaRPr lang="zh-CN" altLang="en-US" b="1"/>
          </a:p>
        </p:txBody>
      </p:sp>
      <p:pic>
        <p:nvPicPr>
          <p:cNvPr id="2" name="图片 1">
            <a:extLst>
              <a:ext uri="{FF2B5EF4-FFF2-40B4-BE49-F238E27FC236}">
                <a16:creationId xmlns:a16="http://schemas.microsoft.com/office/drawing/2014/main" xmlns="" id="{21095138-EBA6-7524-2540-E1AB1E8E7F10}"/>
              </a:ext>
            </a:extLst>
          </p:cNvPr>
          <p:cNvPicPr>
            <a:picLocks noChangeAspect="1"/>
          </p:cNvPicPr>
          <p:nvPr/>
        </p:nvPicPr>
        <p:blipFill>
          <a:blip r:embed="rId2"/>
          <a:stretch>
            <a:fillRect/>
          </a:stretch>
        </p:blipFill>
        <p:spPr>
          <a:xfrm>
            <a:off x="585228" y="3291115"/>
            <a:ext cx="1415004" cy="1387367"/>
          </a:xfrm>
          <a:prstGeom prst="rect">
            <a:avLst/>
          </a:prstGeom>
        </p:spPr>
      </p:pic>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b="0" dirty="0"/>
              <a:t> </a:t>
            </a:r>
            <a:r>
              <a:rPr lang="en-US" altLang="zh-CN" sz="3600" b="1" kern="0" cap="all" dirty="0">
                <a:solidFill>
                  <a:schemeClr val="bg1"/>
                </a:solidFill>
                <a:latin typeface="+mj-lt"/>
                <a:ea typeface="+mj-ea"/>
                <a:cs typeface="+mj-cs"/>
              </a:rPr>
              <a:t>3NF </a:t>
            </a:r>
            <a:r>
              <a:rPr lang="zh-CN" altLang="en-US" dirty="0"/>
              <a:t>（续）</a:t>
            </a:r>
          </a:p>
        </p:txBody>
      </p:sp>
      <p:sp>
        <p:nvSpPr>
          <p:cNvPr id="79875" name="Rectangle 3"/>
          <p:cNvSpPr>
            <a:spLocks noGrp="1" noChangeArrowheads="1"/>
          </p:cNvSpPr>
          <p:nvPr>
            <p:ph idx="1"/>
          </p:nvPr>
        </p:nvSpPr>
        <p:spPr>
          <a:xfrm>
            <a:off x="285720" y="928676"/>
            <a:ext cx="8401080" cy="3640931"/>
          </a:xfrm>
        </p:spPr>
        <p:txBody>
          <a:bodyPr/>
          <a:lstStyle/>
          <a:p>
            <a:r>
              <a:rPr lang="zh-CN" altLang="en-US" sz="2400" b="1" dirty="0">
                <a:latin typeface="Arial" panose="020B0604020202020204" pitchFamily="34" charset="0"/>
                <a:ea typeface="宋体" panose="02010600030101010101" pitchFamily="2" charset="-122"/>
              </a:rPr>
              <a:t>若</a:t>
            </a:r>
            <a:r>
              <a:rPr lang="en-US" altLang="zh-CN" sz="2400" b="1" dirty="0">
                <a:latin typeface="Arial" panose="020B0604020202020204" pitchFamily="34" charset="0"/>
                <a:ea typeface="宋体" panose="02010600030101010101" pitchFamily="2" charset="-122"/>
              </a:rPr>
              <a:t>R∈3NF</a:t>
            </a:r>
            <a:r>
              <a:rPr lang="zh-CN" altLang="en-US" sz="2400" b="1" dirty="0">
                <a:latin typeface="Arial" panose="020B0604020202020204" pitchFamily="34" charset="0"/>
                <a:ea typeface="宋体" panose="02010600030101010101" pitchFamily="2" charset="-122"/>
              </a:rPr>
              <a:t>，则</a:t>
            </a:r>
            <a:r>
              <a:rPr lang="en-US" altLang="zh-CN" sz="2400" b="1" dirty="0">
                <a:latin typeface="Arial" panose="020B0604020202020204" pitchFamily="34" charset="0"/>
                <a:ea typeface="宋体" panose="02010600030101010101" pitchFamily="2" charset="-122"/>
              </a:rPr>
              <a:t>R</a:t>
            </a:r>
            <a:r>
              <a:rPr lang="zh-CN" altLang="en-US" sz="2400" b="1" dirty="0">
                <a:latin typeface="Arial" panose="020B0604020202020204" pitchFamily="34" charset="0"/>
                <a:ea typeface="宋体" panose="02010600030101010101" pitchFamily="2" charset="-122"/>
              </a:rPr>
              <a:t>的每一个非主属性既不部分函数依赖于候选码也不传递函数依赖于候选码。</a:t>
            </a:r>
            <a:endParaRPr lang="en-US" altLang="zh-CN" sz="2400" b="1"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如果</a:t>
            </a:r>
            <a:r>
              <a:rPr lang="en-US" altLang="zh-CN" sz="2400" dirty="0">
                <a:latin typeface="Arial" panose="020B0604020202020204" pitchFamily="34" charset="0"/>
                <a:ea typeface="宋体" panose="02010600030101010101" pitchFamily="2" charset="-122"/>
              </a:rPr>
              <a:t>R∈3NF</a:t>
            </a:r>
            <a:r>
              <a:rPr lang="zh-CN" altLang="en-US" sz="2400" dirty="0">
                <a:latin typeface="Arial" panose="020B0604020202020204" pitchFamily="34" charset="0"/>
                <a:ea typeface="宋体" panose="02010600030101010101" pitchFamily="2" charset="-122"/>
              </a:rPr>
              <a:t>，则 </a:t>
            </a:r>
            <a:r>
              <a:rPr lang="en-US" altLang="zh-CN" sz="2400" dirty="0">
                <a:latin typeface="Arial" panose="020B0604020202020204" pitchFamily="34" charset="0"/>
                <a:ea typeface="宋体" panose="02010600030101010101" pitchFamily="2" charset="-122"/>
              </a:rPr>
              <a:t>R∈2NF</a:t>
            </a:r>
            <a:r>
              <a:rPr lang="zh-CN" altLang="en-US" sz="2400"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r>
              <a:rPr lang="zh-CN" altLang="en-US" sz="2400" b="1" dirty="0">
                <a:latin typeface="Arial" panose="020B0604020202020204" pitchFamily="34" charset="0"/>
                <a:ea typeface="宋体" panose="02010600030101010101" pitchFamily="2" charset="-122"/>
              </a:rPr>
              <a:t>采用投影分解法将一个</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的关系分解为多个</a:t>
            </a:r>
            <a:r>
              <a:rPr lang="en-US" altLang="zh-CN" sz="2400" b="1" dirty="0">
                <a:latin typeface="Arial" panose="020B0604020202020204" pitchFamily="34" charset="0"/>
                <a:ea typeface="宋体" panose="02010600030101010101" pitchFamily="2" charset="-122"/>
              </a:rPr>
              <a:t>3NF</a:t>
            </a:r>
            <a:r>
              <a:rPr lang="zh-CN" altLang="en-US" sz="2400" b="1" dirty="0">
                <a:latin typeface="Arial" panose="020B0604020202020204" pitchFamily="34" charset="0"/>
                <a:ea typeface="宋体" panose="02010600030101010101" pitchFamily="2" charset="-122"/>
              </a:rPr>
              <a:t>的关系，可以在一定程度上解决原</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关系中存在的插入异常、删除异常、数据冗余度大、修改复杂等问题。</a:t>
            </a:r>
          </a:p>
          <a:p>
            <a:r>
              <a:rPr lang="zh-CN" altLang="en-US" sz="2400" b="1" dirty="0">
                <a:latin typeface="Arial" panose="020B0604020202020204" pitchFamily="34" charset="0"/>
                <a:ea typeface="宋体" panose="02010600030101010101" pitchFamily="2" charset="-122"/>
              </a:rPr>
              <a:t>将一个</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关系分解为多个</a:t>
            </a:r>
            <a:r>
              <a:rPr lang="en-US" altLang="zh-CN" sz="2400" b="1" dirty="0">
                <a:latin typeface="Arial" panose="020B0604020202020204" pitchFamily="34" charset="0"/>
                <a:ea typeface="宋体" panose="02010600030101010101" pitchFamily="2" charset="-122"/>
              </a:rPr>
              <a:t>3NF</a:t>
            </a:r>
            <a:r>
              <a:rPr lang="zh-CN" altLang="en-US" sz="2400" b="1" dirty="0">
                <a:latin typeface="Arial" panose="020B0604020202020204" pitchFamily="34" charset="0"/>
                <a:ea typeface="宋体" panose="02010600030101010101" pitchFamily="2" charset="-122"/>
              </a:rPr>
              <a:t>的关系后，并不能完全消除关系模式中的各种异常情况和数据冗余。</a:t>
            </a:r>
          </a:p>
        </p:txBody>
      </p:sp>
    </p:spTree>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solidFill>
                  <a:srgbClr val="FF0000"/>
                </a:solidFill>
              </a:rPr>
              <a:t>6.2.6 BCNF</a:t>
            </a:r>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.6  BCNF</a:t>
            </a:r>
            <a:endParaRPr lang="zh-CN" altLang="en-US" sz="3600" b="1" kern="0" cap="all" dirty="0">
              <a:solidFill>
                <a:schemeClr val="bg1"/>
              </a:solidFill>
              <a:latin typeface="+mj-lt"/>
              <a:ea typeface="+mj-ea"/>
              <a:cs typeface="+mj-cs"/>
            </a:endParaRPr>
          </a:p>
        </p:txBody>
      </p:sp>
    </p:spTree>
    <p:extLst>
      <p:ext uri="{BB962C8B-B14F-4D97-AF65-F5344CB8AC3E}">
        <p14:creationId xmlns:p14="http://schemas.microsoft.com/office/powerpoint/2010/main" val="3281619620"/>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8596" y="-56754"/>
            <a:ext cx="8401080" cy="853679"/>
          </a:xfrm>
        </p:spPr>
        <p:txBody>
          <a:bodyPr/>
          <a:lstStyle/>
          <a:p>
            <a:r>
              <a:rPr lang="zh-CN" altLang="en-US" dirty="0"/>
              <a:t>一个例子</a:t>
            </a:r>
          </a:p>
        </p:txBody>
      </p:sp>
      <p:sp>
        <p:nvSpPr>
          <p:cNvPr id="80899" name="Rectangle 3"/>
          <p:cNvSpPr>
            <a:spLocks noGrp="1" noChangeArrowheads="1"/>
          </p:cNvSpPr>
          <p:nvPr>
            <p:ph idx="1"/>
          </p:nvPr>
        </p:nvSpPr>
        <p:spPr>
          <a:xfrm>
            <a:off x="285720" y="751284"/>
            <a:ext cx="8401080" cy="3640931"/>
          </a:xfrm>
        </p:spPr>
        <p:txBody>
          <a:bodyPr/>
          <a:lstStyle/>
          <a:p>
            <a:pPr>
              <a:buNone/>
            </a:pPr>
            <a:r>
              <a:rPr lang="zh-CN" altLang="en-US" sz="2000" dirty="0"/>
              <a:t>例</a:t>
            </a:r>
            <a:r>
              <a:rPr lang="en-US" altLang="zh-CN" sz="2000" dirty="0"/>
              <a:t>6.8</a:t>
            </a:r>
            <a:r>
              <a:rPr lang="zh-CN" altLang="en-US" sz="2000" dirty="0"/>
              <a:t>：关系模式</a:t>
            </a:r>
            <a:r>
              <a:rPr lang="en-US" altLang="zh-CN" sz="2000" dirty="0"/>
              <a:t>STJ</a:t>
            </a:r>
            <a:r>
              <a:rPr lang="zh-CN" altLang="en-US" sz="2000" dirty="0"/>
              <a:t>（</a:t>
            </a:r>
            <a:r>
              <a:rPr lang="en-US" altLang="zh-CN" sz="2000" dirty="0"/>
              <a:t>S</a:t>
            </a:r>
            <a:r>
              <a:rPr lang="zh-CN" altLang="en-US" sz="2000" dirty="0"/>
              <a:t>，</a:t>
            </a:r>
            <a:r>
              <a:rPr lang="en-US" altLang="zh-CN" sz="2000" dirty="0"/>
              <a:t>T</a:t>
            </a:r>
            <a:r>
              <a:rPr lang="zh-CN" altLang="en-US" sz="2000" dirty="0"/>
              <a:t>，</a:t>
            </a:r>
            <a:r>
              <a:rPr lang="en-US" altLang="zh-CN" sz="2000" dirty="0"/>
              <a:t>J</a:t>
            </a:r>
            <a:r>
              <a:rPr lang="zh-CN" altLang="en-US" sz="2000" dirty="0"/>
              <a:t>）中，</a:t>
            </a:r>
            <a:r>
              <a:rPr lang="en-US" altLang="zh-CN" sz="2000" dirty="0"/>
              <a:t>S</a:t>
            </a:r>
            <a:r>
              <a:rPr lang="zh-CN" altLang="en-US" sz="2000" dirty="0"/>
              <a:t>表示学生，</a:t>
            </a:r>
            <a:r>
              <a:rPr lang="en-US" altLang="zh-CN" sz="2000" dirty="0"/>
              <a:t>T</a:t>
            </a:r>
            <a:r>
              <a:rPr lang="zh-CN" altLang="en-US" sz="2000" dirty="0"/>
              <a:t>表示教师，</a:t>
            </a:r>
            <a:r>
              <a:rPr lang="en-US" altLang="zh-CN" sz="2000" dirty="0"/>
              <a:t>J</a:t>
            </a:r>
            <a:r>
              <a:rPr lang="zh-CN" altLang="en-US" sz="2000" dirty="0"/>
              <a:t>表示课程</a:t>
            </a:r>
          </a:p>
          <a:p>
            <a:pPr lvl="1"/>
            <a:r>
              <a:rPr lang="zh-CN" altLang="en-US" sz="2000" dirty="0"/>
              <a:t>函数依赖：</a:t>
            </a:r>
            <a:endParaRPr lang="en-US" altLang="zh-CN" sz="2000" dirty="0"/>
          </a:p>
          <a:p>
            <a:pPr lvl="1">
              <a:buNone/>
            </a:pPr>
            <a:r>
              <a:rPr lang="zh-CN" altLang="en-US" sz="2000" dirty="0"/>
              <a:t>假设每一教师只教一门课， </a:t>
            </a:r>
            <a:r>
              <a:rPr lang="en-US" altLang="zh-CN" sz="2000" dirty="0"/>
              <a:t>T→J</a:t>
            </a:r>
          </a:p>
          <a:p>
            <a:pPr lvl="1">
              <a:buNone/>
            </a:pPr>
            <a:r>
              <a:rPr lang="zh-CN" altLang="en-US" sz="2000" dirty="0"/>
              <a:t>每门课由若干教师教，但某一学生选定某门课，就确定了一个固定的</a:t>
            </a:r>
            <a:endParaRPr lang="en-US" altLang="zh-CN" sz="2000" dirty="0"/>
          </a:p>
          <a:p>
            <a:pPr lvl="1">
              <a:buNone/>
            </a:pPr>
            <a:r>
              <a:rPr lang="zh-CN" altLang="en-US" sz="2000" dirty="0"/>
              <a:t>教师，</a:t>
            </a:r>
            <a:r>
              <a:rPr lang="en-US" altLang="zh-CN" sz="2000" dirty="0"/>
              <a:t>(S</a:t>
            </a:r>
            <a:r>
              <a:rPr lang="zh-CN" altLang="en-US" sz="2000" dirty="0"/>
              <a:t>，</a:t>
            </a:r>
            <a:r>
              <a:rPr lang="en-US" altLang="zh-CN" sz="2000" dirty="0"/>
              <a:t>J)→T</a:t>
            </a:r>
          </a:p>
          <a:p>
            <a:pPr lvl="1">
              <a:buNone/>
            </a:pPr>
            <a:r>
              <a:rPr lang="zh-CN" altLang="en-US" sz="2000" dirty="0"/>
              <a:t>某个学生选修某个教师的课就确定了所选课的名称，</a:t>
            </a:r>
            <a:r>
              <a:rPr lang="en-US" altLang="zh-CN" sz="2000" dirty="0"/>
              <a:t>(S</a:t>
            </a:r>
            <a:r>
              <a:rPr lang="zh-CN" altLang="en-US" sz="2000" dirty="0"/>
              <a:t>，</a:t>
            </a:r>
            <a:r>
              <a:rPr lang="en-US" altLang="zh-CN" sz="2000" dirty="0"/>
              <a:t>T)→J</a:t>
            </a:r>
          </a:p>
        </p:txBody>
      </p:sp>
      <p:pic>
        <p:nvPicPr>
          <p:cNvPr id="629761" name="Picture 1" descr="6z6"/>
          <p:cNvPicPr>
            <a:picLocks noChangeAspect="1" noChangeArrowheads="1"/>
          </p:cNvPicPr>
          <p:nvPr/>
        </p:nvPicPr>
        <p:blipFill>
          <a:blip r:embed="rId2"/>
          <a:srcRect/>
          <a:stretch>
            <a:fillRect/>
          </a:stretch>
        </p:blipFill>
        <p:spPr bwMode="auto">
          <a:xfrm>
            <a:off x="826983" y="3286130"/>
            <a:ext cx="3745017" cy="1225553"/>
          </a:xfrm>
          <a:prstGeom prst="rect">
            <a:avLst/>
          </a:prstGeom>
          <a:noFill/>
          <a:ln w="9525">
            <a:solidFill>
              <a:schemeClr val="accent1"/>
            </a:solidFill>
            <a:miter lim="800000"/>
            <a:headEnd/>
            <a:tailEnd/>
          </a:ln>
        </p:spPr>
      </p:pic>
      <p:sp>
        <p:nvSpPr>
          <p:cNvPr id="5" name="矩形 4"/>
          <p:cNvSpPr/>
          <p:nvPr/>
        </p:nvSpPr>
        <p:spPr>
          <a:xfrm>
            <a:off x="4786314" y="3286130"/>
            <a:ext cx="3900486" cy="1200329"/>
          </a:xfrm>
          <a:prstGeom prst="rect">
            <a:avLst/>
          </a:prstGeom>
          <a:ln>
            <a:solidFill>
              <a:srgbClr val="FF0000"/>
            </a:solidFill>
          </a:ln>
        </p:spPr>
        <p:txBody>
          <a:bodyPr wrap="square">
            <a:spAutoFit/>
          </a:bodyPr>
          <a:lstStyle/>
          <a:p>
            <a:r>
              <a:rPr lang="en-US" altLang="zh-CN" b="1" dirty="0"/>
              <a:t>1  (S</a:t>
            </a:r>
            <a:r>
              <a:rPr lang="zh-CN" altLang="en-US" b="1" dirty="0"/>
              <a:t>，</a:t>
            </a:r>
            <a:r>
              <a:rPr lang="en-US" altLang="zh-CN" b="1" dirty="0"/>
              <a:t>J)</a:t>
            </a:r>
            <a:r>
              <a:rPr lang="zh-CN" altLang="en-US" b="1" dirty="0"/>
              <a:t>和</a:t>
            </a:r>
            <a:r>
              <a:rPr lang="en-US" altLang="zh-CN" b="1" dirty="0"/>
              <a:t>(S</a:t>
            </a:r>
            <a:r>
              <a:rPr lang="zh-CN" altLang="en-US" b="1" dirty="0"/>
              <a:t>，</a:t>
            </a:r>
            <a:r>
              <a:rPr lang="en-US" altLang="zh-CN" b="1" dirty="0"/>
              <a:t>T) </a:t>
            </a:r>
            <a:r>
              <a:rPr lang="zh-CN" altLang="en-US" b="1" dirty="0"/>
              <a:t>都是候选码。</a:t>
            </a:r>
            <a:endParaRPr lang="en-US" altLang="zh-CN" b="1" dirty="0"/>
          </a:p>
          <a:p>
            <a:pPr marL="0" indent="0"/>
            <a:r>
              <a:rPr lang="en-US" altLang="zh-CN" b="1" dirty="0"/>
              <a:t>2  STJ∈3NF </a:t>
            </a:r>
          </a:p>
          <a:p>
            <a:r>
              <a:rPr lang="en-US" altLang="zh-CN" b="1" dirty="0"/>
              <a:t>3  T→J</a:t>
            </a:r>
            <a:r>
              <a:rPr lang="zh-CN" altLang="en-US" b="1" dirty="0"/>
              <a:t>，</a:t>
            </a:r>
            <a:r>
              <a:rPr lang="en-US" altLang="zh-CN" b="1" dirty="0"/>
              <a:t>T</a:t>
            </a:r>
            <a:r>
              <a:rPr lang="zh-CN" altLang="en-US" b="1" dirty="0"/>
              <a:t>是主属性，不是候选码</a:t>
            </a:r>
          </a:p>
          <a:p>
            <a:endParaRPr lang="zh-CN" altLang="en-US" b="1" dirty="0"/>
          </a:p>
        </p:txBody>
      </p:sp>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85720" y="-29765"/>
            <a:ext cx="8401080" cy="672690"/>
          </a:xfrm>
        </p:spPr>
        <p:txBody>
          <a:bodyPr/>
          <a:lstStyle/>
          <a:p>
            <a:r>
              <a:rPr lang="zh-CN" altLang="en-US" dirty="0"/>
              <a:t>一个例子</a:t>
            </a:r>
          </a:p>
        </p:txBody>
      </p:sp>
      <p:sp>
        <p:nvSpPr>
          <p:cNvPr id="83971" name="Rectangle 3"/>
          <p:cNvSpPr>
            <a:spLocks noGrp="1" noChangeArrowheads="1"/>
          </p:cNvSpPr>
          <p:nvPr>
            <p:ph idx="1"/>
          </p:nvPr>
        </p:nvSpPr>
        <p:spPr>
          <a:xfrm>
            <a:off x="395536" y="642925"/>
            <a:ext cx="8748464" cy="3640931"/>
          </a:xfrm>
        </p:spPr>
        <p:txBody>
          <a:bodyPr/>
          <a:lstStyle/>
          <a:p>
            <a:pPr>
              <a:buNone/>
            </a:pPr>
            <a:r>
              <a:rPr lang="zh-CN" altLang="en-US" sz="1600" dirty="0"/>
              <a:t>存在的问题：</a:t>
            </a:r>
          </a:p>
          <a:p>
            <a:pPr>
              <a:buNone/>
            </a:pPr>
            <a:r>
              <a:rPr lang="en-US" altLang="zh-CN" sz="1600" dirty="0"/>
              <a:t>(1) </a:t>
            </a:r>
            <a:r>
              <a:rPr lang="zh-CN" altLang="en-US" sz="1600" dirty="0"/>
              <a:t>插入异常</a:t>
            </a:r>
          </a:p>
          <a:p>
            <a:pPr lvl="1">
              <a:buNone/>
            </a:pPr>
            <a:r>
              <a:rPr lang="zh-CN" altLang="en-US" sz="1600" dirty="0"/>
              <a:t>如果某个教师开设了某门课程，但尚未有学生选修，则有关信息也无法存入数据</a:t>
            </a:r>
            <a:endParaRPr lang="en-US" altLang="zh-CN" sz="1600" dirty="0"/>
          </a:p>
          <a:p>
            <a:pPr lvl="1">
              <a:buNone/>
            </a:pPr>
            <a:r>
              <a:rPr lang="zh-CN" altLang="en-US" sz="1600" dirty="0"/>
              <a:t>库中。</a:t>
            </a:r>
          </a:p>
          <a:p>
            <a:pPr>
              <a:buNone/>
            </a:pPr>
            <a:r>
              <a:rPr lang="en-US" altLang="zh-CN" sz="1600" dirty="0"/>
              <a:t>(2) </a:t>
            </a:r>
            <a:r>
              <a:rPr lang="zh-CN" altLang="en-US" sz="1600" dirty="0"/>
              <a:t>删除异常</a:t>
            </a:r>
          </a:p>
          <a:p>
            <a:pPr lvl="1">
              <a:buNone/>
            </a:pPr>
            <a:r>
              <a:rPr lang="zh-CN" altLang="en-US" sz="1600" dirty="0"/>
              <a:t>如果选修过某门课程的学生全部毕业了，在删除这些学生元组的同时，相应教师</a:t>
            </a:r>
            <a:endParaRPr lang="en-US" altLang="zh-CN" sz="1600" dirty="0"/>
          </a:p>
          <a:p>
            <a:pPr lvl="1">
              <a:buNone/>
            </a:pPr>
            <a:r>
              <a:rPr lang="zh-CN" altLang="en-US" sz="1600" dirty="0"/>
              <a:t>开设该门课程的信息也同时丢掉了。</a:t>
            </a:r>
            <a:endParaRPr lang="en-US" altLang="zh-CN" sz="1600" dirty="0"/>
          </a:p>
          <a:p>
            <a:pPr>
              <a:buNone/>
            </a:pPr>
            <a:r>
              <a:rPr lang="en-US" altLang="zh-CN" sz="1600" dirty="0"/>
              <a:t>(3) </a:t>
            </a:r>
            <a:r>
              <a:rPr lang="zh-CN" altLang="en-US" sz="1600" dirty="0"/>
              <a:t>数据冗余度大</a:t>
            </a:r>
          </a:p>
          <a:p>
            <a:pPr lvl="1">
              <a:buNone/>
            </a:pPr>
            <a:r>
              <a:rPr lang="zh-CN" altLang="en-US" sz="1600" dirty="0"/>
              <a:t>虽然一个教师只教一门课，但每个选修该教师该门课程的学生元组都要记录这一</a:t>
            </a:r>
            <a:endParaRPr lang="en-US" altLang="zh-CN" sz="1600" dirty="0"/>
          </a:p>
          <a:p>
            <a:pPr lvl="1">
              <a:buNone/>
            </a:pPr>
            <a:r>
              <a:rPr lang="zh-CN" altLang="en-US" sz="1600" dirty="0"/>
              <a:t>信息。</a:t>
            </a:r>
            <a:endParaRPr lang="en-US" altLang="zh-CN" sz="1600" dirty="0"/>
          </a:p>
          <a:p>
            <a:pPr>
              <a:buNone/>
            </a:pPr>
            <a:r>
              <a:rPr lang="en-US" altLang="zh-CN" sz="1600" dirty="0"/>
              <a:t>(4) </a:t>
            </a:r>
            <a:r>
              <a:rPr lang="zh-CN" altLang="en-US" sz="1600" dirty="0"/>
              <a:t>修改复杂</a:t>
            </a:r>
          </a:p>
          <a:p>
            <a:pPr lvl="1">
              <a:buNone/>
            </a:pPr>
            <a:r>
              <a:rPr lang="zh-CN" altLang="en-US" sz="1600" dirty="0"/>
              <a:t>某个教师开设的某门课程改名后，所有选修了该教师该门课程的学生元组都要进</a:t>
            </a:r>
            <a:endParaRPr lang="en-US" altLang="zh-CN" sz="1600" dirty="0"/>
          </a:p>
          <a:p>
            <a:pPr lvl="1">
              <a:buNone/>
            </a:pPr>
            <a:r>
              <a:rPr lang="zh-CN" altLang="en-US" sz="1600" dirty="0"/>
              <a:t>行相应修改。</a:t>
            </a:r>
            <a:endParaRPr lang="en-US" altLang="zh-CN" sz="1600" dirty="0"/>
          </a:p>
          <a:p>
            <a:pPr>
              <a:buNone/>
            </a:pPr>
            <a:r>
              <a:rPr lang="zh-CN" altLang="en-US" sz="1600" dirty="0">
                <a:solidFill>
                  <a:srgbClr val="FF0000"/>
                </a:solidFill>
              </a:rPr>
              <a:t>    </a:t>
            </a:r>
            <a:r>
              <a:rPr lang="zh-CN" altLang="en-US" sz="1800" dirty="0">
                <a:solidFill>
                  <a:srgbClr val="FF0000"/>
                </a:solidFill>
              </a:rPr>
              <a:t>因此虽然</a:t>
            </a:r>
            <a:r>
              <a:rPr lang="en-US" altLang="zh-CN" sz="1800" dirty="0">
                <a:solidFill>
                  <a:srgbClr val="FF0000"/>
                </a:solidFill>
              </a:rPr>
              <a:t>STJ∈3NF</a:t>
            </a:r>
            <a:r>
              <a:rPr lang="zh-CN" altLang="en-US" sz="1800" dirty="0">
                <a:solidFill>
                  <a:srgbClr val="FF0000"/>
                </a:solidFill>
              </a:rPr>
              <a:t>，但它仍存在增删改等异常，还不是一个理想的关系模式。</a:t>
            </a:r>
            <a:endParaRPr lang="zh-CN" altLang="en-US" sz="1600" dirty="0">
              <a:solidFill>
                <a:srgbClr val="FF0000"/>
              </a:solidFill>
            </a:endParaRPr>
          </a:p>
          <a:p>
            <a:pPr lvl="2">
              <a:buNone/>
            </a:pPr>
            <a:endParaRPr lang="zh-CN" altLang="en-US" sz="1600" dirty="0"/>
          </a:p>
          <a:p>
            <a:pPr>
              <a:buNone/>
            </a:pPr>
            <a:endParaRPr lang="zh-CN" altLang="en-US" sz="1600" dirty="0"/>
          </a:p>
        </p:txBody>
      </p:sp>
    </p:spTree>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t>一个例子</a:t>
            </a:r>
          </a:p>
        </p:txBody>
      </p:sp>
      <p:sp>
        <p:nvSpPr>
          <p:cNvPr id="87043" name="Rectangle 3"/>
          <p:cNvSpPr>
            <a:spLocks noGrp="1" noChangeArrowheads="1"/>
          </p:cNvSpPr>
          <p:nvPr>
            <p:ph idx="1"/>
          </p:nvPr>
        </p:nvSpPr>
        <p:spPr>
          <a:xfrm>
            <a:off x="285720" y="823913"/>
            <a:ext cx="7786710" cy="3640931"/>
          </a:xfrm>
        </p:spPr>
        <p:txBody>
          <a:bodyPr/>
          <a:lstStyle/>
          <a:p>
            <a:r>
              <a:rPr lang="zh-CN" altLang="en-US" dirty="0"/>
              <a:t>原因：</a:t>
            </a:r>
          </a:p>
          <a:p>
            <a:pPr lvl="1"/>
            <a:r>
              <a:rPr lang="zh-CN" altLang="en-US" dirty="0"/>
              <a:t>主属性</a:t>
            </a:r>
            <a:r>
              <a:rPr lang="en-US" altLang="zh-CN" dirty="0"/>
              <a:t>J</a:t>
            </a:r>
            <a:r>
              <a:rPr lang="zh-CN" altLang="en-US" dirty="0"/>
              <a:t>依赖于</a:t>
            </a:r>
            <a:r>
              <a:rPr lang="en-US" altLang="zh-CN" dirty="0"/>
              <a:t>T</a:t>
            </a:r>
            <a:r>
              <a:rPr lang="zh-CN" altLang="en-US" dirty="0"/>
              <a:t>，即主属性</a:t>
            </a:r>
            <a:r>
              <a:rPr lang="en-US" altLang="zh-CN" dirty="0"/>
              <a:t>J</a:t>
            </a:r>
            <a:r>
              <a:rPr lang="zh-CN" altLang="en-US" dirty="0"/>
              <a:t>部分依赖于码</a:t>
            </a:r>
            <a:r>
              <a:rPr lang="en-US" altLang="zh-CN" dirty="0"/>
              <a:t>(S, T)</a:t>
            </a:r>
            <a:r>
              <a:rPr lang="zh-CN" altLang="en-US" dirty="0"/>
              <a:t>。</a:t>
            </a:r>
          </a:p>
          <a:p>
            <a:r>
              <a:rPr lang="zh-CN" altLang="en-US" dirty="0"/>
              <a:t>解决方法：  </a:t>
            </a:r>
          </a:p>
          <a:p>
            <a:pPr lvl="1"/>
            <a:r>
              <a:rPr lang="zh-CN" altLang="en-US" dirty="0"/>
              <a:t>采用投影分解法，将</a:t>
            </a:r>
            <a:r>
              <a:rPr lang="en-US" altLang="zh-CN" dirty="0"/>
              <a:t>STJ</a:t>
            </a:r>
            <a:r>
              <a:rPr lang="zh-CN" altLang="en-US" dirty="0"/>
              <a:t>分解为二个关系模式：</a:t>
            </a:r>
          </a:p>
          <a:p>
            <a:pPr marL="0" indent="0">
              <a:buNone/>
            </a:pPr>
            <a:r>
              <a:rPr lang="zh-CN" altLang="en-US" dirty="0"/>
              <a:t>               </a:t>
            </a:r>
            <a:r>
              <a:rPr lang="en-US" altLang="zh-CN" dirty="0"/>
              <a:t>SJ(S</a:t>
            </a:r>
            <a:r>
              <a:rPr lang="zh-CN" altLang="en-US" dirty="0"/>
              <a:t>，</a:t>
            </a:r>
            <a:r>
              <a:rPr lang="en-US" altLang="zh-CN" dirty="0"/>
              <a:t>J)</a:t>
            </a:r>
          </a:p>
          <a:p>
            <a:pPr marL="0" indent="0">
              <a:buNone/>
            </a:pPr>
            <a:r>
              <a:rPr lang="en-US" altLang="zh-CN" dirty="0"/>
              <a:t>               TJ(T</a:t>
            </a:r>
            <a:r>
              <a:rPr lang="zh-CN" altLang="en-US" dirty="0"/>
              <a:t>，</a:t>
            </a:r>
            <a:r>
              <a:rPr lang="en-US" altLang="zh-CN" dirty="0"/>
              <a:t>J)</a:t>
            </a:r>
          </a:p>
        </p:txBody>
      </p:sp>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26"/>
          <p:cNvSpPr>
            <a:spLocks noGrp="1" noChangeArrowheads="1"/>
          </p:cNvSpPr>
          <p:nvPr>
            <p:ph type="title"/>
          </p:nvPr>
        </p:nvSpPr>
        <p:spPr/>
        <p:txBody>
          <a:bodyPr/>
          <a:lstStyle/>
          <a:p>
            <a:r>
              <a:rPr lang="zh-CN" altLang="en-US" dirty="0"/>
              <a:t>一个例子</a:t>
            </a:r>
          </a:p>
        </p:txBody>
      </p:sp>
      <p:sp>
        <p:nvSpPr>
          <p:cNvPr id="88067" name="Rectangle 1027"/>
          <p:cNvSpPr>
            <a:spLocks noGrp="1" noChangeArrowheads="1"/>
          </p:cNvSpPr>
          <p:nvPr>
            <p:ph idx="1"/>
          </p:nvPr>
        </p:nvSpPr>
        <p:spPr>
          <a:xfrm>
            <a:off x="285720" y="714362"/>
            <a:ext cx="8401080" cy="3640931"/>
          </a:xfrm>
        </p:spPr>
        <p:txBody>
          <a:bodyPr/>
          <a:lstStyle/>
          <a:p>
            <a:pPr>
              <a:buNone/>
            </a:pPr>
            <a:endParaRPr lang="en-US" altLang="zh-CN" dirty="0"/>
          </a:p>
        </p:txBody>
      </p:sp>
      <p:grpSp>
        <p:nvGrpSpPr>
          <p:cNvPr id="2" name="Group 1028"/>
          <p:cNvGrpSpPr>
            <a:grpSpLocks/>
          </p:cNvGrpSpPr>
          <p:nvPr/>
        </p:nvGrpSpPr>
        <p:grpSpPr bwMode="auto">
          <a:xfrm>
            <a:off x="2209800" y="1943100"/>
            <a:ext cx="4876800" cy="2228850"/>
            <a:chOff x="1392" y="1632"/>
            <a:chExt cx="3072" cy="1872"/>
          </a:xfrm>
        </p:grpSpPr>
        <p:sp>
          <p:nvSpPr>
            <p:cNvPr id="88075" name="Rectangle 1029"/>
            <p:cNvSpPr>
              <a:spLocks noChangeArrowheads="1"/>
            </p:cNvSpPr>
            <p:nvPr/>
          </p:nvSpPr>
          <p:spPr bwMode="auto">
            <a:xfrm>
              <a:off x="1392" y="1632"/>
              <a:ext cx="591" cy="132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88076" name="Text Box 1030"/>
            <p:cNvSpPr txBox="1">
              <a:spLocks noChangeArrowheads="1"/>
            </p:cNvSpPr>
            <p:nvPr/>
          </p:nvSpPr>
          <p:spPr bwMode="auto">
            <a:xfrm>
              <a:off x="1510" y="1852"/>
              <a:ext cx="355" cy="3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a:t>
              </a:r>
            </a:p>
          </p:txBody>
        </p:sp>
        <p:sp>
          <p:nvSpPr>
            <p:cNvPr id="88077" name="Text Box 1031"/>
            <p:cNvSpPr txBox="1">
              <a:spLocks noChangeArrowheads="1"/>
            </p:cNvSpPr>
            <p:nvPr/>
          </p:nvSpPr>
          <p:spPr bwMode="auto">
            <a:xfrm>
              <a:off x="1510" y="2403"/>
              <a:ext cx="355" cy="3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p>
          </p:txBody>
        </p:sp>
        <p:sp>
          <p:nvSpPr>
            <p:cNvPr id="88078" name="Text Box 1032"/>
            <p:cNvSpPr txBox="1">
              <a:spLocks noChangeArrowheads="1"/>
            </p:cNvSpPr>
            <p:nvPr/>
          </p:nvSpPr>
          <p:spPr bwMode="auto">
            <a:xfrm>
              <a:off x="2219" y="2072"/>
              <a:ext cx="355" cy="3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T</a:t>
              </a:r>
            </a:p>
          </p:txBody>
        </p:sp>
        <p:sp>
          <p:nvSpPr>
            <p:cNvPr id="88079" name="Line 1033"/>
            <p:cNvSpPr>
              <a:spLocks noChangeShapeType="1"/>
            </p:cNvSpPr>
            <p:nvPr/>
          </p:nvSpPr>
          <p:spPr bwMode="auto">
            <a:xfrm>
              <a:off x="1983" y="2183"/>
              <a:ext cx="236"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0" name="Line 1034"/>
            <p:cNvSpPr>
              <a:spLocks noChangeShapeType="1"/>
            </p:cNvSpPr>
            <p:nvPr/>
          </p:nvSpPr>
          <p:spPr bwMode="auto">
            <a:xfrm flipH="1">
              <a:off x="1865" y="2293"/>
              <a:ext cx="354" cy="33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1" name="Rectangle 1035"/>
            <p:cNvSpPr>
              <a:spLocks noChangeArrowheads="1"/>
            </p:cNvSpPr>
            <p:nvPr/>
          </p:nvSpPr>
          <p:spPr bwMode="auto">
            <a:xfrm>
              <a:off x="3282" y="1632"/>
              <a:ext cx="591" cy="132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88082" name="Text Box 1036"/>
            <p:cNvSpPr txBox="1">
              <a:spLocks noChangeArrowheads="1"/>
            </p:cNvSpPr>
            <p:nvPr/>
          </p:nvSpPr>
          <p:spPr bwMode="auto">
            <a:xfrm>
              <a:off x="3401" y="1852"/>
              <a:ext cx="354" cy="3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a:t>
              </a:r>
            </a:p>
          </p:txBody>
        </p:sp>
        <p:sp>
          <p:nvSpPr>
            <p:cNvPr id="88083" name="Text Box 1037"/>
            <p:cNvSpPr txBox="1">
              <a:spLocks noChangeArrowheads="1"/>
            </p:cNvSpPr>
            <p:nvPr/>
          </p:nvSpPr>
          <p:spPr bwMode="auto">
            <a:xfrm>
              <a:off x="3401" y="2403"/>
              <a:ext cx="354" cy="3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T</a:t>
              </a:r>
            </a:p>
          </p:txBody>
        </p:sp>
        <p:sp>
          <p:nvSpPr>
            <p:cNvPr id="88084" name="Text Box 1038"/>
            <p:cNvSpPr txBox="1">
              <a:spLocks noChangeArrowheads="1"/>
            </p:cNvSpPr>
            <p:nvPr/>
          </p:nvSpPr>
          <p:spPr bwMode="auto">
            <a:xfrm>
              <a:off x="4110" y="2072"/>
              <a:ext cx="354" cy="33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p>
          </p:txBody>
        </p:sp>
        <p:sp>
          <p:nvSpPr>
            <p:cNvPr id="88085" name="Line 1039"/>
            <p:cNvSpPr>
              <a:spLocks noChangeShapeType="1"/>
            </p:cNvSpPr>
            <p:nvPr/>
          </p:nvSpPr>
          <p:spPr bwMode="auto">
            <a:xfrm>
              <a:off x="3873" y="2183"/>
              <a:ext cx="237"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6" name="Line 1040"/>
            <p:cNvSpPr>
              <a:spLocks noChangeShapeType="1"/>
            </p:cNvSpPr>
            <p:nvPr/>
          </p:nvSpPr>
          <p:spPr bwMode="auto">
            <a:xfrm flipH="1">
              <a:off x="3755" y="2293"/>
              <a:ext cx="355" cy="330"/>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8087" name="Text Box 1041"/>
            <p:cNvSpPr txBox="1">
              <a:spLocks noChangeArrowheads="1"/>
            </p:cNvSpPr>
            <p:nvPr/>
          </p:nvSpPr>
          <p:spPr bwMode="auto">
            <a:xfrm>
              <a:off x="2574" y="3174"/>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STJ</a:t>
              </a:r>
            </a:p>
          </p:txBody>
        </p:sp>
      </p:grpSp>
      <p:grpSp>
        <p:nvGrpSpPr>
          <p:cNvPr id="3" name="Group 1049"/>
          <p:cNvGrpSpPr>
            <a:grpSpLocks/>
          </p:cNvGrpSpPr>
          <p:nvPr/>
        </p:nvGrpSpPr>
        <p:grpSpPr bwMode="auto">
          <a:xfrm>
            <a:off x="1981201" y="2219325"/>
            <a:ext cx="5534025" cy="1438275"/>
            <a:chOff x="1248" y="1864"/>
            <a:chExt cx="3486" cy="1208"/>
          </a:xfrm>
        </p:grpSpPr>
        <p:sp>
          <p:nvSpPr>
            <p:cNvPr id="88073" name="Freeform 1043"/>
            <p:cNvSpPr>
              <a:spLocks/>
            </p:cNvSpPr>
            <p:nvPr/>
          </p:nvSpPr>
          <p:spPr bwMode="auto">
            <a:xfrm>
              <a:off x="2784" y="1968"/>
              <a:ext cx="1950" cy="1104"/>
            </a:xfrm>
            <a:custGeom>
              <a:avLst/>
              <a:gdLst>
                <a:gd name="T0" fmla="*/ 743 w 1735"/>
                <a:gd name="T1" fmla="*/ 2301 h 969"/>
                <a:gd name="T2" fmla="*/ 491 w 1735"/>
                <a:gd name="T3" fmla="*/ 2233 h 969"/>
                <a:gd name="T4" fmla="*/ 408 w 1735"/>
                <a:gd name="T5" fmla="*/ 2210 h 969"/>
                <a:gd name="T6" fmla="*/ 262 w 1735"/>
                <a:gd name="T7" fmla="*/ 2141 h 969"/>
                <a:gd name="T8" fmla="*/ 78 w 1735"/>
                <a:gd name="T9" fmla="*/ 1982 h 969"/>
                <a:gd name="T10" fmla="*/ 99 w 1735"/>
                <a:gd name="T11" fmla="*/ 1641 h 969"/>
                <a:gd name="T12" fmla="*/ 287 w 1735"/>
                <a:gd name="T13" fmla="*/ 1434 h 969"/>
                <a:gd name="T14" fmla="*/ 472 w 1735"/>
                <a:gd name="T15" fmla="*/ 1275 h 969"/>
                <a:gd name="T16" fmla="*/ 532 w 1735"/>
                <a:gd name="T17" fmla="*/ 1254 h 969"/>
                <a:gd name="T18" fmla="*/ 596 w 1735"/>
                <a:gd name="T19" fmla="*/ 1210 h 969"/>
                <a:gd name="T20" fmla="*/ 636 w 1735"/>
                <a:gd name="T21" fmla="*/ 1161 h 969"/>
                <a:gd name="T22" fmla="*/ 824 w 1735"/>
                <a:gd name="T23" fmla="*/ 1093 h 969"/>
                <a:gd name="T24" fmla="*/ 885 w 1735"/>
                <a:gd name="T25" fmla="*/ 1072 h 969"/>
                <a:gd name="T26" fmla="*/ 1052 w 1735"/>
                <a:gd name="T27" fmla="*/ 979 h 969"/>
                <a:gd name="T28" fmla="*/ 1112 w 1735"/>
                <a:gd name="T29" fmla="*/ 956 h 969"/>
                <a:gd name="T30" fmla="*/ 1173 w 1735"/>
                <a:gd name="T31" fmla="*/ 933 h 969"/>
                <a:gd name="T32" fmla="*/ 1857 w 1735"/>
                <a:gd name="T33" fmla="*/ 639 h 969"/>
                <a:gd name="T34" fmla="*/ 2147 w 1735"/>
                <a:gd name="T35" fmla="*/ 389 h 969"/>
                <a:gd name="T36" fmla="*/ 2357 w 1735"/>
                <a:gd name="T37" fmla="*/ 204 h 969"/>
                <a:gd name="T38" fmla="*/ 2667 w 1735"/>
                <a:gd name="T39" fmla="*/ 46 h 969"/>
                <a:gd name="T40" fmla="*/ 2793 w 1735"/>
                <a:gd name="T41" fmla="*/ 0 h 969"/>
                <a:gd name="T42" fmla="*/ 3349 w 1735"/>
                <a:gd name="T43" fmla="*/ 22 h 969"/>
                <a:gd name="T44" fmla="*/ 3475 w 1735"/>
                <a:gd name="T45" fmla="*/ 67 h 969"/>
                <a:gd name="T46" fmla="*/ 3598 w 1735"/>
                <a:gd name="T47" fmla="*/ 160 h 969"/>
                <a:gd name="T48" fmla="*/ 3641 w 1735"/>
                <a:gd name="T49" fmla="*/ 204 h 969"/>
                <a:gd name="T50" fmla="*/ 3764 w 1735"/>
                <a:gd name="T51" fmla="*/ 299 h 969"/>
                <a:gd name="T52" fmla="*/ 3825 w 1735"/>
                <a:gd name="T53" fmla="*/ 342 h 969"/>
                <a:gd name="T54" fmla="*/ 3931 w 1735"/>
                <a:gd name="T55" fmla="*/ 615 h 969"/>
                <a:gd name="T56" fmla="*/ 3910 w 1735"/>
                <a:gd name="T57" fmla="*/ 1050 h 969"/>
                <a:gd name="T58" fmla="*/ 3744 w 1735"/>
                <a:gd name="T59" fmla="*/ 1434 h 969"/>
                <a:gd name="T60" fmla="*/ 3659 w 1735"/>
                <a:gd name="T61" fmla="*/ 1572 h 969"/>
                <a:gd name="T62" fmla="*/ 3598 w 1735"/>
                <a:gd name="T63" fmla="*/ 1616 h 969"/>
                <a:gd name="T64" fmla="*/ 3268 w 1735"/>
                <a:gd name="T65" fmla="*/ 1913 h 969"/>
                <a:gd name="T66" fmla="*/ 3018 w 1735"/>
                <a:gd name="T67" fmla="*/ 2094 h 969"/>
                <a:gd name="T68" fmla="*/ 2913 w 1735"/>
                <a:gd name="T69" fmla="*/ 2187 h 969"/>
                <a:gd name="T70" fmla="*/ 2793 w 1735"/>
                <a:gd name="T71" fmla="*/ 2233 h 969"/>
                <a:gd name="T72" fmla="*/ 2728 w 1735"/>
                <a:gd name="T73" fmla="*/ 2257 h 969"/>
                <a:gd name="T74" fmla="*/ 2292 w 1735"/>
                <a:gd name="T75" fmla="*/ 2415 h 969"/>
                <a:gd name="T76" fmla="*/ 885 w 1735"/>
                <a:gd name="T77" fmla="*/ 2393 h 969"/>
                <a:gd name="T78" fmla="*/ 697 w 1735"/>
                <a:gd name="T79" fmla="*/ 2325 h 969"/>
                <a:gd name="T80" fmla="*/ 574 w 1735"/>
                <a:gd name="T81" fmla="*/ 2275 h 969"/>
                <a:gd name="T82" fmla="*/ 532 w 1735"/>
                <a:gd name="T83" fmla="*/ 2233 h 96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35"/>
                <a:gd name="T127" fmla="*/ 0 h 969"/>
                <a:gd name="T128" fmla="*/ 1735 w 1735"/>
                <a:gd name="T129" fmla="*/ 969 h 96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35" h="969">
                  <a:moveTo>
                    <a:pt x="327" y="923"/>
                  </a:moveTo>
                  <a:cubicBezTo>
                    <a:pt x="242" y="902"/>
                    <a:pt x="278" y="911"/>
                    <a:pt x="217" y="896"/>
                  </a:cubicBezTo>
                  <a:cubicBezTo>
                    <a:pt x="205" y="893"/>
                    <a:pt x="180" y="887"/>
                    <a:pt x="180" y="887"/>
                  </a:cubicBezTo>
                  <a:cubicBezTo>
                    <a:pt x="113" y="842"/>
                    <a:pt x="198" y="895"/>
                    <a:pt x="116" y="859"/>
                  </a:cubicBezTo>
                  <a:cubicBezTo>
                    <a:pt x="85" y="845"/>
                    <a:pt x="62" y="814"/>
                    <a:pt x="34" y="795"/>
                  </a:cubicBezTo>
                  <a:cubicBezTo>
                    <a:pt x="17" y="744"/>
                    <a:pt x="0" y="703"/>
                    <a:pt x="43" y="658"/>
                  </a:cubicBezTo>
                  <a:cubicBezTo>
                    <a:pt x="58" y="612"/>
                    <a:pt x="83" y="605"/>
                    <a:pt x="126" y="576"/>
                  </a:cubicBezTo>
                  <a:cubicBezTo>
                    <a:pt x="155" y="557"/>
                    <a:pt x="179" y="531"/>
                    <a:pt x="208" y="512"/>
                  </a:cubicBezTo>
                  <a:cubicBezTo>
                    <a:pt x="216" y="507"/>
                    <a:pt x="226" y="507"/>
                    <a:pt x="235" y="503"/>
                  </a:cubicBezTo>
                  <a:cubicBezTo>
                    <a:pt x="245" y="498"/>
                    <a:pt x="254" y="492"/>
                    <a:pt x="263" y="485"/>
                  </a:cubicBezTo>
                  <a:cubicBezTo>
                    <a:pt x="270" y="480"/>
                    <a:pt x="273" y="470"/>
                    <a:pt x="281" y="466"/>
                  </a:cubicBezTo>
                  <a:cubicBezTo>
                    <a:pt x="307" y="453"/>
                    <a:pt x="336" y="448"/>
                    <a:pt x="363" y="439"/>
                  </a:cubicBezTo>
                  <a:cubicBezTo>
                    <a:pt x="372" y="436"/>
                    <a:pt x="391" y="430"/>
                    <a:pt x="391" y="430"/>
                  </a:cubicBezTo>
                  <a:cubicBezTo>
                    <a:pt x="422" y="397"/>
                    <a:pt x="401" y="414"/>
                    <a:pt x="464" y="393"/>
                  </a:cubicBezTo>
                  <a:cubicBezTo>
                    <a:pt x="473" y="390"/>
                    <a:pt x="482" y="387"/>
                    <a:pt x="491" y="384"/>
                  </a:cubicBezTo>
                  <a:cubicBezTo>
                    <a:pt x="500" y="381"/>
                    <a:pt x="519" y="375"/>
                    <a:pt x="519" y="375"/>
                  </a:cubicBezTo>
                  <a:cubicBezTo>
                    <a:pt x="602" y="320"/>
                    <a:pt x="751" y="322"/>
                    <a:pt x="820" y="256"/>
                  </a:cubicBezTo>
                  <a:cubicBezTo>
                    <a:pt x="859" y="219"/>
                    <a:pt x="907" y="191"/>
                    <a:pt x="948" y="155"/>
                  </a:cubicBezTo>
                  <a:cubicBezTo>
                    <a:pt x="987" y="121"/>
                    <a:pt x="995" y="96"/>
                    <a:pt x="1040" y="82"/>
                  </a:cubicBezTo>
                  <a:cubicBezTo>
                    <a:pt x="1082" y="54"/>
                    <a:pt x="1130" y="34"/>
                    <a:pt x="1177" y="18"/>
                  </a:cubicBezTo>
                  <a:cubicBezTo>
                    <a:pt x="1195" y="12"/>
                    <a:pt x="1232" y="0"/>
                    <a:pt x="1232" y="0"/>
                  </a:cubicBezTo>
                  <a:cubicBezTo>
                    <a:pt x="1314" y="3"/>
                    <a:pt x="1397" y="2"/>
                    <a:pt x="1479" y="9"/>
                  </a:cubicBezTo>
                  <a:cubicBezTo>
                    <a:pt x="1498" y="11"/>
                    <a:pt x="1534" y="27"/>
                    <a:pt x="1534" y="27"/>
                  </a:cubicBezTo>
                  <a:cubicBezTo>
                    <a:pt x="1552" y="39"/>
                    <a:pt x="1572" y="49"/>
                    <a:pt x="1588" y="64"/>
                  </a:cubicBezTo>
                  <a:cubicBezTo>
                    <a:pt x="1594" y="70"/>
                    <a:pt x="1600" y="77"/>
                    <a:pt x="1607" y="82"/>
                  </a:cubicBezTo>
                  <a:cubicBezTo>
                    <a:pt x="1625" y="95"/>
                    <a:pt x="1644" y="107"/>
                    <a:pt x="1662" y="119"/>
                  </a:cubicBezTo>
                  <a:cubicBezTo>
                    <a:pt x="1671" y="125"/>
                    <a:pt x="1689" y="137"/>
                    <a:pt x="1689" y="137"/>
                  </a:cubicBezTo>
                  <a:cubicBezTo>
                    <a:pt x="1701" y="175"/>
                    <a:pt x="1722" y="208"/>
                    <a:pt x="1735" y="247"/>
                  </a:cubicBezTo>
                  <a:cubicBezTo>
                    <a:pt x="1732" y="305"/>
                    <a:pt x="1731" y="363"/>
                    <a:pt x="1726" y="421"/>
                  </a:cubicBezTo>
                  <a:cubicBezTo>
                    <a:pt x="1720" y="482"/>
                    <a:pt x="1686" y="530"/>
                    <a:pt x="1652" y="576"/>
                  </a:cubicBezTo>
                  <a:cubicBezTo>
                    <a:pt x="1639" y="594"/>
                    <a:pt x="1634" y="619"/>
                    <a:pt x="1616" y="631"/>
                  </a:cubicBezTo>
                  <a:cubicBezTo>
                    <a:pt x="1607" y="637"/>
                    <a:pt x="1596" y="642"/>
                    <a:pt x="1588" y="649"/>
                  </a:cubicBezTo>
                  <a:cubicBezTo>
                    <a:pt x="1539" y="693"/>
                    <a:pt x="1506" y="747"/>
                    <a:pt x="1442" y="768"/>
                  </a:cubicBezTo>
                  <a:cubicBezTo>
                    <a:pt x="1404" y="793"/>
                    <a:pt x="1372" y="818"/>
                    <a:pt x="1332" y="841"/>
                  </a:cubicBezTo>
                  <a:cubicBezTo>
                    <a:pt x="1315" y="851"/>
                    <a:pt x="1304" y="869"/>
                    <a:pt x="1287" y="878"/>
                  </a:cubicBezTo>
                  <a:cubicBezTo>
                    <a:pt x="1270" y="887"/>
                    <a:pt x="1250" y="890"/>
                    <a:pt x="1232" y="896"/>
                  </a:cubicBezTo>
                  <a:cubicBezTo>
                    <a:pt x="1223" y="899"/>
                    <a:pt x="1204" y="905"/>
                    <a:pt x="1204" y="905"/>
                  </a:cubicBezTo>
                  <a:cubicBezTo>
                    <a:pt x="1145" y="944"/>
                    <a:pt x="1078" y="948"/>
                    <a:pt x="1012" y="969"/>
                  </a:cubicBezTo>
                  <a:cubicBezTo>
                    <a:pt x="805" y="966"/>
                    <a:pt x="598" y="968"/>
                    <a:pt x="391" y="960"/>
                  </a:cubicBezTo>
                  <a:cubicBezTo>
                    <a:pt x="362" y="959"/>
                    <a:pt x="335" y="943"/>
                    <a:pt x="308" y="933"/>
                  </a:cubicBezTo>
                  <a:cubicBezTo>
                    <a:pt x="290" y="927"/>
                    <a:pt x="254" y="914"/>
                    <a:pt x="254" y="914"/>
                  </a:cubicBezTo>
                  <a:cubicBezTo>
                    <a:pt x="248" y="908"/>
                    <a:pt x="235" y="896"/>
                    <a:pt x="235" y="896"/>
                  </a:cubicBezTo>
                </a:path>
              </a:pathLst>
            </a:cu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8074" name="Freeform 1046"/>
            <p:cNvSpPr>
              <a:spLocks/>
            </p:cNvSpPr>
            <p:nvPr/>
          </p:nvSpPr>
          <p:spPr bwMode="auto">
            <a:xfrm>
              <a:off x="1248" y="1864"/>
              <a:ext cx="1472" cy="1032"/>
            </a:xfrm>
            <a:custGeom>
              <a:avLst/>
              <a:gdLst>
                <a:gd name="T0" fmla="*/ 122 w 1344"/>
                <a:gd name="T1" fmla="*/ 680 h 1032"/>
                <a:gd name="T2" fmla="*/ 122 w 1344"/>
                <a:gd name="T3" fmla="*/ 536 h 1032"/>
                <a:gd name="T4" fmla="*/ 576 w 1344"/>
                <a:gd name="T5" fmla="*/ 440 h 1032"/>
                <a:gd name="T6" fmla="*/ 1119 w 1344"/>
                <a:gd name="T7" fmla="*/ 440 h 1032"/>
                <a:gd name="T8" fmla="*/ 1573 w 1344"/>
                <a:gd name="T9" fmla="*/ 56 h 1032"/>
                <a:gd name="T10" fmla="*/ 2389 w 1344"/>
                <a:gd name="T11" fmla="*/ 104 h 1032"/>
                <a:gd name="T12" fmla="*/ 2481 w 1344"/>
                <a:gd name="T13" fmla="*/ 584 h 1032"/>
                <a:gd name="T14" fmla="*/ 2026 w 1344"/>
                <a:gd name="T15" fmla="*/ 824 h 1032"/>
                <a:gd name="T16" fmla="*/ 847 w 1344"/>
                <a:gd name="T17" fmla="*/ 1016 h 1032"/>
                <a:gd name="T18" fmla="*/ 122 w 1344"/>
                <a:gd name="T19" fmla="*/ 920 h 1032"/>
                <a:gd name="T20" fmla="*/ 122 w 1344"/>
                <a:gd name="T21" fmla="*/ 584 h 10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32"/>
                <a:gd name="T35" fmla="*/ 1344 w 1344"/>
                <a:gd name="T36" fmla="*/ 1032 h 10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32">
                  <a:moveTo>
                    <a:pt x="64" y="680"/>
                  </a:moveTo>
                  <a:cubicBezTo>
                    <a:pt x="44" y="628"/>
                    <a:pt x="24" y="576"/>
                    <a:pt x="64" y="536"/>
                  </a:cubicBezTo>
                  <a:cubicBezTo>
                    <a:pt x="104" y="496"/>
                    <a:pt x="216" y="456"/>
                    <a:pt x="304" y="440"/>
                  </a:cubicBezTo>
                  <a:cubicBezTo>
                    <a:pt x="392" y="424"/>
                    <a:pt x="504" y="504"/>
                    <a:pt x="592" y="440"/>
                  </a:cubicBezTo>
                  <a:cubicBezTo>
                    <a:pt x="680" y="376"/>
                    <a:pt x="720" y="112"/>
                    <a:pt x="832" y="56"/>
                  </a:cubicBezTo>
                  <a:cubicBezTo>
                    <a:pt x="944" y="0"/>
                    <a:pt x="1184" y="16"/>
                    <a:pt x="1264" y="104"/>
                  </a:cubicBezTo>
                  <a:cubicBezTo>
                    <a:pt x="1344" y="192"/>
                    <a:pt x="1344" y="464"/>
                    <a:pt x="1312" y="584"/>
                  </a:cubicBezTo>
                  <a:cubicBezTo>
                    <a:pt x="1280" y="704"/>
                    <a:pt x="1216" y="752"/>
                    <a:pt x="1072" y="824"/>
                  </a:cubicBezTo>
                  <a:cubicBezTo>
                    <a:pt x="928" y="896"/>
                    <a:pt x="616" y="1000"/>
                    <a:pt x="448" y="1016"/>
                  </a:cubicBezTo>
                  <a:cubicBezTo>
                    <a:pt x="280" y="1032"/>
                    <a:pt x="128" y="992"/>
                    <a:pt x="64" y="920"/>
                  </a:cubicBezTo>
                  <a:cubicBezTo>
                    <a:pt x="0" y="848"/>
                    <a:pt x="64" y="640"/>
                    <a:pt x="64" y="584"/>
                  </a:cubicBezTo>
                </a:path>
              </a:pathLst>
            </a:custGeom>
            <a:noFill/>
            <a:ln w="28575">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4" name="Group 1048"/>
          <p:cNvGrpSpPr>
            <a:grpSpLocks/>
          </p:cNvGrpSpPr>
          <p:nvPr/>
        </p:nvGrpSpPr>
        <p:grpSpPr bwMode="auto">
          <a:xfrm>
            <a:off x="2019300" y="1800225"/>
            <a:ext cx="5511800" cy="1752600"/>
            <a:chOff x="1272" y="1512"/>
            <a:chExt cx="3472" cy="1472"/>
          </a:xfrm>
        </p:grpSpPr>
        <p:sp>
          <p:nvSpPr>
            <p:cNvPr id="88071" name="Freeform 1042"/>
            <p:cNvSpPr>
              <a:spLocks/>
            </p:cNvSpPr>
            <p:nvPr/>
          </p:nvSpPr>
          <p:spPr bwMode="auto">
            <a:xfrm>
              <a:off x="3024" y="1512"/>
              <a:ext cx="1720" cy="1224"/>
            </a:xfrm>
            <a:custGeom>
              <a:avLst/>
              <a:gdLst>
                <a:gd name="T0" fmla="*/ 281 w 1600"/>
                <a:gd name="T1" fmla="*/ 697 h 1184"/>
                <a:gd name="T2" fmla="*/ 119 w 1600"/>
                <a:gd name="T3" fmla="*/ 273 h 1184"/>
                <a:gd name="T4" fmla="*/ 995 w 1600"/>
                <a:gd name="T5" fmla="*/ 31 h 1184"/>
                <a:gd name="T6" fmla="*/ 2430 w 1600"/>
                <a:gd name="T7" fmla="*/ 454 h 1184"/>
                <a:gd name="T8" fmla="*/ 2349 w 1600"/>
                <a:gd name="T9" fmla="*/ 1363 h 1184"/>
                <a:gd name="T10" fmla="*/ 1475 w 1600"/>
                <a:gd name="T11" fmla="*/ 1242 h 1184"/>
                <a:gd name="T12" fmla="*/ 281 w 1600"/>
                <a:gd name="T13" fmla="*/ 697 h 1184"/>
                <a:gd name="T14" fmla="*/ 0 60000 65536"/>
                <a:gd name="T15" fmla="*/ 0 60000 65536"/>
                <a:gd name="T16" fmla="*/ 0 60000 65536"/>
                <a:gd name="T17" fmla="*/ 0 60000 65536"/>
                <a:gd name="T18" fmla="*/ 0 60000 65536"/>
                <a:gd name="T19" fmla="*/ 0 60000 65536"/>
                <a:gd name="T20" fmla="*/ 0 60000 65536"/>
                <a:gd name="T21" fmla="*/ 0 w 1600"/>
                <a:gd name="T22" fmla="*/ 0 h 1184"/>
                <a:gd name="T23" fmla="*/ 1600 w 1600"/>
                <a:gd name="T24" fmla="*/ 1184 h 1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0" h="1184">
                  <a:moveTo>
                    <a:pt x="168" y="552"/>
                  </a:moveTo>
                  <a:cubicBezTo>
                    <a:pt x="32" y="424"/>
                    <a:pt x="0" y="304"/>
                    <a:pt x="72" y="216"/>
                  </a:cubicBezTo>
                  <a:cubicBezTo>
                    <a:pt x="144" y="128"/>
                    <a:pt x="368" y="0"/>
                    <a:pt x="600" y="24"/>
                  </a:cubicBezTo>
                  <a:cubicBezTo>
                    <a:pt x="832" y="48"/>
                    <a:pt x="1328" y="184"/>
                    <a:pt x="1464" y="360"/>
                  </a:cubicBezTo>
                  <a:cubicBezTo>
                    <a:pt x="1600" y="536"/>
                    <a:pt x="1512" y="976"/>
                    <a:pt x="1416" y="1080"/>
                  </a:cubicBezTo>
                  <a:cubicBezTo>
                    <a:pt x="1320" y="1184"/>
                    <a:pt x="1096" y="1080"/>
                    <a:pt x="888" y="984"/>
                  </a:cubicBezTo>
                  <a:cubicBezTo>
                    <a:pt x="680" y="888"/>
                    <a:pt x="304" y="680"/>
                    <a:pt x="168" y="552"/>
                  </a:cubicBezTo>
                  <a:close/>
                </a:path>
              </a:pathLst>
            </a:custGeom>
            <a:noFill/>
            <a:ln w="28575">
              <a:solidFill>
                <a:srgbClr val="6600FF"/>
              </a:solidFill>
              <a:prstDash val="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8072" name="Freeform 1047"/>
            <p:cNvSpPr>
              <a:spLocks/>
            </p:cNvSpPr>
            <p:nvPr/>
          </p:nvSpPr>
          <p:spPr bwMode="auto">
            <a:xfrm>
              <a:off x="1272" y="1680"/>
              <a:ext cx="800" cy="1304"/>
            </a:xfrm>
            <a:custGeom>
              <a:avLst/>
              <a:gdLst>
                <a:gd name="T0" fmla="*/ 72 w 800"/>
                <a:gd name="T1" fmla="*/ 192 h 1304"/>
                <a:gd name="T2" fmla="*/ 264 w 800"/>
                <a:gd name="T3" fmla="*/ 48 h 1304"/>
                <a:gd name="T4" fmla="*/ 504 w 800"/>
                <a:gd name="T5" fmla="*/ 48 h 1304"/>
                <a:gd name="T6" fmla="*/ 696 w 800"/>
                <a:gd name="T7" fmla="*/ 96 h 1304"/>
                <a:gd name="T8" fmla="*/ 792 w 800"/>
                <a:gd name="T9" fmla="*/ 624 h 1304"/>
                <a:gd name="T10" fmla="*/ 744 w 800"/>
                <a:gd name="T11" fmla="*/ 1104 h 1304"/>
                <a:gd name="T12" fmla="*/ 456 w 800"/>
                <a:gd name="T13" fmla="*/ 1296 h 1304"/>
                <a:gd name="T14" fmla="*/ 216 w 800"/>
                <a:gd name="T15" fmla="*/ 1152 h 1304"/>
                <a:gd name="T16" fmla="*/ 24 w 800"/>
                <a:gd name="T17" fmla="*/ 672 h 1304"/>
                <a:gd name="T18" fmla="*/ 72 w 800"/>
                <a:gd name="T19" fmla="*/ 192 h 1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0"/>
                <a:gd name="T31" fmla="*/ 0 h 1304"/>
                <a:gd name="T32" fmla="*/ 800 w 800"/>
                <a:gd name="T33" fmla="*/ 1304 h 1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0" h="1304">
                  <a:moveTo>
                    <a:pt x="72" y="192"/>
                  </a:moveTo>
                  <a:cubicBezTo>
                    <a:pt x="112" y="88"/>
                    <a:pt x="192" y="72"/>
                    <a:pt x="264" y="48"/>
                  </a:cubicBezTo>
                  <a:cubicBezTo>
                    <a:pt x="336" y="24"/>
                    <a:pt x="432" y="40"/>
                    <a:pt x="504" y="48"/>
                  </a:cubicBezTo>
                  <a:cubicBezTo>
                    <a:pt x="576" y="56"/>
                    <a:pt x="648" y="0"/>
                    <a:pt x="696" y="96"/>
                  </a:cubicBezTo>
                  <a:cubicBezTo>
                    <a:pt x="744" y="192"/>
                    <a:pt x="784" y="456"/>
                    <a:pt x="792" y="624"/>
                  </a:cubicBezTo>
                  <a:cubicBezTo>
                    <a:pt x="800" y="792"/>
                    <a:pt x="800" y="992"/>
                    <a:pt x="744" y="1104"/>
                  </a:cubicBezTo>
                  <a:cubicBezTo>
                    <a:pt x="688" y="1216"/>
                    <a:pt x="544" y="1288"/>
                    <a:pt x="456" y="1296"/>
                  </a:cubicBezTo>
                  <a:cubicBezTo>
                    <a:pt x="368" y="1304"/>
                    <a:pt x="288" y="1256"/>
                    <a:pt x="216" y="1152"/>
                  </a:cubicBezTo>
                  <a:cubicBezTo>
                    <a:pt x="144" y="1048"/>
                    <a:pt x="48" y="832"/>
                    <a:pt x="24" y="672"/>
                  </a:cubicBezTo>
                  <a:cubicBezTo>
                    <a:pt x="0" y="512"/>
                    <a:pt x="32" y="296"/>
                    <a:pt x="72" y="192"/>
                  </a:cubicBezTo>
                  <a:close/>
                </a:path>
              </a:pathLst>
            </a:custGeom>
            <a:noFill/>
            <a:ln w="28575">
              <a:solidFill>
                <a:srgbClr val="6600FF"/>
              </a:solidFill>
              <a:prstDash val="dash"/>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p:txBody>
          <a:bodyPr/>
          <a:lstStyle/>
          <a:p>
            <a:r>
              <a:rPr lang="zh-CN" altLang="en-US" dirty="0"/>
              <a:t>一个例子</a:t>
            </a:r>
          </a:p>
        </p:txBody>
      </p:sp>
      <p:sp>
        <p:nvSpPr>
          <p:cNvPr id="89091" name="Rectangle 1027"/>
          <p:cNvSpPr>
            <a:spLocks noGrp="1" noChangeArrowheads="1"/>
          </p:cNvSpPr>
          <p:nvPr>
            <p:ph idx="1"/>
          </p:nvPr>
        </p:nvSpPr>
        <p:spPr/>
        <p:txBody>
          <a:bodyPr/>
          <a:lstStyle/>
          <a:p>
            <a:r>
              <a:rPr lang="en-US" altLang="zh-CN"/>
              <a:t>	 SJ</a:t>
            </a:r>
            <a:r>
              <a:rPr lang="zh-CN" altLang="en-US"/>
              <a:t>的码为（</a:t>
            </a:r>
            <a:r>
              <a:rPr lang="en-US" altLang="zh-CN"/>
              <a:t>S</a:t>
            </a:r>
            <a:r>
              <a:rPr lang="zh-CN" altLang="en-US"/>
              <a:t>，</a:t>
            </a:r>
            <a:r>
              <a:rPr lang="en-US" altLang="zh-CN"/>
              <a:t>J</a:t>
            </a:r>
            <a:r>
              <a:rPr lang="zh-CN" altLang="en-US"/>
              <a:t>），</a:t>
            </a:r>
            <a:r>
              <a:rPr lang="en-US" altLang="zh-CN"/>
              <a:t>TJ</a:t>
            </a:r>
            <a:r>
              <a:rPr lang="zh-CN" altLang="en-US"/>
              <a:t>的码为</a:t>
            </a:r>
            <a:r>
              <a:rPr lang="en-US" altLang="zh-CN"/>
              <a:t>T</a:t>
            </a:r>
            <a:r>
              <a:rPr lang="zh-CN" altLang="en-US"/>
              <a:t>。</a:t>
            </a:r>
          </a:p>
        </p:txBody>
      </p:sp>
      <p:grpSp>
        <p:nvGrpSpPr>
          <p:cNvPr id="2" name="Group 1040"/>
          <p:cNvGrpSpPr>
            <a:grpSpLocks/>
          </p:cNvGrpSpPr>
          <p:nvPr/>
        </p:nvGrpSpPr>
        <p:grpSpPr bwMode="auto">
          <a:xfrm>
            <a:off x="1676400" y="2286001"/>
            <a:ext cx="6324600" cy="1679972"/>
            <a:chOff x="1008" y="1728"/>
            <a:chExt cx="3984" cy="1411"/>
          </a:xfrm>
        </p:grpSpPr>
        <p:sp>
          <p:nvSpPr>
            <p:cNvPr id="89093" name="Text Box 1029"/>
            <p:cNvSpPr txBox="1">
              <a:spLocks noChangeArrowheads="1"/>
            </p:cNvSpPr>
            <p:nvPr/>
          </p:nvSpPr>
          <p:spPr bwMode="auto">
            <a:xfrm>
              <a:off x="1296" y="1968"/>
              <a:ext cx="427" cy="43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a:t>
              </a:r>
            </a:p>
          </p:txBody>
        </p:sp>
        <p:sp>
          <p:nvSpPr>
            <p:cNvPr id="89094" name="Text Box 1030"/>
            <p:cNvSpPr txBox="1">
              <a:spLocks noChangeArrowheads="1"/>
            </p:cNvSpPr>
            <p:nvPr/>
          </p:nvSpPr>
          <p:spPr bwMode="auto">
            <a:xfrm>
              <a:off x="2291" y="1968"/>
              <a:ext cx="426" cy="43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p>
          </p:txBody>
        </p:sp>
        <p:sp>
          <p:nvSpPr>
            <p:cNvPr id="89095" name="Text Box 1032"/>
            <p:cNvSpPr txBox="1">
              <a:spLocks noChangeArrowheads="1"/>
            </p:cNvSpPr>
            <p:nvPr/>
          </p:nvSpPr>
          <p:spPr bwMode="auto">
            <a:xfrm>
              <a:off x="1723"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400" baseline="0"/>
                <a:t>SJ</a:t>
              </a:r>
            </a:p>
          </p:txBody>
        </p:sp>
        <p:sp>
          <p:nvSpPr>
            <p:cNvPr id="89096" name="Text Box 1033"/>
            <p:cNvSpPr txBox="1">
              <a:spLocks noChangeArrowheads="1"/>
            </p:cNvSpPr>
            <p:nvPr/>
          </p:nvSpPr>
          <p:spPr bwMode="auto">
            <a:xfrm>
              <a:off x="3428" y="1968"/>
              <a:ext cx="427" cy="43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T</a:t>
              </a:r>
            </a:p>
          </p:txBody>
        </p:sp>
        <p:sp>
          <p:nvSpPr>
            <p:cNvPr id="89097" name="Text Box 1034"/>
            <p:cNvSpPr txBox="1">
              <a:spLocks noChangeArrowheads="1"/>
            </p:cNvSpPr>
            <p:nvPr/>
          </p:nvSpPr>
          <p:spPr bwMode="auto">
            <a:xfrm>
              <a:off x="4565" y="1968"/>
              <a:ext cx="427" cy="43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p>
          </p:txBody>
        </p:sp>
        <p:sp>
          <p:nvSpPr>
            <p:cNvPr id="89098" name="Line 1035"/>
            <p:cNvSpPr>
              <a:spLocks noChangeShapeType="1"/>
            </p:cNvSpPr>
            <p:nvPr/>
          </p:nvSpPr>
          <p:spPr bwMode="auto">
            <a:xfrm>
              <a:off x="3855" y="2114"/>
              <a:ext cx="710" cy="1"/>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9" name="Text Box 1036"/>
            <p:cNvSpPr txBox="1">
              <a:spLocks noChangeArrowheads="1"/>
            </p:cNvSpPr>
            <p:nvPr/>
          </p:nvSpPr>
          <p:spPr bwMode="auto">
            <a:xfrm>
              <a:off x="3997"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400" baseline="0"/>
                <a:t>TJ</a:t>
              </a:r>
            </a:p>
          </p:txBody>
        </p:sp>
        <p:sp>
          <p:nvSpPr>
            <p:cNvPr id="89100" name="Rectangle 1039"/>
            <p:cNvSpPr>
              <a:spLocks noChangeArrowheads="1"/>
            </p:cNvSpPr>
            <p:nvPr/>
          </p:nvSpPr>
          <p:spPr bwMode="auto">
            <a:xfrm>
              <a:off x="1008" y="1728"/>
              <a:ext cx="1872" cy="86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grpSp>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一个例子</a:t>
            </a:r>
          </a:p>
        </p:txBody>
      </p:sp>
      <p:sp>
        <p:nvSpPr>
          <p:cNvPr id="90115" name="Rectangle 3"/>
          <p:cNvSpPr>
            <a:spLocks noGrp="1" noChangeArrowheads="1"/>
          </p:cNvSpPr>
          <p:nvPr>
            <p:ph idx="1"/>
          </p:nvPr>
        </p:nvSpPr>
        <p:spPr>
          <a:xfrm>
            <a:off x="214282" y="714362"/>
            <a:ext cx="8401080" cy="3640931"/>
          </a:xfrm>
        </p:spPr>
        <p:txBody>
          <a:bodyPr/>
          <a:lstStyle/>
          <a:p>
            <a:r>
              <a:rPr lang="zh-CN" altLang="en-US" sz="2000" dirty="0"/>
              <a:t>在分解后的关系模式中</a:t>
            </a:r>
            <a:r>
              <a:rPr lang="zh-CN" altLang="en-US" sz="2000" dirty="0">
                <a:solidFill>
                  <a:schemeClr val="accent1">
                    <a:lumMod val="75000"/>
                  </a:schemeClr>
                </a:solidFill>
              </a:rPr>
              <a:t>没有任何属性对码的部分函数依赖和传递函数依赖</a:t>
            </a:r>
            <a:r>
              <a:rPr lang="zh-CN" altLang="en-US" sz="2000" dirty="0"/>
              <a:t>。它解决了上述四个问题：</a:t>
            </a:r>
          </a:p>
          <a:p>
            <a:pPr lvl="1"/>
            <a:r>
              <a:rPr lang="en-US" altLang="zh-CN" sz="1800" dirty="0"/>
              <a:t>(1)TJ</a:t>
            </a:r>
            <a:r>
              <a:rPr lang="zh-CN" altLang="en-US" sz="1800" dirty="0"/>
              <a:t>关系中可以存储所开课程尚未有学生选修的教师信息。</a:t>
            </a:r>
            <a:endParaRPr lang="en-US" altLang="zh-CN" sz="1800" dirty="0"/>
          </a:p>
          <a:p>
            <a:pPr lvl="1"/>
            <a:endParaRPr lang="zh-CN" altLang="en-US" sz="1800" dirty="0"/>
          </a:p>
          <a:p>
            <a:pPr lvl="1"/>
            <a:r>
              <a:rPr lang="en-US" altLang="zh-CN" sz="1800" dirty="0"/>
              <a:t>(2) </a:t>
            </a:r>
            <a:r>
              <a:rPr lang="zh-CN" altLang="en-US" sz="1800" dirty="0"/>
              <a:t>选修过某门课程的学生全部毕业了，只是删除</a:t>
            </a:r>
            <a:r>
              <a:rPr lang="en-US" altLang="zh-CN" sz="1800" dirty="0"/>
              <a:t>SJ</a:t>
            </a:r>
            <a:r>
              <a:rPr lang="zh-CN" altLang="en-US" sz="1800" dirty="0"/>
              <a:t>关系中的相应元组，不会影响</a:t>
            </a:r>
            <a:r>
              <a:rPr lang="en-US" altLang="zh-CN" sz="1800" dirty="0"/>
              <a:t>TJ</a:t>
            </a:r>
            <a:r>
              <a:rPr lang="zh-CN" altLang="en-US" sz="1800" dirty="0"/>
              <a:t>关系中相应教师开设该门课程的信息。</a:t>
            </a:r>
            <a:endParaRPr lang="en-US" altLang="zh-CN" sz="1800" dirty="0"/>
          </a:p>
          <a:p>
            <a:pPr lvl="1"/>
            <a:r>
              <a:rPr lang="en-US" altLang="zh-CN" sz="1800" dirty="0"/>
              <a:t>(3) </a:t>
            </a:r>
            <a:r>
              <a:rPr lang="zh-CN" altLang="en-US" sz="1800" dirty="0"/>
              <a:t>关于每个教师开设课程的信息只在</a:t>
            </a:r>
            <a:r>
              <a:rPr lang="en-US" altLang="zh-CN" sz="1800" dirty="0"/>
              <a:t>TJ</a:t>
            </a:r>
            <a:r>
              <a:rPr lang="zh-CN" altLang="en-US" sz="1800" dirty="0"/>
              <a:t>关系中存储一次。</a:t>
            </a:r>
          </a:p>
          <a:p>
            <a:pPr lvl="1"/>
            <a:endParaRPr lang="zh-CN" altLang="en-US" sz="1800" dirty="0"/>
          </a:p>
          <a:p>
            <a:pPr lvl="1"/>
            <a:r>
              <a:rPr lang="en-US" altLang="zh-CN" sz="1800" dirty="0"/>
              <a:t>(4) </a:t>
            </a:r>
            <a:r>
              <a:rPr lang="zh-CN" altLang="en-US" sz="1800" dirty="0"/>
              <a:t>某个教师开设的某门课程改名后，只需修改</a:t>
            </a:r>
            <a:r>
              <a:rPr lang="en-US" altLang="zh-CN" sz="1800" dirty="0"/>
              <a:t>TJ</a:t>
            </a:r>
            <a:r>
              <a:rPr lang="zh-CN" altLang="en-US" sz="1800" dirty="0"/>
              <a:t>关系中的一个相应元组即可。</a:t>
            </a:r>
          </a:p>
          <a:p>
            <a:pPr lvl="1">
              <a:buNone/>
            </a:pPr>
            <a:endParaRPr lang="zh-CN" altLang="en-US" sz="1800" dirty="0"/>
          </a:p>
        </p:txBody>
      </p:sp>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a:t>BCNF</a:t>
            </a:r>
            <a:endParaRPr lang="zh-CN" altLang="en-US" dirty="0"/>
          </a:p>
        </p:txBody>
      </p:sp>
      <p:sp>
        <p:nvSpPr>
          <p:cNvPr id="91139" name="Rectangle 3"/>
          <p:cNvSpPr>
            <a:spLocks noGrp="1" noChangeArrowheads="1"/>
          </p:cNvSpPr>
          <p:nvPr>
            <p:ph idx="1"/>
          </p:nvPr>
        </p:nvSpPr>
        <p:spPr>
          <a:xfrm>
            <a:off x="285720" y="823913"/>
            <a:ext cx="8643998" cy="3640931"/>
          </a:xfrm>
        </p:spPr>
        <p:txBody>
          <a:bodyPr/>
          <a:lstStyle/>
          <a:p>
            <a:pPr eaLnBrk="1" hangingPunct="1">
              <a:lnSpc>
                <a:spcPct val="90000"/>
              </a:lnSpc>
            </a:pPr>
            <a:r>
              <a:rPr lang="en-US" altLang="zh-CN" sz="2800" dirty="0"/>
              <a:t>BCNF</a:t>
            </a:r>
            <a:r>
              <a:rPr lang="zh-CN" altLang="en-US" sz="2800" dirty="0"/>
              <a:t>（</a:t>
            </a:r>
            <a:r>
              <a:rPr lang="en-US" altLang="zh-CN" sz="2800" dirty="0"/>
              <a:t>Boyce </a:t>
            </a:r>
            <a:r>
              <a:rPr lang="en-US" altLang="zh-CN" sz="2800" dirty="0" err="1"/>
              <a:t>Codd</a:t>
            </a:r>
            <a:r>
              <a:rPr lang="en-US" altLang="zh-CN" sz="2800" dirty="0"/>
              <a:t> Normal Form</a:t>
            </a:r>
            <a:r>
              <a:rPr lang="zh-CN" altLang="en-US" sz="2800" dirty="0"/>
              <a:t>）是由</a:t>
            </a:r>
            <a:r>
              <a:rPr lang="en-US" altLang="zh-CN" sz="2800" dirty="0"/>
              <a:t>Boyce</a:t>
            </a:r>
            <a:r>
              <a:rPr lang="zh-CN" altLang="en-US" sz="2800" dirty="0"/>
              <a:t>和</a:t>
            </a:r>
            <a:r>
              <a:rPr lang="en-US" altLang="zh-CN" sz="2800" dirty="0" err="1"/>
              <a:t>Codd</a:t>
            </a:r>
            <a:r>
              <a:rPr lang="zh-CN" altLang="en-US" sz="2800" dirty="0"/>
              <a:t>提出的，比</a:t>
            </a:r>
            <a:r>
              <a:rPr lang="en-US" altLang="zh-CN" sz="2800" dirty="0"/>
              <a:t>3NF</a:t>
            </a:r>
            <a:r>
              <a:rPr lang="zh-CN" altLang="en-US" sz="2800" dirty="0"/>
              <a:t>更进了一步。通常认为</a:t>
            </a:r>
            <a:r>
              <a:rPr lang="en-US" altLang="zh-CN" sz="2800" dirty="0"/>
              <a:t>BCNF</a:t>
            </a:r>
            <a:r>
              <a:rPr lang="zh-CN" altLang="en-US" sz="2800" dirty="0"/>
              <a:t>是修正的第三范式，所以有时也称为第三范式。</a:t>
            </a:r>
          </a:p>
          <a:p>
            <a:pPr eaLnBrk="1" hangingPunct="1">
              <a:lnSpc>
                <a:spcPct val="90000"/>
              </a:lnSpc>
            </a:pPr>
            <a:r>
              <a:rPr lang="en-US" altLang="zh-CN" sz="2800" dirty="0"/>
              <a:t>BCNF</a:t>
            </a:r>
            <a:r>
              <a:rPr lang="zh-CN" altLang="en-US" sz="2800" dirty="0"/>
              <a:t>的定义</a:t>
            </a:r>
          </a:p>
          <a:p>
            <a:pPr eaLnBrk="1" hangingPunct="1">
              <a:lnSpc>
                <a:spcPct val="90000"/>
              </a:lnSpc>
              <a:buFont typeface="Monotype Sorts" pitchFamily="2" charset="2"/>
              <a:buNone/>
            </a:pPr>
            <a:r>
              <a:rPr lang="zh-CN" altLang="en-US" sz="2800" dirty="0"/>
              <a:t>	定义</a:t>
            </a:r>
            <a:r>
              <a:rPr lang="en-US" altLang="zh-CN" sz="2800" dirty="0"/>
              <a:t>6.8  </a:t>
            </a:r>
            <a:r>
              <a:rPr lang="zh-CN" altLang="en-US" sz="2800" dirty="0"/>
              <a:t>关系模式</a:t>
            </a:r>
            <a:r>
              <a:rPr lang="en-US" altLang="zh-CN" sz="2800" dirty="0"/>
              <a:t>R</a:t>
            </a:r>
            <a:r>
              <a:rPr lang="en-US" altLang="zh-CN" dirty="0"/>
              <a:t>(</a:t>
            </a:r>
            <a:r>
              <a:rPr lang="en-US" altLang="zh-CN" sz="2800" dirty="0"/>
              <a:t>U</a:t>
            </a:r>
            <a:r>
              <a:rPr lang="zh-CN" altLang="en-US" sz="2800" dirty="0"/>
              <a:t>，</a:t>
            </a:r>
            <a:r>
              <a:rPr lang="en-US" altLang="zh-CN" sz="2800" dirty="0"/>
              <a:t>F)∈1NF</a:t>
            </a:r>
            <a:r>
              <a:rPr lang="zh-CN" altLang="en-US" sz="2800" dirty="0"/>
              <a:t>，</a:t>
            </a:r>
            <a:r>
              <a:rPr lang="zh-CN" altLang="en-US" dirty="0"/>
              <a:t>若</a:t>
            </a:r>
            <a:r>
              <a:rPr lang="en-US" altLang="zh-CN" dirty="0"/>
              <a:t>X</a:t>
            </a:r>
            <a:r>
              <a:rPr lang="en-US" altLang="zh-CN" sz="2800" dirty="0"/>
              <a:t> →Y</a:t>
            </a:r>
            <a:r>
              <a:rPr lang="zh-CN" altLang="en-US" sz="2800" dirty="0"/>
              <a:t>且</a:t>
            </a:r>
            <a:endParaRPr lang="en-US" altLang="zh-CN" sz="2800" dirty="0"/>
          </a:p>
          <a:p>
            <a:pPr eaLnBrk="1" hangingPunct="1">
              <a:lnSpc>
                <a:spcPct val="90000"/>
              </a:lnSpc>
              <a:buFont typeface="Monotype Sorts" pitchFamily="2" charset="2"/>
              <a:buNone/>
            </a:pPr>
            <a:r>
              <a:rPr lang="en-US" altLang="zh-CN" dirty="0"/>
              <a:t>Y</a:t>
            </a:r>
            <a:r>
              <a:rPr lang="en-US" altLang="zh-CN" sz="2800" dirty="0"/>
              <a:t> ⊈ </a:t>
            </a:r>
            <a:r>
              <a:rPr lang="en-US" altLang="zh-CN" dirty="0"/>
              <a:t>X</a:t>
            </a:r>
            <a:r>
              <a:rPr lang="zh-CN" altLang="en-US" dirty="0"/>
              <a:t>时</a:t>
            </a:r>
            <a:r>
              <a:rPr lang="en-US" altLang="zh-CN" dirty="0"/>
              <a:t>X</a:t>
            </a:r>
            <a:r>
              <a:rPr lang="zh-CN" altLang="en-US" dirty="0"/>
              <a:t>必含有码，则</a:t>
            </a:r>
            <a:r>
              <a:rPr lang="en-US" altLang="zh-CN" sz="2800" dirty="0"/>
              <a:t>R(U</a:t>
            </a:r>
            <a:r>
              <a:rPr lang="zh-CN" altLang="en-US" sz="2800" dirty="0"/>
              <a:t>，</a:t>
            </a:r>
            <a:r>
              <a:rPr lang="en-US" altLang="zh-CN" sz="2800" dirty="0"/>
              <a:t>F) ∈BCNF</a:t>
            </a:r>
            <a:r>
              <a:rPr lang="zh-CN" altLang="en-US" sz="2800" dirty="0"/>
              <a:t>。</a:t>
            </a:r>
          </a:p>
          <a:p>
            <a:pPr eaLnBrk="1" hangingPunct="1">
              <a:lnSpc>
                <a:spcPct val="90000"/>
              </a:lnSpc>
              <a:buFont typeface="Monotype Sorts" pitchFamily="2" charset="2"/>
              <a:buNone/>
            </a:pPr>
            <a:r>
              <a:rPr lang="zh-CN" altLang="en-US" sz="2800" dirty="0"/>
              <a:t>　</a:t>
            </a:r>
          </a:p>
        </p:txBody>
      </p:sp>
    </p:spTree>
    <p:extLst>
      <p:ext uri="{BB962C8B-B14F-4D97-AF65-F5344CB8AC3E}">
        <p14:creationId xmlns:p14="http://schemas.microsoft.com/office/powerpoint/2010/main" val="1211477351"/>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8596" y="-71456"/>
            <a:ext cx="7358114" cy="853679"/>
          </a:xfrm>
        </p:spPr>
        <p:txBody>
          <a:bodyPr/>
          <a:lstStyle/>
          <a:p>
            <a:r>
              <a:rPr lang="zh-CN" altLang="en-US" sz="3600" dirty="0"/>
              <a:t>一个例子</a:t>
            </a:r>
            <a:endParaRPr lang="en-US" altLang="zh-CN" sz="3600" dirty="0"/>
          </a:p>
        </p:txBody>
      </p:sp>
      <p:sp>
        <p:nvSpPr>
          <p:cNvPr id="25603" name="Rectangle 3"/>
          <p:cNvSpPr>
            <a:spLocks noGrp="1" noChangeArrowheads="1"/>
          </p:cNvSpPr>
          <p:nvPr>
            <p:ph idx="1"/>
          </p:nvPr>
        </p:nvSpPr>
        <p:spPr>
          <a:xfrm>
            <a:off x="142844" y="875035"/>
            <a:ext cx="8858280" cy="3640931"/>
          </a:xfrm>
        </p:spPr>
        <p:txBody>
          <a:bodyPr/>
          <a:lstStyle/>
          <a:p>
            <a:pPr>
              <a:buNone/>
            </a:pPr>
            <a:endParaRPr lang="zh-CN" altLang="en-US" sz="2400" dirty="0"/>
          </a:p>
          <a:p>
            <a:pPr marL="457200" lvl="1" indent="0">
              <a:buNone/>
            </a:pPr>
            <a:r>
              <a:rPr lang="zh-CN" altLang="en-US" dirty="0"/>
              <a:t>    </a:t>
            </a:r>
          </a:p>
        </p:txBody>
      </p:sp>
      <p:graphicFrame>
        <p:nvGraphicFramePr>
          <p:cNvPr id="14" name="表格 13"/>
          <p:cNvGraphicFramePr>
            <a:graphicFrameLocks noGrp="1"/>
          </p:cNvGraphicFramePr>
          <p:nvPr>
            <p:extLst>
              <p:ext uri="{D42A27DB-BD31-4B8C-83A1-F6EECF244321}">
                <p14:modId xmlns:p14="http://schemas.microsoft.com/office/powerpoint/2010/main" val="3587140804"/>
              </p:ext>
            </p:extLst>
          </p:nvPr>
        </p:nvGraphicFramePr>
        <p:xfrm>
          <a:off x="500034" y="1357304"/>
          <a:ext cx="6643733" cy="3073322"/>
        </p:xfrm>
        <a:graphic>
          <a:graphicData uri="http://schemas.openxmlformats.org/drawingml/2006/table">
            <a:tbl>
              <a:tblPr/>
              <a:tblGrid>
                <a:gridCol w="1042941">
                  <a:extLst>
                    <a:ext uri="{9D8B030D-6E8A-4147-A177-3AD203B41FA5}">
                      <a16:colId xmlns:a16="http://schemas.microsoft.com/office/drawing/2014/main" xmlns="" val="20000"/>
                    </a:ext>
                  </a:extLst>
                </a:gridCol>
                <a:gridCol w="1636280">
                  <a:extLst>
                    <a:ext uri="{9D8B030D-6E8A-4147-A177-3AD203B41FA5}">
                      <a16:colId xmlns:a16="http://schemas.microsoft.com/office/drawing/2014/main" xmlns="" val="20001"/>
                    </a:ext>
                  </a:extLst>
                </a:gridCol>
                <a:gridCol w="1684750">
                  <a:extLst>
                    <a:ext uri="{9D8B030D-6E8A-4147-A177-3AD203B41FA5}">
                      <a16:colId xmlns:a16="http://schemas.microsoft.com/office/drawing/2014/main" xmlns="" val="20002"/>
                    </a:ext>
                  </a:extLst>
                </a:gridCol>
                <a:gridCol w="935973">
                  <a:extLst>
                    <a:ext uri="{9D8B030D-6E8A-4147-A177-3AD203B41FA5}">
                      <a16:colId xmlns:a16="http://schemas.microsoft.com/office/drawing/2014/main" xmlns="" val="20003"/>
                    </a:ext>
                  </a:extLst>
                </a:gridCol>
                <a:gridCol w="1343789">
                  <a:extLst>
                    <a:ext uri="{9D8B030D-6E8A-4147-A177-3AD203B41FA5}">
                      <a16:colId xmlns:a16="http://schemas.microsoft.com/office/drawing/2014/main" xmlns="" val="20004"/>
                    </a:ext>
                  </a:extLst>
                </a:gridCol>
              </a:tblGrid>
              <a:tr h="486162">
                <a:tc>
                  <a:txBody>
                    <a:bodyPr/>
                    <a:lstStyle/>
                    <a:p>
                      <a:pPr algn="ctr"/>
                      <a:r>
                        <a:rPr lang="en-US" sz="2200" b="1" kern="1050" dirty="0" err="1">
                          <a:latin typeface="Times New Roman" panose="02020603050405020304" pitchFamily="18" charset="0"/>
                          <a:ea typeface="宋体"/>
                          <a:cs typeface="Times New Roman" panose="02020603050405020304" pitchFamily="18" charset="0"/>
                        </a:rPr>
                        <a:t>Sno</a:t>
                      </a:r>
                      <a:r>
                        <a:rPr lang="zh-CN" sz="2200" b="1" kern="100" dirty="0">
                          <a:latin typeface="Calibri"/>
                          <a:ea typeface="宋体"/>
                          <a:cs typeface="Times New Roman"/>
                        </a:rPr>
                        <a:t> </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a:ea typeface="宋体"/>
                          <a:cs typeface="Times New Roman"/>
                        </a:rPr>
                        <a:t>School</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err="1">
                          <a:latin typeface="Times New Roman"/>
                          <a:ea typeface="宋体"/>
                          <a:cs typeface="Times New Roman"/>
                        </a:rPr>
                        <a:t>Mname</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err="1">
                          <a:latin typeface="Times New Roman"/>
                          <a:ea typeface="宋体"/>
                          <a:cs typeface="Times New Roman"/>
                        </a:rPr>
                        <a:t>Cno</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a:ea typeface="宋体"/>
                          <a:cs typeface="Times New Roman"/>
                        </a:rPr>
                        <a:t>Grade</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0"/>
                  </a:ext>
                </a:extLst>
              </a:tr>
              <a:tr h="383320">
                <a:tc>
                  <a:txBody>
                    <a:bodyPr/>
                    <a:lstStyle/>
                    <a:p>
                      <a:pPr indent="269875" algn="ctr">
                        <a:spcAft>
                          <a:spcPts val="0"/>
                        </a:spcAft>
                      </a:pPr>
                      <a:r>
                        <a:rPr lang="en-US" sz="2200" b="1" kern="1050" dirty="0">
                          <a:latin typeface="Times New Roman"/>
                          <a:ea typeface="宋体"/>
                          <a:cs typeface="Times New Roman"/>
                        </a:rPr>
                        <a:t>S1</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宋体"/>
                          <a:cs typeface="Times New Roman"/>
                        </a:rPr>
                        <a:t>信息学院</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C1</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95</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1"/>
                  </a:ext>
                </a:extLst>
              </a:tr>
              <a:tr h="383320">
                <a:tc>
                  <a:txBody>
                    <a:bodyPr/>
                    <a:lstStyle/>
                    <a:p>
                      <a:pPr indent="269875" algn="ctr">
                        <a:spcAft>
                          <a:spcPts val="0"/>
                        </a:spcAft>
                      </a:pPr>
                      <a:r>
                        <a:rPr lang="en-US" sz="2200" b="1" kern="1050" dirty="0">
                          <a:latin typeface="Times New Roman"/>
                          <a:ea typeface="宋体"/>
                          <a:cs typeface="Times New Roman"/>
                        </a:rPr>
                        <a:t>S2</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mn-ea"/>
                          <a:cs typeface="Times New Roman"/>
                        </a:rPr>
                        <a:t>信息学院</a:t>
                      </a:r>
                      <a:endParaRPr lang="zh-CN" altLang="zh-CN" sz="22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C1</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90</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2"/>
                  </a:ext>
                </a:extLst>
              </a:tr>
              <a:tr h="383320">
                <a:tc>
                  <a:txBody>
                    <a:bodyPr/>
                    <a:lstStyle/>
                    <a:p>
                      <a:pPr indent="269875" algn="ctr">
                        <a:spcAft>
                          <a:spcPts val="0"/>
                        </a:spcAft>
                      </a:pPr>
                      <a:r>
                        <a:rPr lang="en-US" sz="2200" b="1" kern="1050" dirty="0">
                          <a:latin typeface="Times New Roman"/>
                          <a:ea typeface="宋体"/>
                          <a:cs typeface="Times New Roman"/>
                        </a:rPr>
                        <a:t>S3</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mn-ea"/>
                          <a:cs typeface="Times New Roman"/>
                        </a:rPr>
                        <a:t>信息学院</a:t>
                      </a:r>
                      <a:endParaRPr lang="zh-CN" altLang="zh-CN" sz="22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C1</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88</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3"/>
                  </a:ext>
                </a:extLst>
              </a:tr>
              <a:tr h="383320">
                <a:tc>
                  <a:txBody>
                    <a:bodyPr/>
                    <a:lstStyle/>
                    <a:p>
                      <a:pPr indent="269875" algn="ctr">
                        <a:spcAft>
                          <a:spcPts val="0"/>
                        </a:spcAft>
                      </a:pPr>
                      <a:r>
                        <a:rPr lang="en-US" sz="2200" b="1" kern="1050">
                          <a:latin typeface="Times New Roman"/>
                          <a:ea typeface="宋体"/>
                          <a:cs typeface="Times New Roman"/>
                        </a:rPr>
                        <a:t>S4</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mn-ea"/>
                          <a:cs typeface="Times New Roman"/>
                        </a:rPr>
                        <a:t>信息学院</a:t>
                      </a:r>
                      <a:endParaRPr lang="zh-CN" altLang="zh-CN" sz="22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a:ea typeface="宋体"/>
                          <a:cs typeface="Times New Roman"/>
                        </a:rPr>
                        <a:t>C1</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a:ea typeface="宋体"/>
                          <a:cs typeface="Times New Roman"/>
                        </a:rPr>
                        <a:t>70</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4"/>
                  </a:ext>
                </a:extLst>
              </a:tr>
              <a:tr h="383320">
                <a:tc>
                  <a:txBody>
                    <a:bodyPr/>
                    <a:lstStyle/>
                    <a:p>
                      <a:pPr indent="269875" algn="ctr">
                        <a:spcAft>
                          <a:spcPts val="0"/>
                        </a:spcAft>
                      </a:pPr>
                      <a:r>
                        <a:rPr lang="en-US" sz="2200" b="1" kern="1050">
                          <a:latin typeface="Times New Roman"/>
                          <a:ea typeface="宋体"/>
                          <a:cs typeface="Times New Roman"/>
                        </a:rPr>
                        <a:t>S5</a:t>
                      </a:r>
                      <a:endParaRPr lang="zh-CN" sz="22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mn-ea"/>
                          <a:cs typeface="Times New Roman"/>
                        </a:rPr>
                        <a:t>信息学院</a:t>
                      </a:r>
                      <a:endParaRPr lang="zh-CN" altLang="zh-CN" sz="22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a:ea typeface="宋体"/>
                          <a:cs typeface="Times New Roman"/>
                        </a:rPr>
                        <a:t>C1</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a:ea typeface="宋体"/>
                          <a:cs typeface="Times New Roman"/>
                        </a:rPr>
                        <a:t>78</a:t>
                      </a:r>
                      <a:endParaRPr lang="zh-CN"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5"/>
                  </a:ext>
                </a:extLst>
              </a:tr>
              <a:tr h="383320">
                <a:tc>
                  <a:txBody>
                    <a:bodyPr/>
                    <a:lstStyle/>
                    <a:p>
                      <a:pPr indent="269875" algn="ctr">
                        <a:spcAft>
                          <a:spcPts val="0"/>
                        </a:spcAft>
                      </a:pPr>
                      <a:r>
                        <a:rPr lang="zh-CN" altLang="en-US" sz="2200" b="1" kern="1050" dirty="0">
                          <a:latin typeface="Times New Roman"/>
                          <a:ea typeface="宋体"/>
                          <a:cs typeface="Times New Roman"/>
                        </a:rPr>
                        <a:t>：</a:t>
                      </a:r>
                      <a:endParaRPr lang="en-US" altLang="zh-CN" sz="2200" b="1" kern="1050" dirty="0">
                        <a:latin typeface="Times New Roman"/>
                        <a:ea typeface="宋体"/>
                        <a:cs typeface="Times New Roman"/>
                      </a:endParaRPr>
                    </a:p>
                    <a:p>
                      <a:pPr indent="269875" algn="ctr">
                        <a:spcAft>
                          <a:spcPts val="0"/>
                        </a:spcAft>
                      </a:pPr>
                      <a:r>
                        <a:rPr lang="zh-CN" altLang="en-US" sz="2200" b="1" kern="1050" dirty="0">
                          <a:latin typeface="Times New Roman"/>
                          <a:ea typeface="宋体"/>
                          <a:cs typeface="Times New Roman"/>
                        </a:rPr>
                        <a:t>：</a:t>
                      </a:r>
                      <a:endParaRPr lang="en-US"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宋体"/>
                          <a:cs typeface="Times New Roman"/>
                        </a:rPr>
                        <a:t>：</a:t>
                      </a:r>
                      <a:endParaRPr lang="en-US" altLang="zh-CN" sz="2200" b="1" kern="1050" dirty="0">
                        <a:latin typeface="Times New Roman"/>
                        <a:ea typeface="宋体"/>
                        <a:cs typeface="Times New Roman"/>
                      </a:endParaRPr>
                    </a:p>
                    <a:p>
                      <a:pPr indent="269875" algn="ctr">
                        <a:spcAft>
                          <a:spcPts val="0"/>
                        </a:spcAft>
                      </a:pPr>
                      <a:r>
                        <a:rPr lang="zh-CN" altLang="en-US" sz="2200" b="1" kern="1050" dirty="0">
                          <a:latin typeface="Times New Roman"/>
                          <a:ea typeface="宋体"/>
                          <a:cs typeface="Times New Roman"/>
                        </a:rPr>
                        <a:t>：</a:t>
                      </a:r>
                      <a:endParaRPr lang="en-US"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宋体"/>
                          <a:cs typeface="Times New Roman"/>
                        </a:rPr>
                        <a:t>：</a:t>
                      </a:r>
                      <a:endParaRPr lang="en-US" altLang="zh-CN" sz="2200" b="1" kern="1050" dirty="0">
                        <a:latin typeface="Times New Roman"/>
                        <a:ea typeface="宋体"/>
                        <a:cs typeface="Times New Roman"/>
                      </a:endParaRPr>
                    </a:p>
                    <a:p>
                      <a:pPr indent="269875" algn="ctr">
                        <a:spcAft>
                          <a:spcPts val="0"/>
                        </a:spcAft>
                      </a:pPr>
                      <a:r>
                        <a:rPr lang="zh-CN" altLang="en-US" sz="2200" b="1" kern="1050" dirty="0">
                          <a:latin typeface="Times New Roman"/>
                          <a:ea typeface="宋体"/>
                          <a:cs typeface="Times New Roman"/>
                        </a:rPr>
                        <a:t>：</a:t>
                      </a:r>
                      <a:endParaRPr lang="en-US"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宋体"/>
                          <a:cs typeface="Times New Roman"/>
                        </a:rPr>
                        <a:t>：</a:t>
                      </a:r>
                      <a:endParaRPr lang="en-US" altLang="zh-CN" sz="2200" b="1" kern="1050" dirty="0">
                        <a:latin typeface="Times New Roman"/>
                        <a:ea typeface="宋体"/>
                        <a:cs typeface="Times New Roman"/>
                      </a:endParaRPr>
                    </a:p>
                    <a:p>
                      <a:pPr indent="269875" algn="ctr">
                        <a:spcAft>
                          <a:spcPts val="0"/>
                        </a:spcAft>
                      </a:pPr>
                      <a:r>
                        <a:rPr lang="zh-CN" altLang="en-US" sz="2200" b="1" kern="1050" dirty="0">
                          <a:latin typeface="Times New Roman"/>
                          <a:ea typeface="宋体"/>
                          <a:cs typeface="Times New Roman"/>
                        </a:rPr>
                        <a:t>：</a:t>
                      </a:r>
                      <a:endParaRPr lang="en-US"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a:ea typeface="宋体"/>
                          <a:cs typeface="Times New Roman"/>
                        </a:rPr>
                        <a:t>：</a:t>
                      </a:r>
                      <a:endParaRPr lang="en-US" altLang="zh-CN" sz="2200" b="1" kern="1050" dirty="0">
                        <a:latin typeface="Times New Roman"/>
                        <a:ea typeface="宋体"/>
                        <a:cs typeface="Times New Roman"/>
                      </a:endParaRPr>
                    </a:p>
                    <a:p>
                      <a:pPr indent="269875" algn="ctr">
                        <a:spcAft>
                          <a:spcPts val="0"/>
                        </a:spcAft>
                      </a:pPr>
                      <a:r>
                        <a:rPr lang="zh-CN" altLang="en-US" sz="2200" b="1" kern="1050" dirty="0">
                          <a:latin typeface="Times New Roman"/>
                          <a:ea typeface="宋体"/>
                          <a:cs typeface="Times New Roman"/>
                        </a:rPr>
                        <a:t>：</a:t>
                      </a:r>
                      <a:endParaRPr lang="en-US" sz="22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graphicFrame>
        <p:nvGraphicFramePr>
          <p:cNvPr id="333837" name="Object 13"/>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1026" r:id="rId3" imgW="63445" imgH="139579" progId="">
                  <p:embed/>
                </p:oleObj>
              </mc:Choice>
              <mc:Fallback>
                <p:oleObj r:id="rId3" imgW="63445" imgH="139579" progId="">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6" name="Object 12"/>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1027" r:id="rId5" imgW="63445" imgH="139579" progId="">
                  <p:embed/>
                </p:oleObj>
              </mc:Choice>
              <mc:Fallback>
                <p:oleObj r:id="rId5" imgW="63445" imgH="139579"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5" name="Object 11"/>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1028" r:id="rId6" imgW="63445" imgH="139579" progId="">
                  <p:embed/>
                </p:oleObj>
              </mc:Choice>
              <mc:Fallback>
                <p:oleObj r:id="rId6" imgW="63445" imgH="139579"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4" name="Object 10"/>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1029" r:id="rId7" imgW="63445" imgH="139579" progId="">
                  <p:embed/>
                </p:oleObj>
              </mc:Choice>
              <mc:Fallback>
                <p:oleObj r:id="rId7" imgW="63445" imgH="139579"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3" name="Object 9"/>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1030" r:id="rId8" imgW="63445" imgH="139579" progId="">
                  <p:embed/>
                </p:oleObj>
              </mc:Choice>
              <mc:Fallback>
                <p:oleObj r:id="rId8" imgW="63445" imgH="139579" progId="">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3839" name="Text Box 15"/>
          <p:cNvSpPr txBox="1">
            <a:spLocks noChangeArrowheads="1"/>
          </p:cNvSpPr>
          <p:nvPr/>
        </p:nvSpPr>
        <p:spPr bwMode="auto">
          <a:xfrm>
            <a:off x="-2355850" y="155575"/>
            <a:ext cx="2143125" cy="1300163"/>
          </a:xfrm>
          <a:prstGeom prst="rect">
            <a:avLst/>
          </a:prstGeom>
          <a:noFill/>
          <a:ln w="6350">
            <a:noFill/>
            <a:miter lim="800000"/>
            <a:headEnd/>
            <a:tailEnd/>
          </a:ln>
        </p:spPr>
        <p:txBody>
          <a:bodyPr vert="horz" wrap="square" lIns="0" tIns="0" rIns="0" bIns="0" numCol="1" anchor="ctr" anchorCtr="0" compatLnSpc="1">
            <a:prstTxWarp prst="textNoShape">
              <a:avLst/>
            </a:prstTxWarp>
          </a:bodyPr>
          <a:lstStyle/>
          <a:p>
            <a:endParaRPr lang="zh-CN" altLang="en-US"/>
          </a:p>
        </p:txBody>
      </p:sp>
      <p:sp>
        <p:nvSpPr>
          <p:cNvPr id="22" name="矩形 21"/>
          <p:cNvSpPr/>
          <p:nvPr/>
        </p:nvSpPr>
        <p:spPr>
          <a:xfrm>
            <a:off x="2786050" y="987972"/>
            <a:ext cx="2018501" cy="369332"/>
          </a:xfrm>
          <a:prstGeom prst="rect">
            <a:avLst/>
          </a:prstGeom>
        </p:spPr>
        <p:txBody>
          <a:bodyPr wrap="none">
            <a:spAutoFit/>
          </a:bodyPr>
          <a:lstStyle/>
          <a:p>
            <a:r>
              <a:rPr lang="zh-CN" altLang="en-US" dirty="0"/>
              <a:t> 表</a:t>
            </a:r>
            <a:r>
              <a:rPr lang="en-US" b="1" dirty="0"/>
              <a:t>6.1  Student</a:t>
            </a:r>
            <a:r>
              <a:rPr lang="zh-CN" altLang="en-US" dirty="0"/>
              <a:t>表</a:t>
            </a:r>
          </a:p>
        </p:txBody>
      </p:sp>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dirty="0"/>
              <a:t>BCNF</a:t>
            </a:r>
            <a:r>
              <a:rPr lang="zh-CN" altLang="en-US" dirty="0"/>
              <a:t> （续）</a:t>
            </a:r>
          </a:p>
        </p:txBody>
      </p:sp>
      <p:sp>
        <p:nvSpPr>
          <p:cNvPr id="92163" name="Rectangle 3"/>
          <p:cNvSpPr>
            <a:spLocks noGrp="1" noChangeArrowheads="1"/>
          </p:cNvSpPr>
          <p:nvPr>
            <p:ph idx="1"/>
          </p:nvPr>
        </p:nvSpPr>
        <p:spPr/>
        <p:txBody>
          <a:bodyPr/>
          <a:lstStyle/>
          <a:p>
            <a:pPr eaLnBrk="1" hangingPunct="1">
              <a:buFont typeface="Monotype Sorts" pitchFamily="2" charset="2"/>
              <a:buNone/>
            </a:pPr>
            <a:r>
              <a:rPr lang="en-US" altLang="zh-CN" dirty="0"/>
              <a:t>	</a:t>
            </a:r>
            <a:r>
              <a:rPr lang="zh-CN" altLang="en-US" dirty="0"/>
              <a:t>也就是说，在关系模式</a:t>
            </a:r>
            <a:r>
              <a:rPr lang="en-US" altLang="zh-CN" dirty="0"/>
              <a:t>R(U</a:t>
            </a:r>
            <a:r>
              <a:rPr lang="zh-CN" altLang="en-US" dirty="0"/>
              <a:t>，</a:t>
            </a:r>
            <a:r>
              <a:rPr lang="en-US" altLang="zh-CN" dirty="0"/>
              <a:t>F)</a:t>
            </a:r>
            <a:r>
              <a:rPr lang="zh-CN" altLang="en-US" dirty="0"/>
              <a:t>中，若每一个决定因素都包含码，则</a:t>
            </a:r>
            <a:r>
              <a:rPr lang="en-US" altLang="zh-CN" dirty="0"/>
              <a:t>R(U</a:t>
            </a:r>
            <a:r>
              <a:rPr lang="zh-CN" altLang="en-US" dirty="0"/>
              <a:t>，</a:t>
            </a:r>
            <a:r>
              <a:rPr lang="en-US" altLang="zh-CN" dirty="0"/>
              <a:t>F) ∈BCNF</a:t>
            </a:r>
            <a:r>
              <a:rPr lang="zh-CN" altLang="en-US" dirty="0"/>
              <a:t>。</a:t>
            </a:r>
          </a:p>
          <a:p>
            <a:pPr eaLnBrk="1" hangingPunct="1">
              <a:buFont typeface="Monotype Sorts" pitchFamily="2" charset="2"/>
              <a:buNone/>
            </a:pPr>
            <a:endParaRPr lang="zh-CN" altLang="en-US" dirty="0"/>
          </a:p>
          <a:p>
            <a:pPr eaLnBrk="1" hangingPunct="1">
              <a:buFont typeface="Monotype Sorts" pitchFamily="2" charset="2"/>
              <a:buNone/>
            </a:pPr>
            <a:r>
              <a:rPr lang="zh-CN" altLang="en-US" dirty="0"/>
              <a:t>例：	</a:t>
            </a:r>
            <a:r>
              <a:rPr lang="en-US" altLang="zh-CN" dirty="0"/>
              <a:t>STJ</a:t>
            </a:r>
            <a:r>
              <a:rPr lang="zh-CN" altLang="en-US" dirty="0"/>
              <a:t>（</a:t>
            </a:r>
            <a:r>
              <a:rPr lang="en-US" altLang="zh-CN" dirty="0"/>
              <a:t>S</a:t>
            </a:r>
            <a:r>
              <a:rPr lang="zh-CN" altLang="en-US" dirty="0"/>
              <a:t>，</a:t>
            </a:r>
            <a:r>
              <a:rPr lang="en-US" altLang="zh-CN" dirty="0"/>
              <a:t>T</a:t>
            </a:r>
            <a:r>
              <a:rPr lang="zh-CN" altLang="en-US" dirty="0"/>
              <a:t>，</a:t>
            </a:r>
            <a:r>
              <a:rPr lang="en-US" altLang="zh-CN" dirty="0"/>
              <a:t>J</a:t>
            </a:r>
            <a:r>
              <a:rPr lang="zh-CN" altLang="en-US" dirty="0"/>
              <a:t>）∈ </a:t>
            </a:r>
            <a:r>
              <a:rPr lang="en-US" altLang="zh-CN" dirty="0"/>
              <a:t>3NF</a:t>
            </a:r>
          </a:p>
          <a:p>
            <a:pPr eaLnBrk="1" hangingPunct="1">
              <a:buFont typeface="Monotype Sorts" pitchFamily="2" charset="2"/>
              <a:buNone/>
            </a:pPr>
            <a:r>
              <a:rPr lang="en-US" altLang="zh-CN" dirty="0"/>
              <a:t>		SJ</a:t>
            </a:r>
            <a:r>
              <a:rPr lang="zh-CN" altLang="en-US" dirty="0"/>
              <a:t>（</a:t>
            </a:r>
            <a:r>
              <a:rPr lang="en-US" altLang="zh-CN" dirty="0"/>
              <a:t>S</a:t>
            </a:r>
            <a:r>
              <a:rPr lang="zh-CN" altLang="en-US" dirty="0"/>
              <a:t>，</a:t>
            </a:r>
            <a:r>
              <a:rPr lang="en-US" altLang="zh-CN" dirty="0"/>
              <a:t>J</a:t>
            </a:r>
            <a:r>
              <a:rPr lang="zh-CN" altLang="en-US" dirty="0"/>
              <a:t>）∈ </a:t>
            </a:r>
            <a:r>
              <a:rPr lang="en-US" altLang="zh-CN" dirty="0"/>
              <a:t>BCNF</a:t>
            </a:r>
          </a:p>
          <a:p>
            <a:pPr eaLnBrk="1" hangingPunct="1">
              <a:buFont typeface="Monotype Sorts" pitchFamily="2" charset="2"/>
              <a:buNone/>
            </a:pPr>
            <a:r>
              <a:rPr lang="en-US" altLang="zh-CN" dirty="0"/>
              <a:t>		TJ</a:t>
            </a:r>
            <a:r>
              <a:rPr lang="zh-CN" altLang="en-US" dirty="0"/>
              <a:t>（</a:t>
            </a:r>
            <a:r>
              <a:rPr lang="en-US" altLang="zh-CN" dirty="0"/>
              <a:t>T</a:t>
            </a:r>
            <a:r>
              <a:rPr lang="zh-CN" altLang="en-US" dirty="0"/>
              <a:t>，</a:t>
            </a:r>
            <a:r>
              <a:rPr lang="en-US" altLang="zh-CN" dirty="0"/>
              <a:t>J</a:t>
            </a:r>
            <a:r>
              <a:rPr lang="zh-CN" altLang="en-US" dirty="0"/>
              <a:t>）∈ </a:t>
            </a:r>
            <a:r>
              <a:rPr lang="en-US" altLang="zh-CN" dirty="0"/>
              <a:t>BCNF</a:t>
            </a:r>
          </a:p>
        </p:txBody>
      </p:sp>
    </p:spTree>
    <p:extLst>
      <p:ext uri="{BB962C8B-B14F-4D97-AF65-F5344CB8AC3E}">
        <p14:creationId xmlns:p14="http://schemas.microsoft.com/office/powerpoint/2010/main" val="1047718646"/>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dirty="0"/>
              <a:t>BCNF</a:t>
            </a:r>
            <a:r>
              <a:rPr lang="zh-CN" altLang="en-US" dirty="0"/>
              <a:t> （续）</a:t>
            </a:r>
          </a:p>
        </p:txBody>
      </p:sp>
      <p:sp>
        <p:nvSpPr>
          <p:cNvPr id="93187" name="Rectangle 3"/>
          <p:cNvSpPr>
            <a:spLocks noGrp="1" noChangeArrowheads="1"/>
          </p:cNvSpPr>
          <p:nvPr>
            <p:ph idx="1"/>
          </p:nvPr>
        </p:nvSpPr>
        <p:spPr/>
        <p:txBody>
          <a:bodyPr/>
          <a:lstStyle/>
          <a:p>
            <a:pPr eaLnBrk="1" hangingPunct="1">
              <a:lnSpc>
                <a:spcPct val="110000"/>
              </a:lnSpc>
            </a:pPr>
            <a:r>
              <a:rPr lang="zh-CN" altLang="en-US" sz="2800" dirty="0"/>
              <a:t>采用投影分解法将一个</a:t>
            </a:r>
            <a:r>
              <a:rPr lang="en-US" altLang="zh-CN" sz="2800" dirty="0"/>
              <a:t>3NF</a:t>
            </a:r>
            <a:r>
              <a:rPr lang="zh-CN" altLang="en-US" sz="2800" dirty="0"/>
              <a:t>的关系分解为多个</a:t>
            </a:r>
            <a:r>
              <a:rPr lang="en-US" altLang="zh-CN" sz="2800" dirty="0"/>
              <a:t>BCNF</a:t>
            </a:r>
            <a:r>
              <a:rPr lang="zh-CN" altLang="en-US" sz="2800" dirty="0"/>
              <a:t>的关系，可以进一步解决原</a:t>
            </a:r>
            <a:r>
              <a:rPr lang="en-US" altLang="zh-CN" sz="2800" dirty="0"/>
              <a:t>3NF</a:t>
            </a:r>
            <a:r>
              <a:rPr lang="zh-CN" altLang="en-US" sz="2800" dirty="0"/>
              <a:t>关系中存在的插入异常、删除异常、数据冗余度大、修改复杂等问题。</a:t>
            </a:r>
          </a:p>
          <a:p>
            <a:pPr eaLnBrk="1" hangingPunct="1">
              <a:lnSpc>
                <a:spcPct val="90000"/>
              </a:lnSpc>
            </a:pPr>
            <a:endParaRPr lang="zh-CN" altLang="en-US" sz="2800" dirty="0"/>
          </a:p>
          <a:p>
            <a:pPr eaLnBrk="1" hangingPunct="1">
              <a:lnSpc>
                <a:spcPct val="110000"/>
              </a:lnSpc>
            </a:pPr>
            <a:r>
              <a:rPr lang="zh-CN" altLang="en-US" sz="2800" dirty="0"/>
              <a:t>如果关系模式</a:t>
            </a:r>
            <a:r>
              <a:rPr lang="en-US" altLang="zh-CN" sz="2800" dirty="0"/>
              <a:t>R∈BCNF</a:t>
            </a:r>
            <a:r>
              <a:rPr lang="zh-CN" altLang="en-US" sz="2800" dirty="0"/>
              <a:t>，必定有</a:t>
            </a:r>
            <a:r>
              <a:rPr lang="en-US" altLang="zh-CN" sz="2800" dirty="0"/>
              <a:t>R∈3NF</a:t>
            </a:r>
            <a:r>
              <a:rPr lang="zh-CN" altLang="en-US" sz="2800" dirty="0"/>
              <a:t>。</a:t>
            </a:r>
          </a:p>
          <a:p>
            <a:pPr eaLnBrk="1" hangingPunct="1">
              <a:lnSpc>
                <a:spcPct val="110000"/>
              </a:lnSpc>
            </a:pPr>
            <a:endParaRPr lang="zh-CN" altLang="en-US" sz="2400" dirty="0"/>
          </a:p>
        </p:txBody>
      </p:sp>
    </p:spTree>
    <p:extLst>
      <p:ext uri="{BB962C8B-B14F-4D97-AF65-F5344CB8AC3E}">
        <p14:creationId xmlns:p14="http://schemas.microsoft.com/office/powerpoint/2010/main" val="2492737722"/>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BCNF</a:t>
            </a:r>
            <a:r>
              <a:rPr lang="zh-CN" altLang="en-US" dirty="0"/>
              <a:t> （续）</a:t>
            </a:r>
          </a:p>
        </p:txBody>
      </p:sp>
      <p:sp>
        <p:nvSpPr>
          <p:cNvPr id="94211" name="Rectangle 3"/>
          <p:cNvSpPr>
            <a:spLocks noGrp="1" noChangeArrowheads="1"/>
          </p:cNvSpPr>
          <p:nvPr>
            <p:ph idx="1"/>
          </p:nvPr>
        </p:nvSpPr>
        <p:spPr/>
        <p:txBody>
          <a:bodyPr/>
          <a:lstStyle/>
          <a:p>
            <a:pPr eaLnBrk="1" hangingPunct="1">
              <a:lnSpc>
                <a:spcPct val="110000"/>
              </a:lnSpc>
            </a:pPr>
            <a:r>
              <a:rPr lang="en-US" altLang="zh-CN" sz="2400" dirty="0"/>
              <a:t>BCNF</a:t>
            </a:r>
            <a:r>
              <a:rPr lang="zh-CN" altLang="en-US" sz="2400" dirty="0"/>
              <a:t>的关系模式所具有的性质</a:t>
            </a:r>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⒈ 所有非主属性都完全函数依赖于每个候选码。</a:t>
            </a:r>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⒉ 所有主属性对每一个不包含它的码也是完全函数依赖。</a:t>
            </a:r>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⒊ 没有任何属性完全函数依赖于非码的任何一组属性。</a:t>
            </a:r>
            <a:endParaRPr lang="en-US" altLang="zh-CN" sz="2000" dirty="0">
              <a:latin typeface="Arial" panose="020B0604020202020204" pitchFamily="34" charset="0"/>
              <a:ea typeface="宋体" panose="02010600030101010101" pitchFamily="2" charset="-122"/>
            </a:endParaRPr>
          </a:p>
          <a:p>
            <a:pPr lvl="1" eaLnBrk="1" hangingPunct="1">
              <a:lnSpc>
                <a:spcPct val="110000"/>
              </a:lnSpc>
              <a:buFontTx/>
              <a:buNone/>
            </a:pPr>
            <a:endParaRPr lang="zh-CN" altLang="en-US" sz="2000" dirty="0">
              <a:latin typeface="Arial" panose="020B0604020202020204" pitchFamily="34" charset="0"/>
              <a:ea typeface="宋体" panose="02010600030101010101" pitchFamily="2" charset="-122"/>
            </a:endParaRPr>
          </a:p>
          <a:p>
            <a:pPr eaLnBrk="1" hangingPunct="1"/>
            <a:r>
              <a:rPr lang="zh-CN" altLang="en-US" sz="2400" dirty="0"/>
              <a:t>如果一个关系数据库中的所有关系模式都属于</a:t>
            </a:r>
            <a:r>
              <a:rPr lang="en-US" altLang="zh-CN" sz="2400" dirty="0"/>
              <a:t>BCNF</a:t>
            </a:r>
            <a:r>
              <a:rPr lang="zh-CN" altLang="en-US" sz="2400" dirty="0"/>
              <a:t>，那么在函数依赖范畴内，它已实现了模式的彻底分解，达到了最高的规范化程度，消除了插入异常和删除异常。</a:t>
            </a:r>
          </a:p>
        </p:txBody>
      </p:sp>
    </p:spTree>
    <p:extLst>
      <p:ext uri="{BB962C8B-B14F-4D97-AF65-F5344CB8AC3E}">
        <p14:creationId xmlns:p14="http://schemas.microsoft.com/office/powerpoint/2010/main" val="354362654"/>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22313" y="-18"/>
            <a:ext cx="7772400" cy="714380"/>
          </a:xfrm>
        </p:spPr>
        <p:txBody>
          <a:bodyPr/>
          <a:lstStyle/>
          <a:p>
            <a:pPr algn="ctr" eaLnBrk="1" hangingPunct="1"/>
            <a:r>
              <a:rPr lang="en-US" altLang="zh-CN" sz="3600" dirty="0"/>
              <a:t>6.2.7  </a:t>
            </a:r>
            <a:r>
              <a:rPr lang="zh-CN" altLang="en-US" sz="3600" dirty="0"/>
              <a:t>多值依赖</a:t>
            </a:r>
          </a:p>
        </p:txBody>
      </p:sp>
      <p:sp>
        <p:nvSpPr>
          <p:cNvPr id="95235" name="Rectangle 3"/>
          <p:cNvSpPr>
            <a:spLocks noGrp="1" noChangeArrowheads="1"/>
          </p:cNvSpPr>
          <p:nvPr>
            <p:ph idx="1"/>
          </p:nvPr>
        </p:nvSpPr>
        <p:spPr>
          <a:xfrm>
            <a:off x="722313" y="642924"/>
            <a:ext cx="7772400" cy="4286280"/>
          </a:xfrm>
        </p:spPr>
        <p:txBody>
          <a:bodyPr/>
          <a:lstStyle/>
          <a:p>
            <a:pPr eaLnBrk="1" hangingPunct="1">
              <a:spcBef>
                <a:spcPts val="0"/>
              </a:spcBef>
            </a:pPr>
            <a:r>
              <a:rPr lang="en-US" altLang="zh-CN" sz="2800" dirty="0"/>
              <a:t>6.2.1 </a:t>
            </a:r>
            <a:r>
              <a:rPr lang="zh-CN" altLang="en-US" sz="2800" dirty="0"/>
              <a:t>函数依赖</a:t>
            </a:r>
            <a:endParaRPr lang="en-US" altLang="zh-CN" sz="2800" dirty="0"/>
          </a:p>
          <a:p>
            <a:pPr eaLnBrk="1" hangingPunct="1">
              <a:spcBef>
                <a:spcPts val="0"/>
              </a:spcBef>
            </a:pPr>
            <a:r>
              <a:rPr lang="en-US" altLang="zh-CN" sz="2800" dirty="0"/>
              <a:t>6.2.2 </a:t>
            </a:r>
            <a:r>
              <a:rPr lang="zh-CN" altLang="en-US" sz="2800" dirty="0"/>
              <a:t>码</a:t>
            </a:r>
            <a:endParaRPr lang="en-US" altLang="zh-CN" sz="2800" dirty="0"/>
          </a:p>
          <a:p>
            <a:pPr eaLnBrk="1" hangingPunct="1">
              <a:spcBef>
                <a:spcPts val="0"/>
              </a:spcBef>
            </a:pPr>
            <a:r>
              <a:rPr lang="en-US" altLang="zh-CN" sz="2800" dirty="0"/>
              <a:t>6.2.3 </a:t>
            </a:r>
            <a:r>
              <a:rPr lang="zh-CN" altLang="en-US" sz="2800" dirty="0"/>
              <a:t>范式</a:t>
            </a:r>
            <a:endParaRPr lang="en-US" altLang="zh-CN" sz="2800" dirty="0"/>
          </a:p>
          <a:p>
            <a:pPr eaLnBrk="1" hangingPunct="1">
              <a:spcBef>
                <a:spcPts val="0"/>
              </a:spcBef>
            </a:pPr>
            <a:r>
              <a:rPr lang="en-US" altLang="zh-CN" sz="2800" dirty="0"/>
              <a:t>6.2.4 2NF</a:t>
            </a:r>
          </a:p>
          <a:p>
            <a:pPr eaLnBrk="1" hangingPunct="1">
              <a:spcBef>
                <a:spcPts val="0"/>
              </a:spcBef>
            </a:pPr>
            <a:r>
              <a:rPr lang="en-US" altLang="zh-CN" sz="2800" dirty="0"/>
              <a:t>6.2.5 3NF</a:t>
            </a:r>
          </a:p>
          <a:p>
            <a:pPr eaLnBrk="1" hangingPunct="1">
              <a:spcBef>
                <a:spcPts val="0"/>
              </a:spcBef>
            </a:pPr>
            <a:r>
              <a:rPr lang="en-US" altLang="zh-CN" sz="2800" dirty="0"/>
              <a:t>6.2.6 BCNF</a:t>
            </a:r>
            <a:endParaRPr lang="zh-CN" altLang="en-US" sz="2800" dirty="0"/>
          </a:p>
          <a:p>
            <a:pPr eaLnBrk="1" hangingPunct="1">
              <a:spcBef>
                <a:spcPts val="0"/>
              </a:spcBef>
            </a:pPr>
            <a:r>
              <a:rPr lang="en-US" altLang="zh-CN" sz="2800" dirty="0">
                <a:solidFill>
                  <a:srgbClr val="FF0000"/>
                </a:solidFill>
              </a:rPr>
              <a:t>6.2.7 </a:t>
            </a:r>
            <a:r>
              <a:rPr lang="zh-CN" altLang="en-US" sz="2800" dirty="0">
                <a:solidFill>
                  <a:srgbClr val="FF0000"/>
                </a:solidFill>
              </a:rPr>
              <a:t>多值依赖</a:t>
            </a:r>
            <a:endParaRPr lang="en-US" altLang="zh-CN" sz="2800" dirty="0">
              <a:solidFill>
                <a:srgbClr val="FF0000"/>
              </a:solidFill>
            </a:endParaRPr>
          </a:p>
          <a:p>
            <a:pPr eaLnBrk="1" hangingPunct="1">
              <a:spcBef>
                <a:spcPts val="0"/>
              </a:spcBef>
            </a:pPr>
            <a:r>
              <a:rPr lang="en-US" altLang="zh-CN" sz="2800" dirty="0"/>
              <a:t>6.2.8 4NF</a:t>
            </a:r>
          </a:p>
          <a:p>
            <a:pPr eaLnBrk="1" hangingPunct="1">
              <a:spcBef>
                <a:spcPts val="0"/>
              </a:spcBef>
            </a:pPr>
            <a:endParaRPr lang="en-US" altLang="zh-CN" sz="2800" dirty="0"/>
          </a:p>
        </p:txBody>
      </p:sp>
    </p:spTree>
    <p:extLst>
      <p:ext uri="{BB962C8B-B14F-4D97-AF65-F5344CB8AC3E}">
        <p14:creationId xmlns:p14="http://schemas.microsoft.com/office/powerpoint/2010/main" val="230429198"/>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6.2.7</a:t>
            </a:r>
            <a:r>
              <a:rPr lang="zh-CN" altLang="en-US" dirty="0"/>
              <a:t> 多值依赖</a:t>
            </a:r>
          </a:p>
        </p:txBody>
      </p:sp>
      <p:sp>
        <p:nvSpPr>
          <p:cNvPr id="4" name="Rectangle 3">
            <a:extLst>
              <a:ext uri="{FF2B5EF4-FFF2-40B4-BE49-F238E27FC236}">
                <a16:creationId xmlns:a16="http://schemas.microsoft.com/office/drawing/2014/main" xmlns="" id="{8E0E5313-FD03-05DB-1B0D-DEF454A8F864}"/>
              </a:ext>
            </a:extLst>
          </p:cNvPr>
          <p:cNvSpPr>
            <a:spLocks noGrp="1" noChangeArrowheads="1"/>
          </p:cNvSpPr>
          <p:nvPr>
            <p:ph idx="1"/>
          </p:nvPr>
        </p:nvSpPr>
        <p:spPr>
          <a:xfrm>
            <a:off x="371460" y="823913"/>
            <a:ext cx="8229600" cy="4854575"/>
          </a:xfrm>
        </p:spPr>
        <p:txBody>
          <a:bodyPr/>
          <a:lstStyle/>
          <a:p>
            <a:pPr marL="342900" indent="-342900" algn="l">
              <a:lnSpc>
                <a:spcPct val="120000"/>
              </a:lnSpc>
            </a:pPr>
            <a:r>
              <a:rPr lang="zh-CN" altLang="en-US" dirty="0">
                <a:sym typeface="Calibri" pitchFamily="34" charset="0"/>
              </a:rPr>
              <a:t>例[6.9] 设学校中某一门课程由多个教师讲授，他们使用相同的一套参考书。</a:t>
            </a:r>
            <a:r>
              <a:rPr lang="zh-CN" altLang="en-US" dirty="0"/>
              <a:t>每个教师可以讲授多门课程，每种参考书可以供多门课程使用</a:t>
            </a:r>
            <a:endParaRPr lang="zh-CN" altLang="en-US" sz="3200" dirty="0">
              <a:sym typeface="Calibri" pitchFamily="34" charset="0"/>
            </a:endParaRPr>
          </a:p>
          <a:p>
            <a:pPr marL="742950" lvl="1" indent="-285750" algn="l">
              <a:lnSpc>
                <a:spcPct val="120000"/>
              </a:lnSpc>
            </a:pPr>
            <a:endParaRPr lang="en-US" altLang="zh-CN" dirty="0">
              <a:sym typeface="Calibri" pitchFamily="34" charset="0"/>
            </a:endParaRPr>
          </a:p>
          <a:p>
            <a:pPr marL="742950" lvl="1" indent="-285750" algn="l">
              <a:lnSpc>
                <a:spcPct val="120000"/>
              </a:lnSpc>
            </a:pPr>
            <a:r>
              <a:rPr lang="zh-CN" altLang="en-US" dirty="0">
                <a:sym typeface="Calibri" pitchFamily="34" charset="0"/>
              </a:rPr>
              <a:t>用关系模式</a:t>
            </a:r>
            <a:r>
              <a:rPr lang="en-US" altLang="zh-CN" dirty="0">
                <a:sym typeface="Calibri" pitchFamily="34" charset="0"/>
              </a:rPr>
              <a:t>Teaching(C,T,B)</a:t>
            </a:r>
            <a:r>
              <a:rPr lang="zh-CN" altLang="en-US" dirty="0">
                <a:sym typeface="Calibri" pitchFamily="34" charset="0"/>
              </a:rPr>
              <a:t>来表示课程</a:t>
            </a:r>
            <a:r>
              <a:rPr lang="en-US" altLang="zh-CN" dirty="0">
                <a:sym typeface="Calibri" pitchFamily="34" charset="0"/>
              </a:rPr>
              <a:t>C</a:t>
            </a:r>
            <a:r>
              <a:rPr lang="zh-CN" altLang="en-US" dirty="0">
                <a:sym typeface="Calibri" pitchFamily="34" charset="0"/>
              </a:rPr>
              <a:t>、教师</a:t>
            </a:r>
            <a:r>
              <a:rPr lang="en-US" altLang="zh-CN" dirty="0">
                <a:sym typeface="Calibri" pitchFamily="34" charset="0"/>
              </a:rPr>
              <a:t>T</a:t>
            </a:r>
            <a:r>
              <a:rPr lang="zh-CN" altLang="en-US" dirty="0">
                <a:sym typeface="Calibri" pitchFamily="34" charset="0"/>
              </a:rPr>
              <a:t>和参考书</a:t>
            </a:r>
            <a:r>
              <a:rPr lang="en-US" altLang="zh-CN" dirty="0">
                <a:sym typeface="Calibri" pitchFamily="34" charset="0"/>
              </a:rPr>
              <a:t>B</a:t>
            </a:r>
            <a:r>
              <a:rPr lang="zh-CN" altLang="en-US" dirty="0">
                <a:sym typeface="Calibri" pitchFamily="34" charset="0"/>
              </a:rPr>
              <a:t>之间的关系。</a:t>
            </a:r>
          </a:p>
        </p:txBody>
      </p:sp>
    </p:spTree>
    <p:extLst>
      <p:ext uri="{BB962C8B-B14F-4D97-AF65-F5344CB8AC3E}">
        <p14:creationId xmlns:p14="http://schemas.microsoft.com/office/powerpoint/2010/main" val="4258024640"/>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5" name="Rectangle 99">
            <a:extLst>
              <a:ext uri="{FF2B5EF4-FFF2-40B4-BE49-F238E27FC236}">
                <a16:creationId xmlns:a16="http://schemas.microsoft.com/office/drawing/2014/main" xmlns="" id="{DA9DCA95-A206-01C2-EFE0-04A77234263D}"/>
              </a:ext>
            </a:extLst>
          </p:cNvPr>
          <p:cNvSpPr>
            <a:spLocks noChangeArrowheads="1"/>
          </p:cNvSpPr>
          <p:nvPr/>
        </p:nvSpPr>
        <p:spPr bwMode="auto">
          <a:xfrm>
            <a:off x="2096171" y="447637"/>
            <a:ext cx="5099662" cy="685800"/>
          </a:xfrm>
          <a:prstGeom prst="rect">
            <a:avLst/>
          </a:prstGeom>
          <a:noFill/>
          <a:ln w="9525">
            <a:noFill/>
            <a:miter lim="800000"/>
            <a:headEnd/>
            <a:tailEnd/>
          </a:ln>
        </p:spPr>
        <p:txBody>
          <a:bodyPr wrap="none" lIns="90000" tIns="46800" rIns="90000" bIns="46800" anchor="ctr"/>
          <a:lstStyle/>
          <a:p>
            <a:pPr algn="ctr">
              <a:buClr>
                <a:schemeClr val="accent1"/>
              </a:buClr>
              <a:buSzPct val="90000"/>
              <a:buFont typeface="Monotype Sorts" pitchFamily="2" charset="2"/>
              <a:buNone/>
            </a:pPr>
            <a:r>
              <a:rPr lang="zh-CN" altLang="en-US" b="1" dirty="0">
                <a:solidFill>
                  <a:srgbClr val="000000"/>
                </a:solidFill>
                <a:latin typeface="Times New Roman" pitchFamily="18" charset="0"/>
                <a:sym typeface="Times New Roman" pitchFamily="18" charset="0"/>
              </a:rPr>
              <a:t>表</a:t>
            </a:r>
            <a:r>
              <a:rPr lang="en-US" altLang="zh-CN" b="1" dirty="0">
                <a:solidFill>
                  <a:srgbClr val="000000"/>
                </a:solidFill>
                <a:latin typeface="Times New Roman" pitchFamily="18" charset="0"/>
                <a:sym typeface="Times New Roman" pitchFamily="18" charset="0"/>
              </a:rPr>
              <a:t>6.3 </a:t>
            </a:r>
            <a:r>
              <a:rPr lang="zh-CN" altLang="en-US" b="1" dirty="0">
                <a:solidFill>
                  <a:srgbClr val="000000"/>
                </a:solidFill>
                <a:latin typeface="Times New Roman" pitchFamily="18" charset="0"/>
                <a:sym typeface="Times New Roman" pitchFamily="18" charset="0"/>
              </a:rPr>
              <a:t>非规范化关系示例</a:t>
            </a:r>
            <a:endParaRPr lang="en-US" altLang="zh-CN" b="1" dirty="0">
              <a:solidFill>
                <a:srgbClr val="000000"/>
              </a:solidFill>
              <a:latin typeface="Times New Roman" pitchFamily="18" charset="0"/>
              <a:ea typeface="黑体" pitchFamily="49" charset="-122"/>
              <a:sym typeface="Times New Roman" pitchFamily="18" charset="0"/>
            </a:endParaRPr>
          </a:p>
        </p:txBody>
      </p:sp>
      <p:grpSp>
        <p:nvGrpSpPr>
          <p:cNvPr id="6" name="Group 5">
            <a:extLst>
              <a:ext uri="{FF2B5EF4-FFF2-40B4-BE49-F238E27FC236}">
                <a16:creationId xmlns:a16="http://schemas.microsoft.com/office/drawing/2014/main" xmlns="" id="{DA5E0853-9222-979E-CB00-463B5D43A689}"/>
              </a:ext>
            </a:extLst>
          </p:cNvPr>
          <p:cNvGrpSpPr>
            <a:grpSpLocks/>
          </p:cNvGrpSpPr>
          <p:nvPr/>
        </p:nvGrpSpPr>
        <p:grpSpPr bwMode="auto">
          <a:xfrm>
            <a:off x="1673671" y="987574"/>
            <a:ext cx="5796657" cy="4641911"/>
            <a:chOff x="0" y="0"/>
            <a:chExt cx="10173" cy="7712"/>
          </a:xfrm>
        </p:grpSpPr>
        <p:sp>
          <p:nvSpPr>
            <p:cNvPr id="7" name="Text Box 52">
              <a:extLst>
                <a:ext uri="{FF2B5EF4-FFF2-40B4-BE49-F238E27FC236}">
                  <a16:creationId xmlns:a16="http://schemas.microsoft.com/office/drawing/2014/main" xmlns="" id="{1BD7A7D8-29F1-ECEC-B058-024AD3D88E5A}"/>
                </a:ext>
              </a:extLst>
            </p:cNvPr>
            <p:cNvSpPr>
              <a:spLocks noChangeArrowheads="1"/>
            </p:cNvSpPr>
            <p:nvPr/>
          </p:nvSpPr>
          <p:spPr bwMode="auto">
            <a:xfrm>
              <a:off x="4107" y="5720"/>
              <a:ext cx="840" cy="720"/>
            </a:xfrm>
            <a:prstGeom prst="rect">
              <a:avLst/>
            </a:prstGeom>
            <a:noFill/>
            <a:ln w="9525">
              <a:noFill/>
              <a:miter lim="800000"/>
              <a:headEnd/>
              <a:tailEnd/>
            </a:ln>
          </p:spPr>
          <p:txBody>
            <a:bodyPr/>
            <a:lstStyle/>
            <a:p>
              <a:pPr>
                <a:buClr>
                  <a:schemeClr val="accent1"/>
                </a:buClr>
                <a:buSzPct val="90000"/>
                <a:buFont typeface="Monotype Sorts" pitchFamily="2" charset="2"/>
                <a:buNone/>
              </a:pPr>
              <a:r>
                <a:rPr lang="en-US" altLang="zh-CN" sz="2000" b="1" dirty="0">
                  <a:solidFill>
                    <a:srgbClr val="000000"/>
                  </a:solidFill>
                  <a:sym typeface="Arial" pitchFamily="34" charset="0"/>
                </a:rPr>
                <a:t>…</a:t>
              </a:r>
              <a:endParaRPr lang="en-US" altLang="zh-CN" sz="3200" b="1" dirty="0">
                <a:solidFill>
                  <a:srgbClr val="000000"/>
                </a:solidFill>
                <a:latin typeface="Times New Roman" pitchFamily="18" charset="0"/>
                <a:sym typeface="Times New Roman"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itchFamily="18" charset="0"/>
                <a:sym typeface="Times New Roman" pitchFamily="18" charset="0"/>
              </a:endParaRPr>
            </a:p>
          </p:txBody>
        </p:sp>
        <p:sp>
          <p:nvSpPr>
            <p:cNvPr id="8" name="Text Box 50">
              <a:extLst>
                <a:ext uri="{FF2B5EF4-FFF2-40B4-BE49-F238E27FC236}">
                  <a16:creationId xmlns:a16="http://schemas.microsoft.com/office/drawing/2014/main" xmlns="" id="{54A98129-2952-C307-2B52-2B8288C10E1D}"/>
                </a:ext>
              </a:extLst>
            </p:cNvPr>
            <p:cNvSpPr>
              <a:spLocks noChangeArrowheads="1"/>
            </p:cNvSpPr>
            <p:nvPr/>
          </p:nvSpPr>
          <p:spPr bwMode="auto">
            <a:xfrm>
              <a:off x="608" y="5509"/>
              <a:ext cx="1155" cy="800"/>
            </a:xfrm>
            <a:prstGeom prst="rect">
              <a:avLst/>
            </a:prstGeom>
            <a:noFill/>
            <a:ln w="9525">
              <a:noFill/>
              <a:miter lim="800000"/>
              <a:headEnd/>
              <a:tailEnd/>
            </a:ln>
          </p:spPr>
          <p:txBody>
            <a:bodyPr/>
            <a:lstStyle/>
            <a:p>
              <a:pPr>
                <a:buClr>
                  <a:schemeClr val="accent1"/>
                </a:buClr>
                <a:buSzPct val="90000"/>
                <a:buFont typeface="Monotype Sorts" pitchFamily="2" charset="2"/>
                <a:buNone/>
              </a:pPr>
              <a:r>
                <a:rPr lang="en-US" altLang="zh-CN" sz="2000" b="1" dirty="0">
                  <a:solidFill>
                    <a:srgbClr val="000000"/>
                  </a:solidFill>
                  <a:sym typeface="Arial" pitchFamily="34" charset="0"/>
                </a:rPr>
                <a:t>…</a:t>
              </a:r>
              <a:endParaRPr lang="en-US" altLang="zh-CN" sz="3200" b="1" dirty="0">
                <a:solidFill>
                  <a:srgbClr val="000000"/>
                </a:solidFill>
                <a:latin typeface="Times New Roman" pitchFamily="18" charset="0"/>
                <a:sym typeface="Times New Roman"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itchFamily="18" charset="0"/>
                <a:sym typeface="Times New Roman" pitchFamily="18" charset="0"/>
              </a:endParaRPr>
            </a:p>
          </p:txBody>
        </p:sp>
        <p:sp>
          <p:nvSpPr>
            <p:cNvPr id="9" name="Text Box 51">
              <a:extLst>
                <a:ext uri="{FF2B5EF4-FFF2-40B4-BE49-F238E27FC236}">
                  <a16:creationId xmlns:a16="http://schemas.microsoft.com/office/drawing/2014/main" xmlns="" id="{BF3C7061-B7E3-5578-1E6C-E074624813D0}"/>
                </a:ext>
              </a:extLst>
            </p:cNvPr>
            <p:cNvSpPr>
              <a:spLocks noChangeArrowheads="1"/>
            </p:cNvSpPr>
            <p:nvPr/>
          </p:nvSpPr>
          <p:spPr bwMode="auto">
            <a:xfrm>
              <a:off x="7781" y="4959"/>
              <a:ext cx="960" cy="600"/>
            </a:xfrm>
            <a:prstGeom prst="rect">
              <a:avLst/>
            </a:prstGeom>
            <a:noFill/>
            <a:ln w="9525">
              <a:noFill/>
              <a:miter lim="800000"/>
              <a:headEnd/>
              <a:tailEnd/>
            </a:ln>
          </p:spPr>
          <p:txBody>
            <a:bodyPr/>
            <a:lstStyle/>
            <a:p>
              <a:pPr>
                <a:buClr>
                  <a:schemeClr val="accent1"/>
                </a:buClr>
                <a:buSzPct val="90000"/>
                <a:buFont typeface="Monotype Sorts" pitchFamily="2" charset="2"/>
                <a:buNone/>
              </a:pPr>
              <a:r>
                <a:rPr lang="en-US" altLang="zh-CN" sz="2000" b="1" dirty="0">
                  <a:solidFill>
                    <a:srgbClr val="000000"/>
                  </a:solidFill>
                  <a:sym typeface="Arial" pitchFamily="34" charset="0"/>
                </a:rPr>
                <a:t>…</a:t>
              </a:r>
              <a:endParaRPr lang="en-US" altLang="zh-CN" sz="3200" b="1" dirty="0">
                <a:solidFill>
                  <a:srgbClr val="000000"/>
                </a:solidFill>
                <a:latin typeface="Times New Roman" pitchFamily="18" charset="0"/>
                <a:sym typeface="Times New Roman" pitchFamily="18" charset="0"/>
              </a:endParaRPr>
            </a:p>
          </p:txBody>
        </p:sp>
        <p:grpSp>
          <p:nvGrpSpPr>
            <p:cNvPr id="10" name="Group 8">
              <a:extLst>
                <a:ext uri="{FF2B5EF4-FFF2-40B4-BE49-F238E27FC236}">
                  <a16:creationId xmlns:a16="http://schemas.microsoft.com/office/drawing/2014/main" xmlns="" id="{14C43F44-234A-E5D0-8E4F-5EE2D97690A3}"/>
                </a:ext>
              </a:extLst>
            </p:cNvPr>
            <p:cNvGrpSpPr>
              <a:grpSpLocks/>
            </p:cNvGrpSpPr>
            <p:nvPr/>
          </p:nvGrpSpPr>
          <p:grpSpPr bwMode="auto">
            <a:xfrm>
              <a:off x="3893" y="1372"/>
              <a:ext cx="1287" cy="887"/>
              <a:chOff x="0" y="-131"/>
              <a:chExt cx="635" cy="337"/>
            </a:xfrm>
          </p:grpSpPr>
          <p:sp>
            <p:nvSpPr>
              <p:cNvPr id="46" name="AutoShape 55">
                <a:extLst>
                  <a:ext uri="{FF2B5EF4-FFF2-40B4-BE49-F238E27FC236}">
                    <a16:creationId xmlns:a16="http://schemas.microsoft.com/office/drawing/2014/main" xmlns="" id="{E5729F7E-3A3D-93E2-8C9E-51A36A551C42}"/>
                  </a:ext>
                </a:extLst>
              </p:cNvPr>
              <p:cNvSpPr>
                <a:spLocks/>
              </p:cNvSpPr>
              <p:nvPr/>
            </p:nvSpPr>
            <p:spPr bwMode="auto">
              <a:xfrm>
                <a:off x="0" y="-131"/>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47" name="AutoShape 54">
                <a:extLst>
                  <a:ext uri="{FF2B5EF4-FFF2-40B4-BE49-F238E27FC236}">
                    <a16:creationId xmlns:a16="http://schemas.microsoft.com/office/drawing/2014/main" xmlns="" id="{B2F3F5B5-A70B-9A2D-9501-98BB6BFD2B65}"/>
                  </a:ext>
                </a:extLst>
              </p:cNvPr>
              <p:cNvSpPr>
                <a:spLocks/>
              </p:cNvSpPr>
              <p:nvPr/>
            </p:nvSpPr>
            <p:spPr bwMode="auto">
              <a:xfrm rot="10800000">
                <a:off x="575" y="-131"/>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11" name="Group 11">
              <a:extLst>
                <a:ext uri="{FF2B5EF4-FFF2-40B4-BE49-F238E27FC236}">
                  <a16:creationId xmlns:a16="http://schemas.microsoft.com/office/drawing/2014/main" xmlns="" id="{B5E1F0C0-A38B-049B-185B-B359C06FEADB}"/>
                </a:ext>
              </a:extLst>
            </p:cNvPr>
            <p:cNvGrpSpPr>
              <a:grpSpLocks/>
            </p:cNvGrpSpPr>
            <p:nvPr/>
          </p:nvGrpSpPr>
          <p:grpSpPr bwMode="auto">
            <a:xfrm>
              <a:off x="3787" y="3031"/>
              <a:ext cx="1342" cy="922"/>
              <a:chOff x="-52" y="-242"/>
              <a:chExt cx="660" cy="351"/>
            </a:xfrm>
          </p:grpSpPr>
          <p:sp>
            <p:nvSpPr>
              <p:cNvPr id="44" name="AutoShape 61">
                <a:extLst>
                  <a:ext uri="{FF2B5EF4-FFF2-40B4-BE49-F238E27FC236}">
                    <a16:creationId xmlns:a16="http://schemas.microsoft.com/office/drawing/2014/main" xmlns="" id="{DFE7A4ED-81AF-E7AC-71FB-45722C4EC066}"/>
                  </a:ext>
                </a:extLst>
              </p:cNvPr>
              <p:cNvSpPr>
                <a:spLocks/>
              </p:cNvSpPr>
              <p:nvPr/>
            </p:nvSpPr>
            <p:spPr bwMode="auto">
              <a:xfrm>
                <a:off x="-52" y="-242"/>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45" name="AutoShape 60">
                <a:extLst>
                  <a:ext uri="{FF2B5EF4-FFF2-40B4-BE49-F238E27FC236}">
                    <a16:creationId xmlns:a16="http://schemas.microsoft.com/office/drawing/2014/main" xmlns="" id="{9282DF3C-3FF9-E096-3532-907C87226613}"/>
                  </a:ext>
                </a:extLst>
              </p:cNvPr>
              <p:cNvSpPr>
                <a:spLocks/>
              </p:cNvSpPr>
              <p:nvPr/>
            </p:nvSpPr>
            <p:spPr bwMode="auto">
              <a:xfrm rot="10800000">
                <a:off x="548" y="-228"/>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12" name="Group 14">
              <a:extLst>
                <a:ext uri="{FF2B5EF4-FFF2-40B4-BE49-F238E27FC236}">
                  <a16:creationId xmlns:a16="http://schemas.microsoft.com/office/drawing/2014/main" xmlns="" id="{821F5AC4-924A-8EBF-8E38-F92F30B02973}"/>
                </a:ext>
              </a:extLst>
            </p:cNvPr>
            <p:cNvGrpSpPr>
              <a:grpSpLocks/>
            </p:cNvGrpSpPr>
            <p:nvPr/>
          </p:nvGrpSpPr>
          <p:grpSpPr bwMode="auto">
            <a:xfrm>
              <a:off x="3786" y="4571"/>
              <a:ext cx="1384" cy="1002"/>
              <a:chOff x="-82" y="-302"/>
              <a:chExt cx="681" cy="360"/>
            </a:xfrm>
          </p:grpSpPr>
          <p:sp>
            <p:nvSpPr>
              <p:cNvPr id="42" name="AutoShape 58">
                <a:extLst>
                  <a:ext uri="{FF2B5EF4-FFF2-40B4-BE49-F238E27FC236}">
                    <a16:creationId xmlns:a16="http://schemas.microsoft.com/office/drawing/2014/main" xmlns="" id="{5C07124A-775C-9CC2-A7AE-82A12F6F25AF}"/>
                  </a:ext>
                </a:extLst>
              </p:cNvPr>
              <p:cNvSpPr>
                <a:spLocks/>
              </p:cNvSpPr>
              <p:nvPr/>
            </p:nvSpPr>
            <p:spPr bwMode="auto">
              <a:xfrm>
                <a:off x="-82" y="-302"/>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43" name="AutoShape 57">
                <a:extLst>
                  <a:ext uri="{FF2B5EF4-FFF2-40B4-BE49-F238E27FC236}">
                    <a16:creationId xmlns:a16="http://schemas.microsoft.com/office/drawing/2014/main" xmlns="" id="{D5888E09-1783-0671-A89B-066718B89400}"/>
                  </a:ext>
                </a:extLst>
              </p:cNvPr>
              <p:cNvSpPr>
                <a:spLocks/>
              </p:cNvSpPr>
              <p:nvPr/>
            </p:nvSpPr>
            <p:spPr bwMode="auto">
              <a:xfrm rot="10800000">
                <a:off x="539" y="-279"/>
                <a:ext cx="60" cy="337"/>
              </a:xfrm>
              <a:prstGeom prst="leftBrace">
                <a:avLst>
                  <a:gd name="adj1" fmla="val 46806"/>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13" name="Group 17">
              <a:extLst>
                <a:ext uri="{FF2B5EF4-FFF2-40B4-BE49-F238E27FC236}">
                  <a16:creationId xmlns:a16="http://schemas.microsoft.com/office/drawing/2014/main" xmlns="" id="{675DC190-281A-8719-5482-18FDA6ABD31B}"/>
                </a:ext>
              </a:extLst>
            </p:cNvPr>
            <p:cNvGrpSpPr>
              <a:grpSpLocks noChangeAspect="1"/>
            </p:cNvGrpSpPr>
            <p:nvPr/>
          </p:nvGrpSpPr>
          <p:grpSpPr bwMode="auto">
            <a:xfrm>
              <a:off x="7220" y="1301"/>
              <a:ext cx="2155" cy="1339"/>
              <a:chOff x="-35" y="-195"/>
              <a:chExt cx="1008" cy="628"/>
            </a:xfrm>
          </p:grpSpPr>
          <p:sp>
            <p:nvSpPr>
              <p:cNvPr id="40" name="AutoShape 70">
                <a:extLst>
                  <a:ext uri="{FF2B5EF4-FFF2-40B4-BE49-F238E27FC236}">
                    <a16:creationId xmlns:a16="http://schemas.microsoft.com/office/drawing/2014/main" xmlns="" id="{1975E70F-7D50-6D9A-5698-8E1CC23829EF}"/>
                  </a:ext>
                </a:extLst>
              </p:cNvPr>
              <p:cNvSpPr>
                <a:spLocks noChangeAspect="1"/>
              </p:cNvSpPr>
              <p:nvPr/>
            </p:nvSpPr>
            <p:spPr bwMode="auto">
              <a:xfrm>
                <a:off x="-35" y="-184"/>
                <a:ext cx="81" cy="617"/>
              </a:xfrm>
              <a:prstGeom prst="leftBrace">
                <a:avLst>
                  <a:gd name="adj1" fmla="val 63407"/>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41" name="AutoShape 69">
                <a:extLst>
                  <a:ext uri="{FF2B5EF4-FFF2-40B4-BE49-F238E27FC236}">
                    <a16:creationId xmlns:a16="http://schemas.microsoft.com/office/drawing/2014/main" xmlns="" id="{B862C493-E0C8-B076-4B5A-D7422005221B}"/>
                  </a:ext>
                </a:extLst>
              </p:cNvPr>
              <p:cNvSpPr>
                <a:spLocks noChangeAspect="1"/>
              </p:cNvSpPr>
              <p:nvPr/>
            </p:nvSpPr>
            <p:spPr bwMode="auto">
              <a:xfrm rot="10800000">
                <a:off x="892" y="-195"/>
                <a:ext cx="81" cy="617"/>
              </a:xfrm>
              <a:prstGeom prst="leftBrace">
                <a:avLst>
                  <a:gd name="adj1" fmla="val 63407"/>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dirty="0">
                  <a:solidFill>
                    <a:srgbClr val="000000"/>
                  </a:solidFill>
                  <a:latin typeface="Times New Roman" pitchFamily="18" charset="0"/>
                  <a:sym typeface="Times New Roman" pitchFamily="18" charset="0"/>
                </a:endParaRPr>
              </a:p>
            </p:txBody>
          </p:sp>
        </p:grpSp>
        <p:grpSp>
          <p:nvGrpSpPr>
            <p:cNvPr id="14" name="Group 21">
              <a:extLst>
                <a:ext uri="{FF2B5EF4-FFF2-40B4-BE49-F238E27FC236}">
                  <a16:creationId xmlns:a16="http://schemas.microsoft.com/office/drawing/2014/main" xmlns="" id="{CD3AD1AF-E1AC-93E7-34C1-76C3336E56DB}"/>
                </a:ext>
              </a:extLst>
            </p:cNvPr>
            <p:cNvGrpSpPr>
              <a:grpSpLocks noChangeAspect="1"/>
            </p:cNvGrpSpPr>
            <p:nvPr/>
          </p:nvGrpSpPr>
          <p:grpSpPr bwMode="auto">
            <a:xfrm>
              <a:off x="7187" y="3068"/>
              <a:ext cx="2131" cy="1250"/>
              <a:chOff x="-16" y="-713"/>
              <a:chExt cx="2131" cy="1250"/>
            </a:xfrm>
          </p:grpSpPr>
          <p:sp>
            <p:nvSpPr>
              <p:cNvPr id="38" name="AutoShape 67">
                <a:extLst>
                  <a:ext uri="{FF2B5EF4-FFF2-40B4-BE49-F238E27FC236}">
                    <a16:creationId xmlns:a16="http://schemas.microsoft.com/office/drawing/2014/main" xmlns="" id="{D6BEBAB2-13ED-FB9A-FD01-D3F6970DB0AD}"/>
                  </a:ext>
                </a:extLst>
              </p:cNvPr>
              <p:cNvSpPr>
                <a:spLocks noChangeAspect="1"/>
              </p:cNvSpPr>
              <p:nvPr/>
            </p:nvSpPr>
            <p:spPr bwMode="auto">
              <a:xfrm>
                <a:off x="-16" y="-713"/>
                <a:ext cx="222" cy="1242"/>
              </a:xfrm>
              <a:prstGeom prst="leftBrace">
                <a:avLst>
                  <a:gd name="adj1" fmla="val 46570"/>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39" name="AutoShape 66">
                <a:extLst>
                  <a:ext uri="{FF2B5EF4-FFF2-40B4-BE49-F238E27FC236}">
                    <a16:creationId xmlns:a16="http://schemas.microsoft.com/office/drawing/2014/main" xmlns="" id="{B7AC9C07-373B-A18A-0A45-38A57757D7DD}"/>
                  </a:ext>
                </a:extLst>
              </p:cNvPr>
              <p:cNvSpPr>
                <a:spLocks noChangeAspect="1"/>
              </p:cNvSpPr>
              <p:nvPr/>
            </p:nvSpPr>
            <p:spPr bwMode="auto">
              <a:xfrm rot="10800000">
                <a:off x="1892" y="-708"/>
                <a:ext cx="223" cy="1245"/>
              </a:xfrm>
              <a:prstGeom prst="leftBrace">
                <a:avLst>
                  <a:gd name="adj1" fmla="val 46344"/>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dirty="0">
                  <a:solidFill>
                    <a:srgbClr val="000000"/>
                  </a:solidFill>
                  <a:latin typeface="Times New Roman" pitchFamily="18" charset="0"/>
                  <a:sym typeface="Times New Roman" pitchFamily="18" charset="0"/>
                </a:endParaRPr>
              </a:p>
            </p:txBody>
          </p:sp>
        </p:grpSp>
        <p:grpSp>
          <p:nvGrpSpPr>
            <p:cNvPr id="15" name="Group 23">
              <a:extLst>
                <a:ext uri="{FF2B5EF4-FFF2-40B4-BE49-F238E27FC236}">
                  <a16:creationId xmlns:a16="http://schemas.microsoft.com/office/drawing/2014/main" xmlns="" id="{CA47566E-A701-B827-1783-757FAA31AECE}"/>
                </a:ext>
              </a:extLst>
            </p:cNvPr>
            <p:cNvGrpSpPr>
              <a:grpSpLocks noChangeAspect="1"/>
            </p:cNvGrpSpPr>
            <p:nvPr/>
          </p:nvGrpSpPr>
          <p:grpSpPr bwMode="auto">
            <a:xfrm>
              <a:off x="7197" y="4756"/>
              <a:ext cx="2089" cy="1036"/>
              <a:chOff x="-49" y="-409"/>
              <a:chExt cx="883" cy="667"/>
            </a:xfrm>
          </p:grpSpPr>
          <p:sp>
            <p:nvSpPr>
              <p:cNvPr id="36" name="AutoShape 64">
                <a:extLst>
                  <a:ext uri="{FF2B5EF4-FFF2-40B4-BE49-F238E27FC236}">
                    <a16:creationId xmlns:a16="http://schemas.microsoft.com/office/drawing/2014/main" xmlns="" id="{7668C0FF-A2F6-9CE5-C710-5D438B89AC91}"/>
                  </a:ext>
                </a:extLst>
              </p:cNvPr>
              <p:cNvSpPr>
                <a:spLocks noChangeAspect="1"/>
              </p:cNvSpPr>
              <p:nvPr/>
            </p:nvSpPr>
            <p:spPr bwMode="auto">
              <a:xfrm>
                <a:off x="-49" y="-359"/>
                <a:ext cx="81" cy="617"/>
              </a:xfrm>
              <a:prstGeom prst="leftBrace">
                <a:avLst>
                  <a:gd name="adj1" fmla="val 63407"/>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sp>
            <p:nvSpPr>
              <p:cNvPr id="37" name="AutoShape 63">
                <a:extLst>
                  <a:ext uri="{FF2B5EF4-FFF2-40B4-BE49-F238E27FC236}">
                    <a16:creationId xmlns:a16="http://schemas.microsoft.com/office/drawing/2014/main" xmlns="" id="{8B8429D6-5BB3-92BC-5A9E-D78FDB67E9D3}"/>
                  </a:ext>
                </a:extLst>
              </p:cNvPr>
              <p:cNvSpPr>
                <a:spLocks noChangeAspect="1"/>
              </p:cNvSpPr>
              <p:nvPr/>
            </p:nvSpPr>
            <p:spPr bwMode="auto">
              <a:xfrm rot="10800000">
                <a:off x="753" y="-409"/>
                <a:ext cx="81" cy="617"/>
              </a:xfrm>
              <a:prstGeom prst="leftBrace">
                <a:avLst>
                  <a:gd name="adj1" fmla="val 63407"/>
                  <a:gd name="adj2" fmla="val 50000"/>
                </a:avLst>
              </a:prstGeom>
              <a:noFill/>
              <a:ln w="6350">
                <a:solidFill>
                  <a:schemeClr val="tx1"/>
                </a:solidFill>
                <a:round/>
                <a:headEnd/>
                <a:tailE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16" name="Group 27">
              <a:extLst>
                <a:ext uri="{FF2B5EF4-FFF2-40B4-BE49-F238E27FC236}">
                  <a16:creationId xmlns:a16="http://schemas.microsoft.com/office/drawing/2014/main" xmlns="" id="{2EA3915C-5108-3CD9-E255-BF94C10D17E7}"/>
                </a:ext>
              </a:extLst>
            </p:cNvPr>
            <p:cNvGrpSpPr>
              <a:grpSpLocks/>
            </p:cNvGrpSpPr>
            <p:nvPr/>
          </p:nvGrpSpPr>
          <p:grpSpPr bwMode="auto">
            <a:xfrm>
              <a:off x="0" y="0"/>
              <a:ext cx="10173" cy="7712"/>
              <a:chOff x="0" y="0"/>
              <a:chExt cx="2272" cy="1790"/>
            </a:xfrm>
          </p:grpSpPr>
          <p:grpSp>
            <p:nvGrpSpPr>
              <p:cNvPr id="18" name="Group 28">
                <a:extLst>
                  <a:ext uri="{FF2B5EF4-FFF2-40B4-BE49-F238E27FC236}">
                    <a16:creationId xmlns:a16="http://schemas.microsoft.com/office/drawing/2014/main" xmlns="" id="{BB874AAA-0956-744E-16AA-131D6E1E8CC2}"/>
                  </a:ext>
                </a:extLst>
              </p:cNvPr>
              <p:cNvGrpSpPr>
                <a:grpSpLocks/>
              </p:cNvGrpSpPr>
              <p:nvPr/>
            </p:nvGrpSpPr>
            <p:grpSpPr bwMode="auto">
              <a:xfrm>
                <a:off x="0" y="0"/>
                <a:ext cx="596" cy="230"/>
                <a:chOff x="0" y="0"/>
                <a:chExt cx="596" cy="230"/>
              </a:xfrm>
            </p:grpSpPr>
            <p:sp>
              <p:nvSpPr>
                <p:cNvPr id="34" name="Rectangle 71">
                  <a:extLst>
                    <a:ext uri="{FF2B5EF4-FFF2-40B4-BE49-F238E27FC236}">
                      <a16:creationId xmlns:a16="http://schemas.microsoft.com/office/drawing/2014/main" xmlns="" id="{93AAC199-67AD-AA4B-E644-423747D1BB42}"/>
                    </a:ext>
                  </a:extLst>
                </p:cNvPr>
                <p:cNvSpPr>
                  <a:spLocks noChangeArrowheads="1"/>
                </p:cNvSpPr>
                <p:nvPr/>
              </p:nvSpPr>
              <p:spPr bwMode="auto">
                <a:xfrm>
                  <a:off x="0" y="0"/>
                  <a:ext cx="596" cy="230"/>
                </a:xfrm>
                <a:prstGeom prst="rect">
                  <a:avLst/>
                </a:prstGeom>
                <a:noFill/>
                <a:ln w="9525">
                  <a:noFill/>
                  <a:miter lim="800000"/>
                  <a:headEnd/>
                  <a:tailEnd/>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itchFamily="2" charset="-122"/>
                      <a:sym typeface="宋体" pitchFamily="2" charset="-122"/>
                    </a:rPr>
                    <a:t>课程 </a:t>
                  </a:r>
                  <a:r>
                    <a:rPr lang="en-US" altLang="zh-CN" sz="2000" b="1" dirty="0">
                      <a:solidFill>
                        <a:srgbClr val="000000"/>
                      </a:solidFill>
                      <a:latin typeface="+mn-lt"/>
                      <a:sym typeface="宋体" pitchFamily="2" charset="-122"/>
                    </a:rPr>
                    <a:t>C</a:t>
                  </a:r>
                </a:p>
              </p:txBody>
            </p:sp>
            <p:sp>
              <p:nvSpPr>
                <p:cNvPr id="35" name="Rectangle 81">
                  <a:extLst>
                    <a:ext uri="{FF2B5EF4-FFF2-40B4-BE49-F238E27FC236}">
                      <a16:creationId xmlns:a16="http://schemas.microsoft.com/office/drawing/2014/main" xmlns="" id="{30B804A0-8DF3-4792-E6C9-A6070EAD03DE}"/>
                    </a:ext>
                  </a:extLst>
                </p:cNvPr>
                <p:cNvSpPr>
                  <a:spLocks noChangeArrowheads="1"/>
                </p:cNvSpPr>
                <p:nvPr/>
              </p:nvSpPr>
              <p:spPr bwMode="auto">
                <a:xfrm>
                  <a:off x="0" y="0"/>
                  <a:ext cx="596" cy="230"/>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19" name="Group 31">
                <a:extLst>
                  <a:ext uri="{FF2B5EF4-FFF2-40B4-BE49-F238E27FC236}">
                    <a16:creationId xmlns:a16="http://schemas.microsoft.com/office/drawing/2014/main" xmlns="" id="{3CAADF27-70F3-E107-7861-5F484D8B1055}"/>
                  </a:ext>
                </a:extLst>
              </p:cNvPr>
              <p:cNvGrpSpPr>
                <a:grpSpLocks/>
              </p:cNvGrpSpPr>
              <p:nvPr/>
            </p:nvGrpSpPr>
            <p:grpSpPr bwMode="auto">
              <a:xfrm>
                <a:off x="596" y="0"/>
                <a:ext cx="822" cy="230"/>
                <a:chOff x="0" y="0"/>
                <a:chExt cx="822" cy="230"/>
              </a:xfrm>
            </p:grpSpPr>
            <p:sp>
              <p:nvSpPr>
                <p:cNvPr id="32" name="Rectangle 72">
                  <a:extLst>
                    <a:ext uri="{FF2B5EF4-FFF2-40B4-BE49-F238E27FC236}">
                      <a16:creationId xmlns:a16="http://schemas.microsoft.com/office/drawing/2014/main" xmlns="" id="{57F1E863-6A69-E987-5B36-774D56774458}"/>
                    </a:ext>
                  </a:extLst>
                </p:cNvPr>
                <p:cNvSpPr>
                  <a:spLocks noChangeArrowheads="1"/>
                </p:cNvSpPr>
                <p:nvPr/>
              </p:nvSpPr>
              <p:spPr bwMode="auto">
                <a:xfrm>
                  <a:off x="0" y="0"/>
                  <a:ext cx="822" cy="230"/>
                </a:xfrm>
                <a:prstGeom prst="rect">
                  <a:avLst/>
                </a:prstGeom>
                <a:noFill/>
                <a:ln w="9525">
                  <a:noFill/>
                  <a:miter lim="800000"/>
                  <a:headEnd/>
                  <a:tailEnd/>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itchFamily="2" charset="-122"/>
                      <a:sym typeface="宋体" pitchFamily="2" charset="-122"/>
                    </a:rPr>
                    <a:t>教员 </a:t>
                  </a:r>
                  <a:r>
                    <a:rPr lang="en-US" altLang="zh-CN" sz="2000" b="1" dirty="0">
                      <a:solidFill>
                        <a:srgbClr val="000000"/>
                      </a:solidFill>
                      <a:latin typeface="+mn-lt"/>
                      <a:sym typeface="宋体" pitchFamily="2" charset="-122"/>
                    </a:rPr>
                    <a:t>T</a:t>
                  </a:r>
                </a:p>
              </p:txBody>
            </p:sp>
            <p:sp>
              <p:nvSpPr>
                <p:cNvPr id="33" name="Rectangle 83">
                  <a:extLst>
                    <a:ext uri="{FF2B5EF4-FFF2-40B4-BE49-F238E27FC236}">
                      <a16:creationId xmlns:a16="http://schemas.microsoft.com/office/drawing/2014/main" xmlns="" id="{859201D2-45C2-EF1E-47C4-DCEE2852E8E7}"/>
                    </a:ext>
                  </a:extLst>
                </p:cNvPr>
                <p:cNvSpPr>
                  <a:spLocks noChangeArrowheads="1"/>
                </p:cNvSpPr>
                <p:nvPr/>
              </p:nvSpPr>
              <p:spPr bwMode="auto">
                <a:xfrm>
                  <a:off x="0" y="0"/>
                  <a:ext cx="822" cy="230"/>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20" name="Group 34">
                <a:extLst>
                  <a:ext uri="{FF2B5EF4-FFF2-40B4-BE49-F238E27FC236}">
                    <a16:creationId xmlns:a16="http://schemas.microsoft.com/office/drawing/2014/main" xmlns="" id="{A532C935-6712-183B-9865-2F73DC5AD624}"/>
                  </a:ext>
                </a:extLst>
              </p:cNvPr>
              <p:cNvGrpSpPr>
                <a:grpSpLocks/>
              </p:cNvGrpSpPr>
              <p:nvPr/>
            </p:nvGrpSpPr>
            <p:grpSpPr bwMode="auto">
              <a:xfrm>
                <a:off x="1418" y="0"/>
                <a:ext cx="854" cy="230"/>
                <a:chOff x="0" y="0"/>
                <a:chExt cx="854" cy="230"/>
              </a:xfrm>
            </p:grpSpPr>
            <p:sp>
              <p:nvSpPr>
                <p:cNvPr id="30" name="Rectangle 73">
                  <a:extLst>
                    <a:ext uri="{FF2B5EF4-FFF2-40B4-BE49-F238E27FC236}">
                      <a16:creationId xmlns:a16="http://schemas.microsoft.com/office/drawing/2014/main" xmlns="" id="{3CE7E501-12BF-5200-E5D8-00C90FD37A74}"/>
                    </a:ext>
                  </a:extLst>
                </p:cNvPr>
                <p:cNvSpPr>
                  <a:spLocks noChangeArrowheads="1"/>
                </p:cNvSpPr>
                <p:nvPr/>
              </p:nvSpPr>
              <p:spPr bwMode="auto">
                <a:xfrm>
                  <a:off x="0" y="0"/>
                  <a:ext cx="854" cy="230"/>
                </a:xfrm>
                <a:prstGeom prst="rect">
                  <a:avLst/>
                </a:prstGeom>
                <a:noFill/>
                <a:ln w="9525">
                  <a:noFill/>
                  <a:miter lim="800000"/>
                  <a:headEnd/>
                  <a:tailEnd/>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itchFamily="2" charset="-122"/>
                      <a:sym typeface="宋体" pitchFamily="2" charset="-122"/>
                    </a:rPr>
                    <a:t>参考书 </a:t>
                  </a:r>
                  <a:r>
                    <a:rPr lang="en-US" altLang="zh-CN" sz="2000" b="1" dirty="0">
                      <a:solidFill>
                        <a:srgbClr val="000000"/>
                      </a:solidFill>
                      <a:latin typeface="+mn-lt"/>
                      <a:sym typeface="宋体" pitchFamily="2" charset="-122"/>
                    </a:rPr>
                    <a:t>B</a:t>
                  </a:r>
                </a:p>
              </p:txBody>
            </p:sp>
            <p:sp>
              <p:nvSpPr>
                <p:cNvPr id="31" name="Rectangle 85">
                  <a:extLst>
                    <a:ext uri="{FF2B5EF4-FFF2-40B4-BE49-F238E27FC236}">
                      <a16:creationId xmlns:a16="http://schemas.microsoft.com/office/drawing/2014/main" xmlns="" id="{2CF66AE4-A602-4407-F48D-4C5B64884C4E}"/>
                    </a:ext>
                  </a:extLst>
                </p:cNvPr>
                <p:cNvSpPr>
                  <a:spLocks noChangeArrowheads="1"/>
                </p:cNvSpPr>
                <p:nvPr/>
              </p:nvSpPr>
              <p:spPr bwMode="auto">
                <a:xfrm>
                  <a:off x="0" y="0"/>
                  <a:ext cx="854" cy="230"/>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21" name="Group 37">
                <a:extLst>
                  <a:ext uri="{FF2B5EF4-FFF2-40B4-BE49-F238E27FC236}">
                    <a16:creationId xmlns:a16="http://schemas.microsoft.com/office/drawing/2014/main" xmlns="" id="{6E639239-2B2A-5D18-962B-615C7353899A}"/>
                  </a:ext>
                </a:extLst>
              </p:cNvPr>
              <p:cNvGrpSpPr>
                <a:grpSpLocks/>
              </p:cNvGrpSpPr>
              <p:nvPr/>
            </p:nvGrpSpPr>
            <p:grpSpPr bwMode="auto">
              <a:xfrm>
                <a:off x="0" y="226"/>
                <a:ext cx="598" cy="1269"/>
                <a:chOff x="0" y="-4"/>
                <a:chExt cx="598" cy="1269"/>
              </a:xfrm>
            </p:grpSpPr>
            <p:sp>
              <p:nvSpPr>
                <p:cNvPr id="28" name="Rectangle 74">
                  <a:extLst>
                    <a:ext uri="{FF2B5EF4-FFF2-40B4-BE49-F238E27FC236}">
                      <a16:creationId xmlns:a16="http://schemas.microsoft.com/office/drawing/2014/main" xmlns="" id="{2612FABD-BFD5-DA24-E6AC-39B6BAC4B74F}"/>
                    </a:ext>
                  </a:extLst>
                </p:cNvPr>
                <p:cNvSpPr>
                  <a:spLocks noChangeArrowheads="1"/>
                </p:cNvSpPr>
                <p:nvPr/>
              </p:nvSpPr>
              <p:spPr bwMode="auto">
                <a:xfrm>
                  <a:off x="35" y="-4"/>
                  <a:ext cx="510" cy="1255"/>
                </a:xfrm>
                <a:prstGeom prst="rect">
                  <a:avLst/>
                </a:prstGeom>
                <a:noFill/>
                <a:ln w="9525">
                  <a:noFill/>
                  <a:miter lim="800000"/>
                  <a:headEnd/>
                  <a:tailEnd/>
                </a:ln>
              </p:spPr>
              <p:txBody>
                <a:bodyPr lIns="90000" tIns="46800" rIns="90000" bIns="46800"/>
                <a:lstStyle/>
                <a:p>
                  <a:pPr algn="ctr">
                    <a:buClr>
                      <a:schemeClr val="accent1"/>
                    </a:buClr>
                    <a:buSzPct val="90000"/>
                    <a:buFont typeface="Monotype Sorts" pitchFamily="2" charset="2"/>
                    <a:buNone/>
                  </a:pPr>
                  <a:r>
                    <a:rPr lang="en-US" altLang="zh-CN" sz="700" b="1" dirty="0">
                      <a:solidFill>
                        <a:srgbClr val="000000"/>
                      </a:solidFill>
                      <a:sym typeface="Arial" pitchFamily="34" charset="0"/>
                    </a:rPr>
                    <a:t> </a:t>
                  </a:r>
                  <a:endParaRPr lang="en-US" altLang="zh-CN" sz="10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en-US" altLang="zh-CN" sz="700" b="1" dirty="0">
                      <a:solidFill>
                        <a:srgbClr val="000000"/>
                      </a:solidFill>
                      <a:sym typeface="Arial" pitchFamily="34" charset="0"/>
                    </a:rPr>
                    <a:t> </a:t>
                  </a:r>
                  <a:endParaRPr lang="en-US" altLang="zh-CN" sz="10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物理</a:t>
                  </a:r>
                </a:p>
                <a:p>
                  <a:pPr algn="ctr">
                    <a:buClr>
                      <a:schemeClr val="accent1"/>
                    </a:buClr>
                    <a:buSzPct val="90000"/>
                    <a:buFont typeface="Monotype Sorts" pitchFamily="2" charset="2"/>
                    <a:buNone/>
                  </a:pPr>
                  <a:endParaRPr lang="zh-CN" altLang="en-US" sz="20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endParaRPr lang="zh-CN" altLang="en-US" sz="20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数学</a:t>
                  </a:r>
                </a:p>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 </a:t>
                  </a:r>
                </a:p>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  </a:t>
                  </a:r>
                </a:p>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计算数学</a:t>
                  </a:r>
                  <a:endParaRPr lang="zh-CN" altLang="en-US" sz="6000" b="1" dirty="0">
                    <a:solidFill>
                      <a:srgbClr val="000000"/>
                    </a:solidFill>
                    <a:latin typeface="Times New Roman" pitchFamily="18" charset="0"/>
                    <a:sym typeface="Times New Roman" pitchFamily="18" charset="0"/>
                  </a:endParaRPr>
                </a:p>
              </p:txBody>
            </p:sp>
            <p:sp>
              <p:nvSpPr>
                <p:cNvPr id="29" name="Rectangle 87">
                  <a:extLst>
                    <a:ext uri="{FF2B5EF4-FFF2-40B4-BE49-F238E27FC236}">
                      <a16:creationId xmlns:a16="http://schemas.microsoft.com/office/drawing/2014/main" xmlns="" id="{C98B7178-A3D5-861D-DAA0-69FDE28947DB}"/>
                    </a:ext>
                  </a:extLst>
                </p:cNvPr>
                <p:cNvSpPr>
                  <a:spLocks noChangeArrowheads="1"/>
                </p:cNvSpPr>
                <p:nvPr/>
              </p:nvSpPr>
              <p:spPr bwMode="auto">
                <a:xfrm>
                  <a:off x="0" y="0"/>
                  <a:ext cx="598" cy="1265"/>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22" name="Group 40">
                <a:extLst>
                  <a:ext uri="{FF2B5EF4-FFF2-40B4-BE49-F238E27FC236}">
                    <a16:creationId xmlns:a16="http://schemas.microsoft.com/office/drawing/2014/main" xmlns="" id="{33C362D4-CD28-C62A-4775-27D11FC84DF8}"/>
                  </a:ext>
                </a:extLst>
              </p:cNvPr>
              <p:cNvGrpSpPr>
                <a:grpSpLocks/>
              </p:cNvGrpSpPr>
              <p:nvPr/>
            </p:nvGrpSpPr>
            <p:grpSpPr bwMode="auto">
              <a:xfrm>
                <a:off x="596" y="230"/>
                <a:ext cx="822" cy="1560"/>
                <a:chOff x="0" y="0"/>
                <a:chExt cx="822" cy="1560"/>
              </a:xfrm>
            </p:grpSpPr>
            <p:sp>
              <p:nvSpPr>
                <p:cNvPr id="26" name="Rectangle 79">
                  <a:extLst>
                    <a:ext uri="{FF2B5EF4-FFF2-40B4-BE49-F238E27FC236}">
                      <a16:creationId xmlns:a16="http://schemas.microsoft.com/office/drawing/2014/main" xmlns="" id="{96260C61-0024-8CC7-5B31-0F68E4DA072E}"/>
                    </a:ext>
                  </a:extLst>
                </p:cNvPr>
                <p:cNvSpPr>
                  <a:spLocks noChangeArrowheads="1"/>
                </p:cNvSpPr>
                <p:nvPr/>
              </p:nvSpPr>
              <p:spPr bwMode="auto">
                <a:xfrm>
                  <a:off x="43" y="77"/>
                  <a:ext cx="736" cy="1483"/>
                </a:xfrm>
                <a:prstGeom prst="rect">
                  <a:avLst/>
                </a:prstGeom>
                <a:noFill/>
                <a:ln w="9525">
                  <a:noFill/>
                  <a:miter lim="800000"/>
                  <a:headEnd/>
                  <a:tailEnd/>
                </a:ln>
              </p:spPr>
              <p:txBody>
                <a:bodyPr lIns="90000" tIns="46800" rIns="90000" bIns="46800"/>
                <a:lstStyle/>
                <a:p>
                  <a:pPr algn="ctr">
                    <a:buClr>
                      <a:schemeClr val="accent1"/>
                    </a:buClr>
                    <a:buSzPct val="90000"/>
                    <a:buFont typeface="Monotype Sorts" pitchFamily="2" charset="2"/>
                    <a:buNone/>
                  </a:pPr>
                  <a:r>
                    <a:rPr lang="zh-CN" altLang="en-US" sz="1600" b="1" dirty="0">
                      <a:solidFill>
                        <a:srgbClr val="000000"/>
                      </a:solidFill>
                      <a:latin typeface="Times New Roman" pitchFamily="18" charset="0"/>
                      <a:sym typeface="Times New Roman" pitchFamily="18" charset="0"/>
                    </a:rPr>
                    <a:t>李 勇</a:t>
                  </a:r>
                  <a:endParaRPr lang="zh-CN" altLang="en-US" sz="2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itchFamily="18" charset="0"/>
                      <a:sym typeface="Times New Roman" pitchFamily="18" charset="0"/>
                    </a:rPr>
                    <a:t>王 军</a:t>
                  </a:r>
                  <a:endParaRPr lang="zh-CN" altLang="en-US" sz="2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500" b="1" dirty="0">
                      <a:solidFill>
                        <a:srgbClr val="000000"/>
                      </a:solidFill>
                      <a:latin typeface="Times New Roman" pitchFamily="18" charset="0"/>
                      <a:sym typeface="Times New Roman" pitchFamily="18" charset="0"/>
                    </a:rPr>
                    <a:t> </a:t>
                  </a:r>
                  <a:endParaRPr lang="zh-CN" altLang="en-US" sz="8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itchFamily="18" charset="0"/>
                      <a:sym typeface="Times New Roman" pitchFamily="18" charset="0"/>
                    </a:rPr>
                    <a:t>李 勇</a:t>
                  </a:r>
                </a:p>
                <a:p>
                  <a:pPr algn="ctr">
                    <a:buClr>
                      <a:schemeClr val="accent1"/>
                    </a:buClr>
                    <a:buSzPct val="90000"/>
                    <a:buFont typeface="Monotype Sorts" pitchFamily="2" charset="2"/>
                    <a:buNone/>
                  </a:pPr>
                  <a:r>
                    <a:rPr lang="zh-CN" altLang="en-US" sz="1600" b="1" dirty="0">
                      <a:solidFill>
                        <a:srgbClr val="000000"/>
                      </a:solidFill>
                      <a:latin typeface="Times New Roman" pitchFamily="18" charset="0"/>
                      <a:sym typeface="Times New Roman" pitchFamily="18" charset="0"/>
                    </a:rPr>
                    <a:t>张 平</a:t>
                  </a:r>
                </a:p>
                <a:p>
                  <a:pPr algn="ctr">
                    <a:buClr>
                      <a:schemeClr val="accent1"/>
                    </a:buClr>
                    <a:buSzPct val="90000"/>
                    <a:buFont typeface="Monotype Sorts" pitchFamily="2" charset="2"/>
                    <a:buNone/>
                  </a:pPr>
                  <a:endParaRPr lang="zh-CN" altLang="en-US" sz="1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itchFamily="18" charset="0"/>
                    <a:sym typeface="Times New Roman"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itchFamily="18" charset="0"/>
                      <a:sym typeface="Times New Roman" pitchFamily="18" charset="0"/>
                    </a:rPr>
                    <a:t>张 平</a:t>
                  </a:r>
                  <a:r>
                    <a:rPr lang="zh-CN" altLang="en-US" sz="1600" dirty="0">
                      <a:solidFill>
                        <a:srgbClr val="000000"/>
                      </a:solidFill>
                      <a:latin typeface="Times New Roman" pitchFamily="18" charset="0"/>
                      <a:sym typeface="Times New Roman" pitchFamily="18" charset="0"/>
                    </a:rPr>
                    <a:t/>
                  </a:r>
                  <a:br>
                    <a:rPr lang="zh-CN" altLang="en-US" sz="1600" dirty="0">
                      <a:solidFill>
                        <a:srgbClr val="000000"/>
                      </a:solidFill>
                      <a:latin typeface="Times New Roman" pitchFamily="18" charset="0"/>
                      <a:sym typeface="Times New Roman" pitchFamily="18" charset="0"/>
                    </a:rPr>
                  </a:br>
                  <a:r>
                    <a:rPr lang="zh-CN" altLang="en-US" sz="1600" b="1" dirty="0">
                      <a:solidFill>
                        <a:srgbClr val="000000"/>
                      </a:solidFill>
                      <a:latin typeface="Times New Roman" pitchFamily="18" charset="0"/>
                      <a:sym typeface="Times New Roman" pitchFamily="18" charset="0"/>
                    </a:rPr>
                    <a:t>周 峰</a:t>
                  </a:r>
                  <a:endParaRPr lang="zh-CN" altLang="en-US" sz="1600" dirty="0">
                    <a:solidFill>
                      <a:srgbClr val="000000"/>
                    </a:solidFill>
                    <a:latin typeface="Times New Roman" pitchFamily="18" charset="0"/>
                    <a:sym typeface="Times New Roman" pitchFamily="18" charset="0"/>
                  </a:endParaRPr>
                </a:p>
              </p:txBody>
            </p:sp>
            <p:sp>
              <p:nvSpPr>
                <p:cNvPr id="27" name="Rectangle 89">
                  <a:extLst>
                    <a:ext uri="{FF2B5EF4-FFF2-40B4-BE49-F238E27FC236}">
                      <a16:creationId xmlns:a16="http://schemas.microsoft.com/office/drawing/2014/main" xmlns="" id="{CA6B3BFC-F714-9D18-4049-77002E3E8596}"/>
                    </a:ext>
                  </a:extLst>
                </p:cNvPr>
                <p:cNvSpPr>
                  <a:spLocks noChangeArrowheads="1"/>
                </p:cNvSpPr>
                <p:nvPr/>
              </p:nvSpPr>
              <p:spPr bwMode="auto">
                <a:xfrm>
                  <a:off x="0" y="0"/>
                  <a:ext cx="822" cy="1265"/>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nvGrpSpPr>
              <p:cNvPr id="23" name="Group 43">
                <a:extLst>
                  <a:ext uri="{FF2B5EF4-FFF2-40B4-BE49-F238E27FC236}">
                    <a16:creationId xmlns:a16="http://schemas.microsoft.com/office/drawing/2014/main" xmlns="" id="{B8913A21-663F-33B8-5B32-E009D516253C}"/>
                  </a:ext>
                </a:extLst>
              </p:cNvPr>
              <p:cNvGrpSpPr>
                <a:grpSpLocks/>
              </p:cNvGrpSpPr>
              <p:nvPr/>
            </p:nvGrpSpPr>
            <p:grpSpPr bwMode="auto">
              <a:xfrm>
                <a:off x="1418" y="195"/>
                <a:ext cx="822" cy="1358"/>
                <a:chOff x="0" y="-35"/>
                <a:chExt cx="822" cy="1358"/>
              </a:xfrm>
            </p:grpSpPr>
            <p:sp>
              <p:nvSpPr>
                <p:cNvPr id="24" name="Rectangle 80">
                  <a:extLst>
                    <a:ext uri="{FF2B5EF4-FFF2-40B4-BE49-F238E27FC236}">
                      <a16:creationId xmlns:a16="http://schemas.microsoft.com/office/drawing/2014/main" xmlns="" id="{6F0C1F27-8630-791D-729C-D0BCC49DA9C2}"/>
                    </a:ext>
                  </a:extLst>
                </p:cNvPr>
                <p:cNvSpPr>
                  <a:spLocks noChangeArrowheads="1"/>
                </p:cNvSpPr>
                <p:nvPr/>
              </p:nvSpPr>
              <p:spPr bwMode="auto">
                <a:xfrm>
                  <a:off x="43" y="-35"/>
                  <a:ext cx="768" cy="1358"/>
                </a:xfrm>
                <a:prstGeom prst="rect">
                  <a:avLst/>
                </a:prstGeom>
                <a:noFill/>
                <a:ln w="9525">
                  <a:noFill/>
                  <a:miter lim="800000"/>
                  <a:headEnd/>
                  <a:tailEnd/>
                </a:ln>
              </p:spPr>
              <p:txBody>
                <a:bodyPr lIns="90000" tIns="46800" rIns="90000" bIns="46800"/>
                <a:lstStyle/>
                <a:p>
                  <a:pPr algn="ctr">
                    <a:lnSpc>
                      <a:spcPts val="2500"/>
                    </a:lnSpc>
                    <a:buClr>
                      <a:schemeClr val="accent1"/>
                    </a:buClr>
                    <a:buSzPct val="90000"/>
                    <a:buFont typeface="Monotype Sorts" pitchFamily="2" charset="2"/>
                    <a:buNone/>
                  </a:pPr>
                  <a:r>
                    <a:rPr lang="en-US" altLang="zh-CN" sz="500" b="1" dirty="0">
                      <a:solidFill>
                        <a:srgbClr val="000000"/>
                      </a:solidFill>
                      <a:latin typeface="Times New Roman" pitchFamily="18" charset="0"/>
                      <a:sym typeface="Times New Roman" pitchFamily="18" charset="0"/>
                    </a:rPr>
                    <a:t>  </a:t>
                  </a:r>
                  <a:r>
                    <a:rPr lang="zh-CN" altLang="en-US" sz="1400" b="1" dirty="0">
                      <a:solidFill>
                        <a:srgbClr val="000000"/>
                      </a:solidFill>
                      <a:latin typeface="Times New Roman" pitchFamily="18" charset="0"/>
                      <a:sym typeface="Times New Roman" pitchFamily="18" charset="0"/>
                    </a:rPr>
                    <a:t>普通物理学</a:t>
                  </a:r>
                  <a:endParaRPr lang="en-US" sz="2000" b="1" dirty="0">
                    <a:solidFill>
                      <a:srgbClr val="000000"/>
                    </a:solidFill>
                    <a:latin typeface="Times New Roman" pitchFamily="18" charset="0"/>
                    <a:sym typeface="Times New Roman"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光学原理</a:t>
                  </a:r>
                  <a:endParaRPr lang="zh-CN" altLang="en-US" sz="2000" b="1" dirty="0">
                    <a:solidFill>
                      <a:srgbClr val="000000"/>
                    </a:solidFill>
                    <a:latin typeface="Times New Roman" pitchFamily="18" charset="0"/>
                    <a:sym typeface="Times New Roman"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  物理习题集</a:t>
                  </a:r>
                  <a:endParaRPr lang="en-US" altLang="zh-CN" sz="1400" b="1" dirty="0">
                    <a:solidFill>
                      <a:srgbClr val="000000"/>
                    </a:solidFill>
                    <a:latin typeface="Times New Roman" pitchFamily="18" charset="0"/>
                    <a:sym typeface="Times New Roman" pitchFamily="18" charset="0"/>
                  </a:endParaRPr>
                </a:p>
                <a:p>
                  <a:pPr algn="ctr">
                    <a:lnSpc>
                      <a:spcPts val="2500"/>
                    </a:lnSpc>
                    <a:buClr>
                      <a:schemeClr val="accent1"/>
                    </a:buClr>
                    <a:buSzPct val="90000"/>
                    <a:buFont typeface="Monotype Sorts" pitchFamily="2" charset="2"/>
                    <a:buNone/>
                  </a:pPr>
                  <a:endParaRPr lang="zh-CN" altLang="en-US" sz="1400" b="1" dirty="0">
                    <a:solidFill>
                      <a:srgbClr val="000000"/>
                    </a:solidFill>
                    <a:latin typeface="Times New Roman" pitchFamily="18" charset="0"/>
                    <a:sym typeface="Times New Roman"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数学分析</a:t>
                  </a: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微分方程</a:t>
                  </a: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   高等代数  </a:t>
                  </a:r>
                  <a:endParaRPr lang="en-US" altLang="zh-CN" sz="1400" b="1" dirty="0">
                    <a:solidFill>
                      <a:srgbClr val="000000"/>
                    </a:solidFill>
                    <a:latin typeface="Times New Roman" pitchFamily="18" charset="0"/>
                    <a:sym typeface="Times New Roman"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itchFamily="18" charset="0"/>
                      <a:sym typeface="Times New Roman" pitchFamily="18" charset="0"/>
                    </a:rPr>
                    <a:t>数学分析 </a:t>
                  </a:r>
                  <a:endParaRPr lang="en-US" altLang="zh-CN" sz="1400" b="1" dirty="0">
                    <a:solidFill>
                      <a:srgbClr val="000000"/>
                    </a:solidFill>
                    <a:latin typeface="Times New Roman" pitchFamily="18" charset="0"/>
                    <a:sym typeface="Times New Roman" pitchFamily="18" charset="0"/>
                  </a:endParaRPr>
                </a:p>
                <a:p>
                  <a:pPr algn="ctr">
                    <a:lnSpc>
                      <a:spcPts val="3063"/>
                    </a:lnSpc>
                    <a:buClr>
                      <a:schemeClr val="accent1"/>
                    </a:buClr>
                    <a:buSzPct val="90000"/>
                    <a:buFont typeface="Monotype Sorts" pitchFamily="2" charset="2"/>
                    <a:buNone/>
                  </a:pPr>
                  <a:endParaRPr lang="zh-CN" altLang="en-US" sz="2000" b="1" dirty="0">
                    <a:solidFill>
                      <a:srgbClr val="000000"/>
                    </a:solidFill>
                    <a:latin typeface="Times New Roman" pitchFamily="18" charset="0"/>
                    <a:sym typeface="Times New Roman" pitchFamily="18" charset="0"/>
                  </a:endParaRPr>
                </a:p>
              </p:txBody>
            </p:sp>
            <p:sp>
              <p:nvSpPr>
                <p:cNvPr id="25" name="Rectangle 91">
                  <a:extLst>
                    <a:ext uri="{FF2B5EF4-FFF2-40B4-BE49-F238E27FC236}">
                      <a16:creationId xmlns:a16="http://schemas.microsoft.com/office/drawing/2014/main" xmlns="" id="{3FADCD05-243F-1630-FF38-27A7D2755FBE}"/>
                    </a:ext>
                  </a:extLst>
                </p:cNvPr>
                <p:cNvSpPr>
                  <a:spLocks noChangeArrowheads="1"/>
                </p:cNvSpPr>
                <p:nvPr/>
              </p:nvSpPr>
              <p:spPr bwMode="auto">
                <a:xfrm>
                  <a:off x="0" y="0"/>
                  <a:ext cx="822" cy="1265"/>
                </a:xfrm>
                <a:prstGeom prst="rect">
                  <a:avLst/>
                </a:prstGeom>
                <a:noFill/>
                <a:ln w="7">
                  <a:solidFill>
                    <a:schemeClr val="tx1"/>
                  </a:solidFill>
                  <a:miter lim="800000"/>
                  <a:headEnd/>
                  <a:tailEnd/>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itchFamily="18" charset="0"/>
                    <a:sym typeface="Times New Roman" pitchFamily="18" charset="0"/>
                  </a:endParaRPr>
                </a:p>
              </p:txBody>
            </p:sp>
          </p:grpSp>
        </p:grpSp>
        <p:sp>
          <p:nvSpPr>
            <p:cNvPr id="17" name="Text Box 52">
              <a:extLst>
                <a:ext uri="{FF2B5EF4-FFF2-40B4-BE49-F238E27FC236}">
                  <a16:creationId xmlns:a16="http://schemas.microsoft.com/office/drawing/2014/main" xmlns="" id="{87B422EE-ADB3-6453-E514-DFA657249764}"/>
                </a:ext>
              </a:extLst>
            </p:cNvPr>
            <p:cNvSpPr>
              <a:spLocks noChangeArrowheads="1"/>
            </p:cNvSpPr>
            <p:nvPr/>
          </p:nvSpPr>
          <p:spPr bwMode="auto">
            <a:xfrm>
              <a:off x="7745" y="5718"/>
              <a:ext cx="840" cy="720"/>
            </a:xfrm>
            <a:prstGeom prst="rect">
              <a:avLst/>
            </a:prstGeom>
            <a:noFill/>
            <a:ln w="9525">
              <a:noFill/>
              <a:miter lim="800000"/>
              <a:headEnd/>
              <a:tailEnd/>
            </a:ln>
          </p:spPr>
          <p:txBody>
            <a:bodyPr/>
            <a:lstStyle/>
            <a:p>
              <a:pPr>
                <a:buClr>
                  <a:schemeClr val="accent1"/>
                </a:buClr>
                <a:buSzPct val="90000"/>
                <a:buFont typeface="Monotype Sorts" pitchFamily="2" charset="2"/>
                <a:buNone/>
              </a:pPr>
              <a:r>
                <a:rPr lang="en-US" altLang="zh-CN" sz="2000" b="1" dirty="0">
                  <a:solidFill>
                    <a:srgbClr val="000000"/>
                  </a:solidFill>
                  <a:sym typeface="Arial" pitchFamily="34" charset="0"/>
                </a:rPr>
                <a:t>…</a:t>
              </a:r>
              <a:endParaRPr lang="en-US" altLang="zh-CN" sz="3200" b="1" dirty="0">
                <a:solidFill>
                  <a:srgbClr val="000000"/>
                </a:solidFill>
                <a:latin typeface="Times New Roman" pitchFamily="18" charset="0"/>
                <a:sym typeface="Times New Roman"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itchFamily="18" charset="0"/>
                <a:sym typeface="Times New Roman" pitchFamily="18" charset="0"/>
              </a:endParaRPr>
            </a:p>
          </p:txBody>
        </p:sp>
      </p:grpSp>
    </p:spTree>
    <p:extLst>
      <p:ext uri="{BB962C8B-B14F-4D97-AF65-F5344CB8AC3E}">
        <p14:creationId xmlns:p14="http://schemas.microsoft.com/office/powerpoint/2010/main" val="4277771316"/>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4" name="Rectangle 36">
            <a:extLst>
              <a:ext uri="{FF2B5EF4-FFF2-40B4-BE49-F238E27FC236}">
                <a16:creationId xmlns:a16="http://schemas.microsoft.com/office/drawing/2014/main" xmlns="" id="{0C7FB456-6CF3-4267-FE09-C04AD5E54014}"/>
              </a:ext>
            </a:extLst>
          </p:cNvPr>
          <p:cNvSpPr>
            <a:spLocks noChangeArrowheads="1"/>
          </p:cNvSpPr>
          <p:nvPr/>
        </p:nvSpPr>
        <p:spPr bwMode="auto">
          <a:xfrm>
            <a:off x="1727411" y="683419"/>
            <a:ext cx="5689178" cy="280987"/>
          </a:xfrm>
          <a:prstGeom prst="rect">
            <a:avLst/>
          </a:prstGeom>
          <a:noFill/>
          <a:ln w="9525">
            <a:noFill/>
            <a:miter lim="800000"/>
            <a:headEnd/>
            <a:tailEnd/>
          </a:ln>
        </p:spPr>
        <p:txBody>
          <a:bodyPr wrap="none"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Times New Roman" pitchFamily="18" charset="0"/>
                <a:sym typeface="Times New Roman" pitchFamily="18" charset="0"/>
              </a:rPr>
              <a:t>表</a:t>
            </a:r>
            <a:r>
              <a:rPr lang="en-US" altLang="zh-CN" sz="2000" b="1" dirty="0">
                <a:solidFill>
                  <a:srgbClr val="000000"/>
                </a:solidFill>
                <a:latin typeface="Times New Roman" pitchFamily="18" charset="0"/>
                <a:sym typeface="Times New Roman" pitchFamily="18" charset="0"/>
              </a:rPr>
              <a:t>6.4  </a:t>
            </a:r>
            <a:r>
              <a:rPr lang="zh-CN" altLang="en-US" b="1" dirty="0">
                <a:solidFill>
                  <a:srgbClr val="000000"/>
                </a:solidFill>
                <a:latin typeface="Times New Roman" pitchFamily="18" charset="0"/>
                <a:sym typeface="Times New Roman" pitchFamily="18" charset="0"/>
              </a:rPr>
              <a:t>规范化</a:t>
            </a:r>
            <a:r>
              <a:rPr lang="zh-CN" altLang="en-US" sz="2000" b="1" dirty="0">
                <a:solidFill>
                  <a:srgbClr val="000000"/>
                </a:solidFill>
                <a:latin typeface="Times New Roman" pitchFamily="18" charset="0"/>
                <a:sym typeface="Times New Roman" pitchFamily="18" charset="0"/>
              </a:rPr>
              <a:t>的二维表 </a:t>
            </a:r>
            <a:r>
              <a:rPr lang="en-US" altLang="zh-CN" sz="2000" b="1" dirty="0">
                <a:solidFill>
                  <a:srgbClr val="000000"/>
                </a:solidFill>
                <a:latin typeface="+mn-lt"/>
                <a:sym typeface="Times New Roman" pitchFamily="18" charset="0"/>
              </a:rPr>
              <a:t>Teaching </a:t>
            </a:r>
            <a:endParaRPr lang="zh-CN" altLang="en-US" sz="2400" b="1" dirty="0">
              <a:solidFill>
                <a:srgbClr val="000000"/>
              </a:solidFill>
              <a:latin typeface="+mn-lt"/>
              <a:ea typeface="黑体" pitchFamily="49" charset="-122"/>
              <a:sym typeface="Times New Roman" pitchFamily="18" charset="0"/>
            </a:endParaRPr>
          </a:p>
        </p:txBody>
      </p:sp>
      <p:pic>
        <p:nvPicPr>
          <p:cNvPr id="2" name="图片 1">
            <a:extLst>
              <a:ext uri="{FF2B5EF4-FFF2-40B4-BE49-F238E27FC236}">
                <a16:creationId xmlns:a16="http://schemas.microsoft.com/office/drawing/2014/main" xmlns="" id="{9BAD9D2C-A8D9-0360-888D-009272280AB3}"/>
              </a:ext>
            </a:extLst>
          </p:cNvPr>
          <p:cNvPicPr>
            <a:picLocks noChangeAspect="1"/>
          </p:cNvPicPr>
          <p:nvPr/>
        </p:nvPicPr>
        <p:blipFill rotWithShape="1">
          <a:blip r:embed="rId2"/>
          <a:srcRect t="5784"/>
          <a:stretch/>
        </p:blipFill>
        <p:spPr>
          <a:xfrm>
            <a:off x="2985692" y="964406"/>
            <a:ext cx="3172616" cy="3642980"/>
          </a:xfrm>
          <a:prstGeom prst="rect">
            <a:avLst/>
          </a:prstGeom>
        </p:spPr>
      </p:pic>
    </p:spTree>
    <p:extLst>
      <p:ext uri="{BB962C8B-B14F-4D97-AF65-F5344CB8AC3E}">
        <p14:creationId xmlns:p14="http://schemas.microsoft.com/office/powerpoint/2010/main" val="3649522707"/>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D6AC2067-AD04-6CA5-755C-169F3090393F}"/>
              </a:ext>
            </a:extLst>
          </p:cNvPr>
          <p:cNvSpPr>
            <a:spLocks noGrp="1" noChangeArrowheads="1"/>
          </p:cNvSpPr>
          <p:nvPr>
            <p:ph idx="1"/>
          </p:nvPr>
        </p:nvSpPr>
        <p:spPr>
          <a:xfrm>
            <a:off x="457200" y="1339850"/>
            <a:ext cx="8229600" cy="4854575"/>
          </a:xfrm>
        </p:spPr>
        <p:txBody>
          <a:bodyPr/>
          <a:lstStyle/>
          <a:p>
            <a:pPr marL="342900" indent="-342900" algn="l">
              <a:lnSpc>
                <a:spcPct val="150000"/>
              </a:lnSpc>
              <a:buFont typeface="Wingdings" pitchFamily="2" charset="2"/>
              <a:buChar char="v"/>
            </a:pPr>
            <a:r>
              <a:rPr lang="en-US" altLang="zh-CN" dirty="0">
                <a:sym typeface="Calibri" pitchFamily="34" charset="0"/>
              </a:rPr>
              <a:t>Teaching</a:t>
            </a:r>
            <a:r>
              <a:rPr lang="zh-CN" altLang="en-US" dirty="0">
                <a:sym typeface="Calibri" pitchFamily="34" charset="0"/>
              </a:rPr>
              <a:t>具有唯一候选码</a:t>
            </a:r>
            <a:r>
              <a:rPr lang="en-US" altLang="zh-CN" dirty="0">
                <a:sym typeface="Calibri" pitchFamily="34" charset="0"/>
              </a:rPr>
              <a:t>(C,T,B)</a:t>
            </a:r>
            <a:r>
              <a:rPr lang="zh-CN" altLang="en-US" dirty="0">
                <a:sym typeface="Calibri" pitchFamily="34" charset="0"/>
              </a:rPr>
              <a:t>， 即全码。</a:t>
            </a:r>
          </a:p>
          <a:p>
            <a:pPr marL="342900" indent="-342900" algn="l">
              <a:lnSpc>
                <a:spcPct val="150000"/>
              </a:lnSpc>
              <a:buFont typeface="Wingdings" pitchFamily="2" charset="2"/>
              <a:buChar char="v"/>
            </a:pPr>
            <a:r>
              <a:rPr lang="en-US" altLang="zh-CN" dirty="0" err="1">
                <a:sym typeface="Calibri" pitchFamily="34" charset="0"/>
              </a:rPr>
              <a:t>Teaching∈BCNF</a:t>
            </a:r>
            <a:r>
              <a:rPr lang="en-US" altLang="zh-CN" dirty="0">
                <a:sym typeface="Calibri" pitchFamily="34" charset="0"/>
              </a:rPr>
              <a:t>      </a:t>
            </a:r>
            <a:endParaRPr lang="zh-CN" altLang="en-US" dirty="0">
              <a:sym typeface="Calibri" pitchFamily="34" charset="0"/>
            </a:endParaRPr>
          </a:p>
        </p:txBody>
      </p:sp>
    </p:spTree>
    <p:extLst>
      <p:ext uri="{BB962C8B-B14F-4D97-AF65-F5344CB8AC3E}">
        <p14:creationId xmlns:p14="http://schemas.microsoft.com/office/powerpoint/2010/main" val="3047068758"/>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AutoShape 19">
            <a:extLst>
              <a:ext uri="{FF2B5EF4-FFF2-40B4-BE49-F238E27FC236}">
                <a16:creationId xmlns:a16="http://schemas.microsoft.com/office/drawing/2014/main" xmlns="" id="{65D64528-89D7-A93B-0F06-641709699AAB}"/>
              </a:ext>
            </a:extLst>
          </p:cNvPr>
          <p:cNvSpPr>
            <a:spLocks/>
          </p:cNvSpPr>
          <p:nvPr/>
        </p:nvSpPr>
        <p:spPr bwMode="auto">
          <a:xfrm>
            <a:off x="6163687" y="1275606"/>
            <a:ext cx="2947987" cy="1071562"/>
          </a:xfrm>
          <a:prstGeom prst="borderCallout2">
            <a:avLst>
              <a:gd name="adj1" fmla="val 10667"/>
              <a:gd name="adj2" fmla="val -2583"/>
              <a:gd name="adj3" fmla="val 10667"/>
              <a:gd name="adj4" fmla="val -14593"/>
              <a:gd name="adj5" fmla="val 121037"/>
              <a:gd name="adj6" fmla="val -27032"/>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headEnd/>
            <a:tailEnd/>
          </a:ln>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(1)</a:t>
            </a:r>
            <a:r>
              <a:rPr lang="zh-CN" altLang="en-US" sz="2000" dirty="0"/>
              <a:t>数据冗余度大：有多少名任课教师，参考书就要存储多少次。</a:t>
            </a:r>
          </a:p>
        </p:txBody>
      </p:sp>
      <p:pic>
        <p:nvPicPr>
          <p:cNvPr id="4" name="图片 3">
            <a:extLst>
              <a:ext uri="{FF2B5EF4-FFF2-40B4-BE49-F238E27FC236}">
                <a16:creationId xmlns:a16="http://schemas.microsoft.com/office/drawing/2014/main" xmlns="" id="{112F0E70-E954-0FF8-4DF5-ED01970AA6FA}"/>
              </a:ext>
            </a:extLst>
          </p:cNvPr>
          <p:cNvPicPr>
            <a:picLocks noChangeAspect="1"/>
          </p:cNvPicPr>
          <p:nvPr/>
        </p:nvPicPr>
        <p:blipFill rotWithShape="1">
          <a:blip r:embed="rId2"/>
          <a:srcRect t="5784"/>
          <a:stretch/>
        </p:blipFill>
        <p:spPr>
          <a:xfrm>
            <a:off x="2123728" y="987574"/>
            <a:ext cx="3172616" cy="3642980"/>
          </a:xfrm>
          <a:prstGeom prst="rect">
            <a:avLst/>
          </a:prstGeom>
        </p:spPr>
      </p:pic>
    </p:spTree>
    <p:extLst>
      <p:ext uri="{BB962C8B-B14F-4D97-AF65-F5344CB8AC3E}">
        <p14:creationId xmlns:p14="http://schemas.microsoft.com/office/powerpoint/2010/main" val="167513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AutoShape 18">
            <a:extLst>
              <a:ext uri="{FF2B5EF4-FFF2-40B4-BE49-F238E27FC236}">
                <a16:creationId xmlns:a16="http://schemas.microsoft.com/office/drawing/2014/main" xmlns="" id="{C61D5003-73CD-F8F6-1C1E-26B37D2B3C3E}"/>
              </a:ext>
            </a:extLst>
          </p:cNvPr>
          <p:cNvSpPr>
            <a:spLocks/>
          </p:cNvSpPr>
          <p:nvPr/>
        </p:nvSpPr>
        <p:spPr bwMode="auto">
          <a:xfrm>
            <a:off x="6155184" y="765423"/>
            <a:ext cx="2881312" cy="1727473"/>
          </a:xfrm>
          <a:prstGeom prst="borderCallout2">
            <a:avLst>
              <a:gd name="adj1" fmla="val 7222"/>
              <a:gd name="adj2" fmla="val -2644"/>
              <a:gd name="adj3" fmla="val 7222"/>
              <a:gd name="adj4" fmla="val -14931"/>
              <a:gd name="adj5" fmla="val 100102"/>
              <a:gd name="adj6" fmla="val -27657"/>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headEnd/>
            <a:tailEnd/>
          </a:ln>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marL="342900" indent="-342900"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179388"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lang="en-US" altLang="zh-CN" sz="2000" dirty="0"/>
              <a:t>(2)</a:t>
            </a:r>
            <a:r>
              <a:rPr lang="zh-CN" altLang="en-US" sz="2000" dirty="0"/>
              <a:t>增加操作复杂：当某一课程增加一名任课教师时，该课程有多少本参照书，就必须插入多少个元组。</a:t>
            </a:r>
          </a:p>
        </p:txBody>
      </p:sp>
      <p:pic>
        <p:nvPicPr>
          <p:cNvPr id="4" name="图片 3">
            <a:extLst>
              <a:ext uri="{FF2B5EF4-FFF2-40B4-BE49-F238E27FC236}">
                <a16:creationId xmlns:a16="http://schemas.microsoft.com/office/drawing/2014/main" xmlns="" id="{7A7C4040-D31E-544B-FE68-FF22CAD061AB}"/>
              </a:ext>
            </a:extLst>
          </p:cNvPr>
          <p:cNvPicPr>
            <a:picLocks noChangeAspect="1"/>
          </p:cNvPicPr>
          <p:nvPr/>
        </p:nvPicPr>
        <p:blipFill rotWithShape="1">
          <a:blip r:embed="rId2"/>
          <a:srcRect t="5784"/>
          <a:stretch/>
        </p:blipFill>
        <p:spPr>
          <a:xfrm>
            <a:off x="2123728" y="915566"/>
            <a:ext cx="3172616" cy="3642980"/>
          </a:xfrm>
          <a:prstGeom prst="rect">
            <a:avLst/>
          </a:prstGeom>
        </p:spPr>
      </p:pic>
    </p:spTree>
    <p:extLst>
      <p:ext uri="{BB962C8B-B14F-4D97-AF65-F5344CB8AC3E}">
        <p14:creationId xmlns:p14="http://schemas.microsoft.com/office/powerpoint/2010/main" val="9767182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285720" y="-29765"/>
            <a:ext cx="8401080" cy="744128"/>
          </a:xfrm>
        </p:spPr>
        <p:txBody>
          <a:bodyPr/>
          <a:lstStyle/>
          <a:p>
            <a:r>
              <a:rPr lang="zh-CN" altLang="en-US" sz="3600" dirty="0">
                <a:latin typeface="SimSun" panose="02010600030101010101" pitchFamily="2" charset="-122"/>
                <a:ea typeface="SimSun" panose="02010600030101010101" pitchFamily="2" charset="-122"/>
              </a:rPr>
              <a:t>关系模式存在的问题</a:t>
            </a:r>
            <a:endParaRPr lang="en-US" altLang="zh-CN" sz="3600" dirty="0">
              <a:latin typeface="SimSun" panose="02010600030101010101" pitchFamily="2" charset="-122"/>
              <a:ea typeface="SimSun" panose="02010600030101010101" pitchFamily="2" charset="-122"/>
            </a:endParaRPr>
          </a:p>
        </p:txBody>
      </p:sp>
      <p:sp>
        <p:nvSpPr>
          <p:cNvPr id="27651" name="Rectangle 1027"/>
          <p:cNvSpPr>
            <a:spLocks noGrp="1" noChangeArrowheads="1"/>
          </p:cNvSpPr>
          <p:nvPr>
            <p:ph idx="1"/>
          </p:nvPr>
        </p:nvSpPr>
        <p:spPr>
          <a:xfrm>
            <a:off x="285720" y="642925"/>
            <a:ext cx="8572560" cy="2432882"/>
          </a:xfrm>
        </p:spPr>
        <p:txBody>
          <a:bodyPr/>
          <a:lstStyle/>
          <a:p>
            <a:pPr marL="0" indent="0">
              <a:spcBef>
                <a:spcPts val="0"/>
              </a:spcBef>
              <a:buNone/>
            </a:pPr>
            <a:r>
              <a:rPr lang="zh-CN" altLang="en-US" sz="2000" dirty="0"/>
              <a:t>关系模式</a:t>
            </a:r>
            <a:r>
              <a:rPr lang="en-US" altLang="zh-CN" sz="2000" dirty="0"/>
              <a:t>STUDENT</a:t>
            </a:r>
            <a:r>
              <a:rPr lang="zh-CN" altLang="en-US" sz="2000" dirty="0"/>
              <a:t>（</a:t>
            </a:r>
            <a:r>
              <a:rPr lang="en-US" altLang="zh-CN" sz="2000" dirty="0" err="1"/>
              <a:t>Sno</a:t>
            </a:r>
            <a:r>
              <a:rPr lang="en-US" altLang="zh-CN" sz="2000" dirty="0"/>
              <a:t> ,</a:t>
            </a:r>
            <a:r>
              <a:rPr lang="zh-CN" altLang="en-US" sz="2000" dirty="0"/>
              <a:t> </a:t>
            </a:r>
            <a:r>
              <a:rPr lang="en-US" altLang="zh-CN" sz="2000" dirty="0"/>
              <a:t>School, </a:t>
            </a:r>
            <a:r>
              <a:rPr lang="en-US" altLang="zh-CN" sz="2000" dirty="0" err="1"/>
              <a:t>Mname</a:t>
            </a:r>
            <a:r>
              <a:rPr lang="en-US" altLang="zh-CN" sz="2000" dirty="0"/>
              <a:t>,</a:t>
            </a:r>
            <a:r>
              <a:rPr lang="zh-CN" altLang="en-US" sz="2000" dirty="0"/>
              <a:t> </a:t>
            </a:r>
            <a:r>
              <a:rPr lang="en-US" altLang="zh-CN" sz="2000" dirty="0" err="1"/>
              <a:t>Cno</a:t>
            </a:r>
            <a:r>
              <a:rPr lang="en-US" altLang="zh-CN" sz="2000" dirty="0"/>
              <a:t>,</a:t>
            </a:r>
            <a:r>
              <a:rPr lang="zh-CN" altLang="en-US" sz="2000" dirty="0"/>
              <a:t> </a:t>
            </a:r>
            <a:r>
              <a:rPr lang="en-US" altLang="zh-CN" sz="2000" dirty="0"/>
              <a:t>Grade</a:t>
            </a:r>
            <a:r>
              <a:rPr lang="zh-CN" altLang="en-US" sz="2000" dirty="0"/>
              <a:t>）中存在问题：</a:t>
            </a:r>
          </a:p>
          <a:p>
            <a:pPr>
              <a:spcBef>
                <a:spcPts val="0"/>
              </a:spcBef>
              <a:buNone/>
            </a:pPr>
            <a:r>
              <a:rPr lang="zh-CN" altLang="en-US" sz="2000" dirty="0">
                <a:solidFill>
                  <a:srgbClr val="FF0000"/>
                </a:solidFill>
                <a:latin typeface="+mn-ea"/>
              </a:rPr>
              <a:t>⒈ 数据冗余度太大，浪费存储空间（</a:t>
            </a:r>
            <a:r>
              <a:rPr lang="en-US" altLang="zh-CN" sz="2000" dirty="0">
                <a:solidFill>
                  <a:srgbClr val="FF0000"/>
                </a:solidFill>
                <a:latin typeface="+mj-lt"/>
              </a:rPr>
              <a:t>data redundancy</a:t>
            </a:r>
            <a:r>
              <a:rPr lang="zh-CN" altLang="en-US" sz="2000" dirty="0">
                <a:solidFill>
                  <a:srgbClr val="FF0000"/>
                </a:solidFill>
                <a:latin typeface="+mn-ea"/>
              </a:rPr>
              <a:t>）</a:t>
            </a:r>
            <a:endParaRPr lang="en-US" altLang="zh-CN" sz="2000" dirty="0">
              <a:solidFill>
                <a:srgbClr val="FF0000"/>
              </a:solidFill>
              <a:latin typeface="+mn-ea"/>
            </a:endParaRPr>
          </a:p>
          <a:p>
            <a:pPr>
              <a:spcBef>
                <a:spcPts val="0"/>
              </a:spcBef>
              <a:buNone/>
            </a:pPr>
            <a:r>
              <a:rPr lang="en-US" altLang="zh-CN" sz="2000" dirty="0">
                <a:solidFill>
                  <a:srgbClr val="FF0000"/>
                </a:solidFill>
                <a:latin typeface="+mn-ea"/>
              </a:rPr>
              <a:t>    </a:t>
            </a:r>
            <a:r>
              <a:rPr lang="zh-CN" altLang="en-US" sz="1800" dirty="0">
                <a:latin typeface="+mn-ea"/>
              </a:rPr>
              <a:t>如：院长的姓名重复出现，重复次数与该学院所有学生的所有课程成绩</a:t>
            </a:r>
            <a:endParaRPr lang="en-US" altLang="zh-CN" sz="1800" dirty="0">
              <a:latin typeface="+mn-ea"/>
            </a:endParaRPr>
          </a:p>
          <a:p>
            <a:pPr>
              <a:spcBef>
                <a:spcPts val="0"/>
              </a:spcBef>
              <a:buNone/>
            </a:pPr>
            <a:r>
              <a:rPr lang="en-US" altLang="zh-CN" sz="1800" dirty="0">
                <a:latin typeface="+mn-ea"/>
              </a:rPr>
              <a:t>            </a:t>
            </a:r>
            <a:r>
              <a:rPr lang="zh-CN" altLang="en-US" sz="1800" dirty="0">
                <a:latin typeface="+mn-ea"/>
              </a:rPr>
              <a:t>出现次数相同。</a:t>
            </a:r>
            <a:endParaRPr lang="en-US" altLang="zh-CN" sz="2000" dirty="0">
              <a:latin typeface="+mn-ea"/>
            </a:endParaRPr>
          </a:p>
          <a:p>
            <a:pPr>
              <a:spcBef>
                <a:spcPts val="0"/>
              </a:spcBef>
              <a:buNone/>
            </a:pPr>
            <a:r>
              <a:rPr lang="en-US" altLang="zh-CN" sz="2000" dirty="0">
                <a:solidFill>
                  <a:srgbClr val="FF0000"/>
                </a:solidFill>
                <a:latin typeface="+mn-ea"/>
              </a:rPr>
              <a:t>⒉ </a:t>
            </a:r>
            <a:r>
              <a:rPr lang="zh-CN" altLang="en-US" sz="2000" dirty="0">
                <a:solidFill>
                  <a:srgbClr val="FF0000"/>
                </a:solidFill>
                <a:latin typeface="+mn-ea"/>
              </a:rPr>
              <a:t>更新异常（</a:t>
            </a:r>
            <a:r>
              <a:rPr lang="en-US" altLang="zh-CN" sz="2000" dirty="0">
                <a:solidFill>
                  <a:srgbClr val="FF0000"/>
                </a:solidFill>
                <a:latin typeface="+mj-lt"/>
              </a:rPr>
              <a:t>Update Anomaly</a:t>
            </a:r>
            <a:r>
              <a:rPr lang="zh-CN" altLang="en-US" sz="2000" dirty="0">
                <a:solidFill>
                  <a:srgbClr val="FF0000"/>
                </a:solidFill>
                <a:latin typeface="+mn-ea"/>
              </a:rPr>
              <a:t>）</a:t>
            </a:r>
            <a:endParaRPr lang="en-US" altLang="zh-CN" sz="2000" dirty="0">
              <a:solidFill>
                <a:srgbClr val="FF0000"/>
              </a:solidFill>
              <a:latin typeface="+mn-ea"/>
            </a:endParaRPr>
          </a:p>
          <a:p>
            <a:pPr>
              <a:spcBef>
                <a:spcPts val="0"/>
              </a:spcBef>
              <a:buNone/>
            </a:pPr>
            <a:r>
              <a:rPr lang="en-US" altLang="zh-CN" sz="2000" dirty="0">
                <a:solidFill>
                  <a:srgbClr val="FF0000"/>
                </a:solidFill>
                <a:latin typeface="+mn-ea"/>
              </a:rPr>
              <a:t>    </a:t>
            </a:r>
            <a:r>
              <a:rPr lang="zh-CN" altLang="en-US" sz="1800" dirty="0">
                <a:latin typeface="+mn-ea"/>
              </a:rPr>
              <a:t>数据冗余 </a:t>
            </a:r>
            <a:r>
              <a:rPr lang="zh-CN" altLang="en-US" sz="1800" dirty="0">
                <a:latin typeface="+mn-ea"/>
                <a:sym typeface="Monotype Sorts" pitchFamily="2" charset="2"/>
              </a:rPr>
              <a:t>，</a:t>
            </a:r>
            <a:r>
              <a:rPr lang="zh-CN" altLang="en-US" sz="1800" dirty="0">
                <a:latin typeface="+mn-ea"/>
              </a:rPr>
              <a:t>更新数据时，维护数据完整性代价大</a:t>
            </a:r>
            <a:endParaRPr lang="en-US" altLang="zh-CN" sz="1800" dirty="0">
              <a:latin typeface="+mn-ea"/>
            </a:endParaRPr>
          </a:p>
          <a:p>
            <a:pPr>
              <a:spcBef>
                <a:spcPts val="0"/>
              </a:spcBef>
              <a:buNone/>
            </a:pPr>
            <a:r>
              <a:rPr lang="zh-CN" altLang="en-US" sz="1800" dirty="0">
                <a:latin typeface="+mn-ea"/>
              </a:rPr>
              <a:t>    如果某学院更换院长，系统必须修改与该学院学生有关的每一个元组。</a:t>
            </a:r>
            <a:endParaRPr lang="en-US" altLang="zh-CN" sz="1800" dirty="0">
              <a:latin typeface="+mn-ea"/>
            </a:endParaRPr>
          </a:p>
          <a:p>
            <a:pPr lvl="1">
              <a:spcBef>
                <a:spcPts val="0"/>
              </a:spcBef>
              <a:buNone/>
            </a:pPr>
            <a:endParaRPr lang="zh-CN" altLang="en-US" sz="2000" dirty="0"/>
          </a:p>
          <a:p>
            <a:pPr marL="457200" lvl="1" indent="0">
              <a:spcBef>
                <a:spcPts val="0"/>
              </a:spcBef>
              <a:buNone/>
            </a:pPr>
            <a:endParaRPr lang="zh-CN" altLang="en-US" sz="2000" dirty="0"/>
          </a:p>
          <a:p>
            <a:pPr>
              <a:spcBef>
                <a:spcPts val="0"/>
              </a:spcBef>
            </a:pPr>
            <a:endParaRPr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val="3126426764"/>
              </p:ext>
            </p:extLst>
          </p:nvPr>
        </p:nvGraphicFramePr>
        <p:xfrm>
          <a:off x="1187624" y="2928394"/>
          <a:ext cx="5904655" cy="1706880"/>
        </p:xfrm>
        <a:graphic>
          <a:graphicData uri="http://schemas.openxmlformats.org/drawingml/2006/table">
            <a:tbl>
              <a:tblPr/>
              <a:tblGrid>
                <a:gridCol w="911185">
                  <a:extLst>
                    <a:ext uri="{9D8B030D-6E8A-4147-A177-3AD203B41FA5}">
                      <a16:colId xmlns:a16="http://schemas.microsoft.com/office/drawing/2014/main" xmlns="" val="20000"/>
                    </a:ext>
                  </a:extLst>
                </a:gridCol>
                <a:gridCol w="1429568">
                  <a:extLst>
                    <a:ext uri="{9D8B030D-6E8A-4147-A177-3AD203B41FA5}">
                      <a16:colId xmlns:a16="http://schemas.microsoft.com/office/drawing/2014/main" xmlns="" val="20001"/>
                    </a:ext>
                  </a:extLst>
                </a:gridCol>
                <a:gridCol w="1320132">
                  <a:extLst>
                    <a:ext uri="{9D8B030D-6E8A-4147-A177-3AD203B41FA5}">
                      <a16:colId xmlns:a16="http://schemas.microsoft.com/office/drawing/2014/main" xmlns="" val="20002"/>
                    </a:ext>
                  </a:extLst>
                </a:gridCol>
                <a:gridCol w="1062838">
                  <a:extLst>
                    <a:ext uri="{9D8B030D-6E8A-4147-A177-3AD203B41FA5}">
                      <a16:colId xmlns:a16="http://schemas.microsoft.com/office/drawing/2014/main" xmlns="" val="20003"/>
                    </a:ext>
                  </a:extLst>
                </a:gridCol>
                <a:gridCol w="1180932">
                  <a:extLst>
                    <a:ext uri="{9D8B030D-6E8A-4147-A177-3AD203B41FA5}">
                      <a16:colId xmlns:a16="http://schemas.microsoft.com/office/drawing/2014/main" xmlns="" val="20004"/>
                    </a:ext>
                  </a:extLst>
                </a:gridCol>
              </a:tblGrid>
              <a:tr h="234315">
                <a:tc>
                  <a:txBody>
                    <a:bodyPr/>
                    <a:lstStyle/>
                    <a:p>
                      <a:pPr algn="ctr"/>
                      <a:r>
                        <a:rPr lang="en-US" sz="1600" b="1" kern="1050" dirty="0" err="1">
                          <a:latin typeface="Calibri"/>
                          <a:ea typeface="宋体"/>
                          <a:cs typeface="Times New Roman"/>
                        </a:rPr>
                        <a:t>Sno</a:t>
                      </a:r>
                      <a:r>
                        <a:rPr lang="zh-CN" sz="1600" b="1" kern="100" dirty="0">
                          <a:latin typeface="Calibri"/>
                          <a:ea typeface="宋体"/>
                          <a:cs typeface="Times New Roman"/>
                        </a:rPr>
                        <a:t> </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School</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Mname</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Cno</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Grade</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0"/>
                  </a:ext>
                </a:extLst>
              </a:tr>
              <a:tr h="234315">
                <a:tc>
                  <a:txBody>
                    <a:bodyPr/>
                    <a:lstStyle/>
                    <a:p>
                      <a:pPr indent="269875" algn="ctr">
                        <a:spcAft>
                          <a:spcPts val="0"/>
                        </a:spcAft>
                      </a:pPr>
                      <a:r>
                        <a:rPr lang="en-US" sz="1600" b="1" kern="1050" dirty="0">
                          <a:latin typeface="Times New Roman"/>
                          <a:ea typeface="宋体"/>
                          <a:cs typeface="Times New Roman"/>
                        </a:rPr>
                        <a:t>S1</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a:ea typeface="+mn-ea"/>
                          <a:cs typeface="Times New Roman"/>
                        </a:rPr>
                        <a:t>信息学院</a:t>
                      </a:r>
                      <a:endParaRPr lang="zh-CN" altLang="zh-CN" sz="16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C1</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95</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1"/>
                  </a:ext>
                </a:extLst>
              </a:tr>
              <a:tr h="234315">
                <a:tc>
                  <a:txBody>
                    <a:bodyPr/>
                    <a:lstStyle/>
                    <a:p>
                      <a:pPr indent="269875" algn="ctr">
                        <a:spcAft>
                          <a:spcPts val="0"/>
                        </a:spcAft>
                      </a:pPr>
                      <a:r>
                        <a:rPr lang="en-US" sz="1600" b="1" kern="1050">
                          <a:latin typeface="Times New Roman"/>
                          <a:ea typeface="宋体"/>
                          <a:cs typeface="Times New Roman"/>
                        </a:rPr>
                        <a:t>S2</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a:ea typeface="+mn-ea"/>
                          <a:cs typeface="Times New Roman"/>
                        </a:rPr>
                        <a:t>信息学院</a:t>
                      </a:r>
                      <a:endParaRPr lang="zh-CN" altLang="zh-CN" sz="16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C1</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90</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2"/>
                  </a:ext>
                </a:extLst>
              </a:tr>
              <a:tr h="234315">
                <a:tc>
                  <a:txBody>
                    <a:bodyPr/>
                    <a:lstStyle/>
                    <a:p>
                      <a:pPr indent="269875" algn="ctr">
                        <a:spcAft>
                          <a:spcPts val="0"/>
                        </a:spcAft>
                      </a:pPr>
                      <a:r>
                        <a:rPr lang="en-US" sz="1600" b="1" kern="1050">
                          <a:latin typeface="Times New Roman"/>
                          <a:ea typeface="宋体"/>
                          <a:cs typeface="Times New Roman"/>
                        </a:rPr>
                        <a:t>S3</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a:ea typeface="+mn-ea"/>
                          <a:cs typeface="Times New Roman"/>
                        </a:rPr>
                        <a:t>信息学院</a:t>
                      </a:r>
                      <a:endParaRPr lang="zh-CN" altLang="zh-CN" sz="16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C1</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88</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3"/>
                  </a:ext>
                </a:extLst>
              </a:tr>
              <a:tr h="234315">
                <a:tc>
                  <a:txBody>
                    <a:bodyPr/>
                    <a:lstStyle/>
                    <a:p>
                      <a:pPr indent="269875" algn="ctr">
                        <a:spcAft>
                          <a:spcPts val="0"/>
                        </a:spcAft>
                      </a:pPr>
                      <a:r>
                        <a:rPr lang="en-US" sz="1600" b="1" kern="1050">
                          <a:latin typeface="Times New Roman"/>
                          <a:ea typeface="宋体"/>
                          <a:cs typeface="Times New Roman"/>
                        </a:rPr>
                        <a:t>S4</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a:ea typeface="+mn-ea"/>
                          <a:cs typeface="Times New Roman"/>
                        </a:rPr>
                        <a:t>信息学院</a:t>
                      </a:r>
                      <a:endParaRPr lang="zh-CN" altLang="zh-CN" sz="16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C1</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a:ea typeface="宋体"/>
                          <a:cs typeface="Times New Roman"/>
                        </a:rPr>
                        <a:t>70</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4"/>
                  </a:ext>
                </a:extLst>
              </a:tr>
              <a:tr h="234315">
                <a:tc>
                  <a:txBody>
                    <a:bodyPr/>
                    <a:lstStyle/>
                    <a:p>
                      <a:pPr indent="269875" algn="ctr">
                        <a:spcAft>
                          <a:spcPts val="0"/>
                        </a:spcAft>
                      </a:pPr>
                      <a:r>
                        <a:rPr lang="en-US" sz="1600" b="1" kern="1050">
                          <a:latin typeface="Times New Roman"/>
                          <a:ea typeface="宋体"/>
                          <a:cs typeface="Times New Roman"/>
                        </a:rPr>
                        <a:t>S5</a:t>
                      </a:r>
                      <a:endParaRPr lang="zh-CN"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a:ea typeface="+mn-ea"/>
                          <a:cs typeface="Times New Roman"/>
                        </a:rPr>
                        <a:t>信息学院</a:t>
                      </a:r>
                      <a:endParaRPr lang="zh-CN" altLang="zh-CN" sz="16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a:ea typeface="宋体"/>
                          <a:cs typeface="Times New Roman"/>
                        </a:rPr>
                        <a:t>张明</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C1</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a:ea typeface="宋体"/>
                          <a:cs typeface="Times New Roman"/>
                        </a:rPr>
                        <a:t>78</a:t>
                      </a:r>
                      <a:endParaRPr lang="zh-CN"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5"/>
                  </a:ext>
                </a:extLst>
              </a:tr>
              <a:tr h="234315">
                <a:tc>
                  <a:txBody>
                    <a:bodyPr/>
                    <a:lstStyle/>
                    <a:p>
                      <a:pPr indent="269875" algn="ctr">
                        <a:spcAft>
                          <a:spcPts val="0"/>
                        </a:spcAft>
                      </a:pPr>
                      <a:endParaRPr lang="en-US"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graphicFrame>
        <p:nvGraphicFramePr>
          <p:cNvPr id="332805" name="Object 5"/>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050" r:id="rId3" imgW="63445" imgH="139579" progId="">
                  <p:embed/>
                </p:oleObj>
              </mc:Choice>
              <mc:Fallback>
                <p:oleObj r:id="rId3" imgW="63445" imgH="139579"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4" name="Object 4"/>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051" r:id="rId5" imgW="63445" imgH="139579" progId="">
                  <p:embed/>
                </p:oleObj>
              </mc:Choice>
              <mc:Fallback>
                <p:oleObj r:id="rId5" imgW="63445" imgH="139579"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3" name="Object 3"/>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052" r:id="rId6" imgW="63445" imgH="139579" progId="">
                  <p:embed/>
                </p:oleObj>
              </mc:Choice>
              <mc:Fallback>
                <p:oleObj r:id="rId6" imgW="63445" imgH="139579"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2" name="Object 2"/>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053" r:id="rId7" imgW="63445" imgH="139579" progId="">
                  <p:embed/>
                </p:oleObj>
              </mc:Choice>
              <mc:Fallback>
                <p:oleObj r:id="rId7" imgW="63445" imgH="13957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1" name="Object 1"/>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054" r:id="rId8" imgW="63445" imgH="139579" progId="">
                  <p:embed/>
                </p:oleObj>
              </mc:Choice>
              <mc:Fallback>
                <p:oleObj r:id="rId8" imgW="63445" imgH="139579"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807" name="Text Box 7"/>
          <p:cNvSpPr txBox="1">
            <a:spLocks noChangeArrowheads="1"/>
          </p:cNvSpPr>
          <p:nvPr/>
        </p:nvSpPr>
        <p:spPr bwMode="auto">
          <a:xfrm>
            <a:off x="-2355850" y="155575"/>
            <a:ext cx="2143125" cy="1300163"/>
          </a:xfrm>
          <a:prstGeom prst="rect">
            <a:avLst/>
          </a:prstGeom>
          <a:noFill/>
          <a:ln w="6350">
            <a:noFill/>
            <a:miter lim="800000"/>
            <a:headEnd/>
            <a:tailEnd/>
          </a:ln>
        </p:spPr>
        <p:txBody>
          <a:bodyPr vert="horz" wrap="square" lIns="0" tIns="0" rIns="0" bIns="0" numCol="1" anchor="ctr" anchorCtr="0" compatLnSpc="1">
            <a:prstTxWarp prst="textNoShape">
              <a:avLst/>
            </a:prstTxWarp>
          </a:bodyPr>
          <a:lstStyle/>
          <a:p>
            <a:endParaRPr lang="zh-CN" altLang="en-US"/>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AutoShape 18">
            <a:extLst>
              <a:ext uri="{FF2B5EF4-FFF2-40B4-BE49-F238E27FC236}">
                <a16:creationId xmlns:a16="http://schemas.microsoft.com/office/drawing/2014/main" xmlns="" id="{E1CAC0DE-27FE-E3F5-97D7-CA50D81EEE38}"/>
              </a:ext>
            </a:extLst>
          </p:cNvPr>
          <p:cNvSpPr>
            <a:spLocks/>
          </p:cNvSpPr>
          <p:nvPr/>
        </p:nvSpPr>
        <p:spPr bwMode="auto">
          <a:xfrm>
            <a:off x="6155754" y="836712"/>
            <a:ext cx="2952750" cy="1439862"/>
          </a:xfrm>
          <a:prstGeom prst="borderCallout2">
            <a:avLst>
              <a:gd name="adj1" fmla="val 7940"/>
              <a:gd name="adj2" fmla="val -2579"/>
              <a:gd name="adj3" fmla="val 7940"/>
              <a:gd name="adj4" fmla="val -14569"/>
              <a:gd name="adj5" fmla="val 90079"/>
              <a:gd name="adj6" fmla="val -26991"/>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headEnd/>
            <a:tailEnd/>
          </a:ln>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(3)</a:t>
            </a:r>
            <a:r>
              <a:rPr lang="zh-CN" altLang="en-US" sz="2000" dirty="0"/>
              <a:t>删除操作复杂：某一门课要去掉一本参考书，该课程有多少名教师，就必须删除多少个元组。</a:t>
            </a:r>
          </a:p>
        </p:txBody>
      </p:sp>
      <p:pic>
        <p:nvPicPr>
          <p:cNvPr id="4" name="图片 3">
            <a:extLst>
              <a:ext uri="{FF2B5EF4-FFF2-40B4-BE49-F238E27FC236}">
                <a16:creationId xmlns:a16="http://schemas.microsoft.com/office/drawing/2014/main" xmlns="" id="{457CCE48-9ABC-41EB-86A0-FC306466BA41}"/>
              </a:ext>
            </a:extLst>
          </p:cNvPr>
          <p:cNvPicPr>
            <a:picLocks noChangeAspect="1"/>
          </p:cNvPicPr>
          <p:nvPr/>
        </p:nvPicPr>
        <p:blipFill rotWithShape="1">
          <a:blip r:embed="rId2"/>
          <a:srcRect t="5784"/>
          <a:stretch/>
        </p:blipFill>
        <p:spPr>
          <a:xfrm>
            <a:off x="2123728" y="862775"/>
            <a:ext cx="3172616" cy="3642980"/>
          </a:xfrm>
          <a:prstGeom prst="rect">
            <a:avLst/>
          </a:prstGeom>
        </p:spPr>
      </p:pic>
    </p:spTree>
    <p:extLst>
      <p:ext uri="{BB962C8B-B14F-4D97-AF65-F5344CB8AC3E}">
        <p14:creationId xmlns:p14="http://schemas.microsoft.com/office/powerpoint/2010/main" val="36505095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AutoShape 18">
            <a:extLst>
              <a:ext uri="{FF2B5EF4-FFF2-40B4-BE49-F238E27FC236}">
                <a16:creationId xmlns:a16="http://schemas.microsoft.com/office/drawing/2014/main" xmlns="" id="{9989907C-957A-1C47-3477-DA0D508D589F}"/>
              </a:ext>
            </a:extLst>
          </p:cNvPr>
          <p:cNvSpPr>
            <a:spLocks/>
          </p:cNvSpPr>
          <p:nvPr/>
        </p:nvSpPr>
        <p:spPr bwMode="auto">
          <a:xfrm>
            <a:off x="6088509" y="836712"/>
            <a:ext cx="2947987" cy="1366838"/>
          </a:xfrm>
          <a:prstGeom prst="borderCallout2">
            <a:avLst>
              <a:gd name="adj1" fmla="val 8361"/>
              <a:gd name="adj2" fmla="val -2583"/>
              <a:gd name="adj3" fmla="val 8361"/>
              <a:gd name="adj4" fmla="val -14593"/>
              <a:gd name="adj5" fmla="val 100116"/>
              <a:gd name="adj6" fmla="val -27032"/>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headEnd/>
            <a:tailEnd/>
          </a:ln>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(4)</a:t>
            </a:r>
            <a:r>
              <a:rPr lang="zh-CN" altLang="en-US" sz="2000" dirty="0"/>
              <a:t>修改操作复杂：某一门课要修改一本参考书，该课程有多少名教师，就必须修改多少个元组。</a:t>
            </a:r>
          </a:p>
        </p:txBody>
      </p:sp>
      <p:pic>
        <p:nvPicPr>
          <p:cNvPr id="4" name="图片 3">
            <a:extLst>
              <a:ext uri="{FF2B5EF4-FFF2-40B4-BE49-F238E27FC236}">
                <a16:creationId xmlns:a16="http://schemas.microsoft.com/office/drawing/2014/main" xmlns="" id="{60993131-A4AD-0583-FEBE-E96672906F4B}"/>
              </a:ext>
            </a:extLst>
          </p:cNvPr>
          <p:cNvPicPr>
            <a:picLocks noChangeAspect="1"/>
          </p:cNvPicPr>
          <p:nvPr/>
        </p:nvPicPr>
        <p:blipFill rotWithShape="1">
          <a:blip r:embed="rId2"/>
          <a:srcRect t="5784"/>
          <a:stretch/>
        </p:blipFill>
        <p:spPr>
          <a:xfrm>
            <a:off x="2051720" y="915566"/>
            <a:ext cx="3172616" cy="3642980"/>
          </a:xfrm>
          <a:prstGeom prst="rect">
            <a:avLst/>
          </a:prstGeom>
        </p:spPr>
      </p:pic>
    </p:spTree>
    <p:extLst>
      <p:ext uri="{BB962C8B-B14F-4D97-AF65-F5344CB8AC3E}">
        <p14:creationId xmlns:p14="http://schemas.microsoft.com/office/powerpoint/2010/main" val="708114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174613CD-205D-7C9C-C1BF-DCD6457BC587}"/>
              </a:ext>
            </a:extLst>
          </p:cNvPr>
          <p:cNvSpPr>
            <a:spLocks noGrp="1" noChangeArrowheads="1"/>
          </p:cNvSpPr>
          <p:nvPr>
            <p:ph idx="1"/>
          </p:nvPr>
        </p:nvSpPr>
        <p:spPr>
          <a:xfrm>
            <a:off x="315081" y="699542"/>
            <a:ext cx="8229600" cy="5095875"/>
          </a:xfrm>
        </p:spPr>
        <p:txBody>
          <a:bodyPr/>
          <a:lstStyle/>
          <a:p>
            <a:pPr marL="342900" indent="-342900" algn="l">
              <a:lnSpc>
                <a:spcPct val="150000"/>
              </a:lnSpc>
              <a:buFont typeface="Wingdings" pitchFamily="2" charset="2"/>
              <a:buChar char="v"/>
            </a:pPr>
            <a:r>
              <a:rPr lang="zh-CN" altLang="en-US" sz="2400" dirty="0">
                <a:sym typeface="Calibri" pitchFamily="34" charset="0"/>
              </a:rPr>
              <a:t>定义</a:t>
            </a:r>
            <a:r>
              <a:rPr lang="en-US" altLang="zh-CN" sz="2400" dirty="0">
                <a:sym typeface="Calibri" pitchFamily="34" charset="0"/>
              </a:rPr>
              <a:t>6.9    </a:t>
            </a:r>
            <a:r>
              <a:rPr lang="zh-CN" altLang="en-US" sz="2400" dirty="0">
                <a:sym typeface="Calibri" pitchFamily="34" charset="0"/>
              </a:rPr>
              <a:t>给定关系模式</a:t>
            </a:r>
            <a:r>
              <a:rPr lang="en-US" altLang="zh-CN" sz="2400" dirty="0">
                <a:sym typeface="Calibri" pitchFamily="34" charset="0"/>
              </a:rPr>
              <a:t>R(U,F)</a:t>
            </a:r>
            <a:r>
              <a:rPr lang="zh-CN" altLang="en-US" sz="2400" dirty="0"/>
              <a:t>，</a:t>
            </a:r>
            <a:r>
              <a:rPr lang="en-US" altLang="zh-CN" sz="2400" i="1" dirty="0"/>
              <a:t>X</a:t>
            </a:r>
            <a:r>
              <a:rPr lang="zh-CN" altLang="en-US" sz="2400" dirty="0"/>
              <a:t>,</a:t>
            </a:r>
            <a:r>
              <a:rPr lang="en-US" altLang="zh-CN" sz="2400" i="1" dirty="0"/>
              <a:t>Y</a:t>
            </a:r>
            <a:r>
              <a:rPr lang="zh-CN" altLang="en-US" sz="2400" dirty="0"/>
              <a:t>,</a:t>
            </a:r>
            <a:r>
              <a:rPr lang="en-US" altLang="zh-CN" sz="2400" i="1" dirty="0"/>
              <a:t>Z</a:t>
            </a:r>
            <a:r>
              <a:rPr lang="zh-CN" altLang="en-US" sz="2400" dirty="0"/>
              <a:t>是</a:t>
            </a:r>
            <a:r>
              <a:rPr lang="en-US" altLang="zh-CN" sz="2400" i="1" dirty="0"/>
              <a:t>U</a:t>
            </a:r>
            <a:r>
              <a:rPr lang="zh-CN" altLang="en-US" sz="2400" dirty="0"/>
              <a:t>的子集，并且</a:t>
            </a:r>
            <a:r>
              <a:rPr lang="en-US" altLang="zh-CN" sz="2400" i="1" dirty="0"/>
              <a:t>Z</a:t>
            </a:r>
            <a:r>
              <a:rPr lang="en-US" altLang="zh-CN" sz="2400" dirty="0"/>
              <a:t>=</a:t>
            </a:r>
            <a:r>
              <a:rPr lang="en-US" altLang="zh-CN" sz="2400" i="1" dirty="0"/>
              <a:t>U</a:t>
            </a:r>
            <a:r>
              <a:rPr lang="en-US" altLang="zh-CN" sz="2400" dirty="0"/>
              <a:t>-</a:t>
            </a:r>
            <a:r>
              <a:rPr lang="en-US" altLang="zh-CN" sz="2400" i="1" dirty="0"/>
              <a:t>X</a:t>
            </a:r>
            <a:r>
              <a:rPr lang="en-US" altLang="zh-CN" sz="2400" dirty="0"/>
              <a:t>-</a:t>
            </a:r>
            <a:r>
              <a:rPr lang="en-US" altLang="zh-CN" sz="2400" i="1" dirty="0"/>
              <a:t>Y</a:t>
            </a:r>
            <a:r>
              <a:rPr lang="zh-CN" altLang="en-US" sz="2400" dirty="0"/>
              <a:t>。关系模式</a:t>
            </a:r>
            <a:r>
              <a:rPr lang="en-US" altLang="zh-CN" sz="2400" i="1" dirty="0"/>
              <a:t>R(U)</a:t>
            </a:r>
            <a:r>
              <a:rPr lang="zh-CN" altLang="en-US" sz="2400" dirty="0"/>
              <a:t>中多值依赖</a:t>
            </a:r>
            <a:r>
              <a:rPr lang="en-US" altLang="zh-CN" sz="2400" i="1" dirty="0"/>
              <a:t>X</a:t>
            </a:r>
            <a:r>
              <a:rPr lang="zh-CN" altLang="en-US" sz="2400" dirty="0"/>
              <a:t>→→</a:t>
            </a:r>
            <a:r>
              <a:rPr lang="en-US" altLang="zh-CN" sz="2400" i="1" dirty="0"/>
              <a:t>Y</a:t>
            </a:r>
            <a:r>
              <a:rPr lang="zh-CN" altLang="en-US" sz="2400" dirty="0"/>
              <a:t>成立，当且仅当对</a:t>
            </a:r>
            <a:r>
              <a:rPr lang="en-US" altLang="zh-CN" sz="2400" i="1" dirty="0"/>
              <a:t>R</a:t>
            </a:r>
            <a:r>
              <a:rPr lang="en-US" altLang="zh-CN" sz="2400" dirty="0">
                <a:sym typeface="Calibri" pitchFamily="34" charset="0"/>
              </a:rPr>
              <a:t> (U,F)</a:t>
            </a:r>
            <a:r>
              <a:rPr lang="zh-CN" altLang="en-US" sz="2400" dirty="0"/>
              <a:t>的任一关系</a:t>
            </a:r>
            <a:r>
              <a:rPr lang="en-US" altLang="zh-CN" sz="2400" i="1" dirty="0"/>
              <a:t>r</a:t>
            </a:r>
            <a:r>
              <a:rPr lang="zh-CN" altLang="en-US" sz="2400" dirty="0"/>
              <a:t>给定的一对</a:t>
            </a:r>
            <a:r>
              <a:rPr lang="en-US" altLang="zh-CN" sz="2400" dirty="0"/>
              <a:t>(</a:t>
            </a:r>
            <a:r>
              <a:rPr lang="en-US" altLang="zh-CN" sz="2400" i="1" dirty="0" err="1"/>
              <a:t>x</a:t>
            </a:r>
            <a:r>
              <a:rPr lang="en-US" altLang="zh-CN" sz="2400" dirty="0" err="1"/>
              <a:t>,</a:t>
            </a:r>
            <a:r>
              <a:rPr lang="en-US" altLang="zh-CN" sz="2400" i="1" dirty="0" err="1"/>
              <a:t>z</a:t>
            </a:r>
            <a:r>
              <a:rPr lang="en-US" altLang="zh-CN" sz="2400" dirty="0"/>
              <a:t>)</a:t>
            </a:r>
            <a:r>
              <a:rPr lang="zh-CN" altLang="en-US" sz="2400" dirty="0"/>
              <a:t>值，有一组</a:t>
            </a:r>
            <a:r>
              <a:rPr lang="en-US" altLang="zh-CN" sz="2400" i="1" dirty="0"/>
              <a:t>Y</a:t>
            </a:r>
            <a:r>
              <a:rPr lang="zh-CN" altLang="en-US" sz="2400" dirty="0"/>
              <a:t>的值，这组值仅仅决定于</a:t>
            </a:r>
            <a:r>
              <a:rPr lang="en-US" altLang="zh-CN" sz="2400" i="1" dirty="0"/>
              <a:t>x</a:t>
            </a:r>
            <a:r>
              <a:rPr lang="zh-CN" altLang="en-US" sz="2400" dirty="0"/>
              <a:t>值而与</a:t>
            </a:r>
            <a:r>
              <a:rPr lang="en-US" altLang="zh-CN" sz="2400" i="1" dirty="0"/>
              <a:t>z</a:t>
            </a:r>
            <a:r>
              <a:rPr lang="zh-CN" altLang="en-US" sz="2400" dirty="0"/>
              <a:t>值无关。</a:t>
            </a:r>
            <a:endParaRPr lang="en-US" altLang="zh-CN" sz="2400" dirty="0"/>
          </a:p>
          <a:p>
            <a:pPr marL="342900" indent="-342900" algn="l">
              <a:lnSpc>
                <a:spcPct val="150000"/>
              </a:lnSpc>
              <a:buFont typeface="Wingdings" pitchFamily="2" charset="2"/>
              <a:buChar char="v"/>
            </a:pPr>
            <a:r>
              <a:rPr lang="zh-CN" altLang="en-US" sz="2400" dirty="0">
                <a:ea typeface="宋体" charset="-122"/>
              </a:rPr>
              <a:t>例  </a:t>
            </a:r>
            <a:r>
              <a:rPr lang="en-US" altLang="zh-CN" sz="2400" dirty="0">
                <a:ea typeface="宋体" charset="-122"/>
              </a:rPr>
              <a:t>Teaching</a:t>
            </a:r>
            <a:r>
              <a:rPr lang="zh-CN" altLang="en-US" sz="2400" dirty="0">
                <a:ea typeface="宋体" charset="-122"/>
              </a:rPr>
              <a:t>（</a:t>
            </a:r>
            <a:r>
              <a:rPr lang="en-US" altLang="zh-CN" sz="2400" dirty="0">
                <a:ea typeface="宋体" charset="-122"/>
              </a:rPr>
              <a:t>C, T, B</a:t>
            </a:r>
            <a:r>
              <a:rPr lang="zh-CN" altLang="en-US" sz="2400" dirty="0">
                <a:ea typeface="宋体" charset="-122"/>
              </a:rPr>
              <a:t>）</a:t>
            </a:r>
          </a:p>
          <a:p>
            <a:pPr marL="0" indent="0">
              <a:buNone/>
            </a:pPr>
            <a:r>
              <a:rPr lang="zh-CN" altLang="en-US" sz="2400" dirty="0">
                <a:ea typeface="宋体" charset="-122"/>
              </a:rPr>
              <a:t>     对于</a:t>
            </a:r>
            <a:r>
              <a:rPr lang="en-US" altLang="zh-CN" sz="2400" dirty="0">
                <a:ea typeface="宋体" charset="-122"/>
              </a:rPr>
              <a:t>C</a:t>
            </a:r>
            <a:r>
              <a:rPr lang="zh-CN" altLang="en-US" sz="2400" dirty="0">
                <a:ea typeface="宋体" charset="-122"/>
              </a:rPr>
              <a:t>的每一个值，</a:t>
            </a:r>
            <a:r>
              <a:rPr lang="en-US" altLang="zh-CN" sz="2400" dirty="0">
                <a:ea typeface="宋体" charset="-122"/>
              </a:rPr>
              <a:t>T</a:t>
            </a:r>
            <a:r>
              <a:rPr lang="zh-CN" altLang="en-US" sz="2400" dirty="0">
                <a:ea typeface="宋体" charset="-122"/>
              </a:rPr>
              <a:t>有一组值与之对应，而不论</a:t>
            </a:r>
            <a:r>
              <a:rPr lang="en-US" altLang="zh-CN" sz="2400" dirty="0">
                <a:ea typeface="宋体" charset="-122"/>
              </a:rPr>
              <a:t>B</a:t>
            </a:r>
            <a:r>
              <a:rPr lang="zh-CN" altLang="en-US" sz="2400" dirty="0">
                <a:ea typeface="宋体" charset="-122"/>
              </a:rPr>
              <a:t>取何值。因此</a:t>
            </a:r>
            <a:r>
              <a:rPr lang="en-US" altLang="zh-CN" sz="2400" dirty="0">
                <a:ea typeface="宋体" charset="-122"/>
              </a:rPr>
              <a:t>T</a:t>
            </a:r>
            <a:r>
              <a:rPr lang="zh-CN" altLang="en-US" sz="2400" dirty="0">
                <a:ea typeface="宋体" charset="-122"/>
              </a:rPr>
              <a:t>多值依赖于</a:t>
            </a:r>
            <a:r>
              <a:rPr lang="en-US" altLang="zh-CN" sz="2400" dirty="0">
                <a:ea typeface="宋体" charset="-122"/>
              </a:rPr>
              <a:t>C</a:t>
            </a:r>
            <a:r>
              <a:rPr lang="zh-CN" altLang="en-US" sz="2400" dirty="0">
                <a:ea typeface="宋体" charset="-122"/>
              </a:rPr>
              <a:t>，即</a:t>
            </a:r>
            <a:r>
              <a:rPr lang="en-US" altLang="zh-CN" sz="2400" dirty="0">
                <a:ea typeface="宋体" charset="-122"/>
              </a:rPr>
              <a:t>C→→T</a:t>
            </a:r>
            <a:r>
              <a:rPr lang="zh-CN" altLang="en-US" sz="2400" dirty="0">
                <a:ea typeface="宋体" charset="-122"/>
              </a:rPr>
              <a:t>。 </a:t>
            </a:r>
          </a:p>
        </p:txBody>
      </p:sp>
    </p:spTree>
    <p:extLst>
      <p:ext uri="{BB962C8B-B14F-4D97-AF65-F5344CB8AC3E}">
        <p14:creationId xmlns:p14="http://schemas.microsoft.com/office/powerpoint/2010/main" val="3980000929"/>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内容占位符 2">
            <a:extLst>
              <a:ext uri="{FF2B5EF4-FFF2-40B4-BE49-F238E27FC236}">
                <a16:creationId xmlns:a16="http://schemas.microsoft.com/office/drawing/2014/main" xmlns="" id="{1F8A7142-843A-DA5E-B8EB-E54080DE8B90}"/>
              </a:ext>
            </a:extLst>
          </p:cNvPr>
          <p:cNvSpPr>
            <a:spLocks noGrp="1" noChangeArrowheads="1"/>
          </p:cNvSpPr>
          <p:nvPr>
            <p:ph idx="1"/>
          </p:nvPr>
        </p:nvSpPr>
        <p:spPr>
          <a:xfrm>
            <a:off x="371460" y="735546"/>
            <a:ext cx="8401080" cy="3672408"/>
          </a:xfrm>
        </p:spPr>
        <p:txBody>
          <a:bodyPr/>
          <a:lstStyle/>
          <a:p>
            <a:pPr marL="342900" indent="-342900" algn="l">
              <a:lnSpc>
                <a:spcPct val="120000"/>
              </a:lnSpc>
              <a:buFont typeface="Wingdings" pitchFamily="2" charset="2"/>
              <a:buChar char="v"/>
            </a:pPr>
            <a:r>
              <a:rPr lang="zh-CN" altLang="en-US" sz="2400" dirty="0"/>
              <a:t>多值依赖的另一个等价的定义</a:t>
            </a:r>
            <a:endParaRPr lang="en-US" sz="2400" dirty="0"/>
          </a:p>
          <a:p>
            <a:pPr marL="742950" lvl="1" indent="-285750" algn="l">
              <a:lnSpc>
                <a:spcPct val="150000"/>
              </a:lnSpc>
            </a:pPr>
            <a:r>
              <a:rPr lang="zh-CN" altLang="en-US" sz="2000" dirty="0"/>
              <a:t>在</a:t>
            </a:r>
            <a:r>
              <a:rPr lang="en-US" altLang="zh-CN" sz="2000" dirty="0"/>
              <a:t>R</a:t>
            </a:r>
            <a:r>
              <a:rPr lang="en-US" altLang="zh-CN" sz="2000" dirty="0">
                <a:sym typeface="Calibri" pitchFamily="34" charset="0"/>
              </a:rPr>
              <a:t>(U,F)</a:t>
            </a:r>
            <a:r>
              <a:rPr lang="zh-CN" altLang="en-US" sz="2000" dirty="0"/>
              <a:t>的任一关系</a:t>
            </a:r>
            <a:r>
              <a:rPr lang="en-US" altLang="zh-CN" sz="2000" i="1" dirty="0"/>
              <a:t>r</a:t>
            </a:r>
            <a:r>
              <a:rPr lang="zh-CN" altLang="en-US" sz="2000" dirty="0"/>
              <a:t>中，如果存在元组</a:t>
            </a:r>
            <a:r>
              <a:rPr lang="en-US" altLang="zh-CN" sz="2000" i="1" dirty="0"/>
              <a:t>t</a:t>
            </a:r>
            <a:r>
              <a:rPr lang="zh-CN" altLang="en-US" sz="2000" dirty="0"/>
              <a:t>，</a:t>
            </a:r>
            <a:r>
              <a:rPr lang="en-US" altLang="zh-CN" sz="2000" i="1" dirty="0"/>
              <a:t>s</a:t>
            </a:r>
            <a:r>
              <a:rPr lang="zh-CN" altLang="en-US" sz="2000" dirty="0"/>
              <a:t>使得</a:t>
            </a:r>
            <a:r>
              <a:rPr lang="en-US" altLang="zh-CN" sz="2000" i="1" dirty="0"/>
              <a:t>t</a:t>
            </a:r>
            <a:r>
              <a:rPr lang="en-US" altLang="zh-CN" sz="2000" dirty="0"/>
              <a:t>[</a:t>
            </a:r>
            <a:r>
              <a:rPr lang="en-US" altLang="zh-CN" sz="2000" i="1" dirty="0"/>
              <a:t>X</a:t>
            </a:r>
            <a:r>
              <a:rPr lang="en-US" altLang="zh-CN" sz="2000" dirty="0"/>
              <a:t>]=</a:t>
            </a:r>
            <a:r>
              <a:rPr lang="en-US" altLang="zh-CN" sz="2000" i="1" dirty="0"/>
              <a:t>s</a:t>
            </a:r>
            <a:r>
              <a:rPr lang="en-US" altLang="zh-CN" sz="2000" dirty="0"/>
              <a:t>[</a:t>
            </a:r>
            <a:r>
              <a:rPr lang="en-US" altLang="zh-CN" sz="2000" i="1" dirty="0"/>
              <a:t>X</a:t>
            </a:r>
            <a:r>
              <a:rPr lang="en-US" altLang="zh-CN" sz="2000" dirty="0"/>
              <a:t>]</a:t>
            </a:r>
            <a:r>
              <a:rPr lang="zh-CN" altLang="en-US" sz="2000" dirty="0"/>
              <a:t>，那么就必然存在元组</a:t>
            </a:r>
            <a:r>
              <a:rPr lang="en-US" altLang="zh-CN" sz="2000" i="1" dirty="0"/>
              <a:t>w</a:t>
            </a:r>
            <a:r>
              <a:rPr lang="zh-CN" altLang="en-US" sz="2000" dirty="0"/>
              <a:t>，</a:t>
            </a:r>
            <a:r>
              <a:rPr lang="en-US" altLang="zh-CN" sz="2000" i="1" dirty="0"/>
              <a:t>v</a:t>
            </a:r>
            <a:r>
              <a:rPr lang="zh-CN" altLang="en-US" sz="2000" dirty="0"/>
              <a:t>∈</a:t>
            </a:r>
            <a:r>
              <a:rPr lang="en-US" altLang="zh-CN" sz="2000" i="1" dirty="0"/>
              <a:t>r</a:t>
            </a:r>
            <a:r>
              <a:rPr lang="zh-CN" altLang="en-US" sz="2000" dirty="0"/>
              <a:t>，（</a:t>
            </a:r>
            <a:r>
              <a:rPr lang="en-US" altLang="zh-CN" sz="2000" i="1" dirty="0"/>
              <a:t>w</a:t>
            </a:r>
            <a:r>
              <a:rPr lang="zh-CN" altLang="en-US" sz="2000" dirty="0"/>
              <a:t>，</a:t>
            </a:r>
            <a:r>
              <a:rPr lang="en-US" altLang="zh-CN" sz="2000" i="1" dirty="0"/>
              <a:t>v</a:t>
            </a:r>
            <a:r>
              <a:rPr lang="zh-CN" altLang="en-US" sz="2000" dirty="0"/>
              <a:t>可以与</a:t>
            </a:r>
            <a:r>
              <a:rPr lang="en-US" altLang="zh-CN" sz="2000" i="1" dirty="0"/>
              <a:t>s</a:t>
            </a:r>
            <a:r>
              <a:rPr lang="zh-CN" altLang="en-US" sz="2000" dirty="0"/>
              <a:t>，</a:t>
            </a:r>
            <a:r>
              <a:rPr lang="en-US" altLang="zh-CN" sz="2000" i="1" dirty="0"/>
              <a:t>t</a:t>
            </a:r>
            <a:r>
              <a:rPr lang="zh-CN" altLang="en-US" sz="2000" dirty="0"/>
              <a:t>相同）, 使得</a:t>
            </a:r>
            <a:r>
              <a:rPr lang="en-US" altLang="zh-CN" sz="2000" i="1" dirty="0"/>
              <a:t>w</a:t>
            </a:r>
            <a:r>
              <a:rPr lang="en-US" altLang="zh-CN" sz="2000" dirty="0"/>
              <a:t>[</a:t>
            </a:r>
            <a:r>
              <a:rPr lang="en-US" altLang="zh-CN" sz="2000" i="1" dirty="0"/>
              <a:t>X</a:t>
            </a:r>
            <a:r>
              <a:rPr lang="en-US" altLang="zh-CN" sz="2000" dirty="0"/>
              <a:t>]=</a:t>
            </a:r>
            <a:r>
              <a:rPr lang="en-US" altLang="zh-CN" sz="2000" i="1" dirty="0"/>
              <a:t>v</a:t>
            </a:r>
            <a:r>
              <a:rPr lang="en-US" altLang="zh-CN" sz="2000" dirty="0"/>
              <a:t>[</a:t>
            </a:r>
            <a:r>
              <a:rPr lang="en-US" altLang="zh-CN" sz="2000" i="1" dirty="0"/>
              <a:t>X</a:t>
            </a:r>
            <a:r>
              <a:rPr lang="en-US" altLang="zh-CN" sz="2000" dirty="0"/>
              <a:t>]=</a:t>
            </a:r>
            <a:r>
              <a:rPr lang="en-US" altLang="zh-CN" sz="2000" i="1" dirty="0"/>
              <a:t>t</a:t>
            </a:r>
            <a:r>
              <a:rPr lang="en-US" altLang="zh-CN" sz="2000" dirty="0"/>
              <a:t>[</a:t>
            </a:r>
            <a:r>
              <a:rPr lang="en-US" altLang="zh-CN" sz="2000" i="1" dirty="0"/>
              <a:t>X</a:t>
            </a:r>
            <a:r>
              <a:rPr lang="en-US" altLang="zh-CN" sz="2000" dirty="0"/>
              <a:t>]</a:t>
            </a:r>
            <a:r>
              <a:rPr lang="zh-CN" altLang="en-US" sz="2000" dirty="0"/>
              <a:t>，而</a:t>
            </a:r>
            <a:r>
              <a:rPr lang="en-US" altLang="zh-CN" sz="2000" i="1" dirty="0"/>
              <a:t>w</a:t>
            </a:r>
            <a:r>
              <a:rPr lang="en-US" altLang="zh-CN" sz="2000" dirty="0"/>
              <a:t>[</a:t>
            </a:r>
            <a:r>
              <a:rPr lang="en-US" altLang="zh-CN" sz="2000" i="1" dirty="0"/>
              <a:t>Y</a:t>
            </a:r>
            <a:r>
              <a:rPr lang="en-US" altLang="zh-CN" sz="2000" dirty="0"/>
              <a:t>]=</a:t>
            </a:r>
            <a:r>
              <a:rPr lang="en-US" altLang="zh-CN" sz="2000" i="1" dirty="0"/>
              <a:t>t</a:t>
            </a:r>
            <a:r>
              <a:rPr lang="en-US" altLang="zh-CN" sz="2000" dirty="0"/>
              <a:t>[</a:t>
            </a:r>
            <a:r>
              <a:rPr lang="en-US" altLang="zh-CN" sz="2000" i="1" dirty="0"/>
              <a:t>Y</a:t>
            </a:r>
            <a:r>
              <a:rPr lang="en-US" altLang="zh-CN" sz="2000" dirty="0"/>
              <a:t>]</a:t>
            </a:r>
            <a:r>
              <a:rPr lang="zh-CN" altLang="en-US" sz="2000" dirty="0"/>
              <a:t>，</a:t>
            </a:r>
            <a:r>
              <a:rPr lang="en-US" altLang="zh-CN" sz="2000" i="1" dirty="0"/>
              <a:t>w</a:t>
            </a:r>
            <a:r>
              <a:rPr lang="en-US" altLang="zh-CN" sz="2000" dirty="0"/>
              <a:t>[</a:t>
            </a:r>
            <a:r>
              <a:rPr lang="en-US" altLang="zh-CN" sz="2000" i="1" dirty="0"/>
              <a:t>Z</a:t>
            </a:r>
            <a:r>
              <a:rPr lang="en-US" altLang="zh-CN" sz="2000" dirty="0"/>
              <a:t>]=</a:t>
            </a:r>
            <a:r>
              <a:rPr lang="en-US" altLang="zh-CN" sz="2000" i="1" dirty="0"/>
              <a:t>s</a:t>
            </a:r>
            <a:r>
              <a:rPr lang="en-US" altLang="zh-CN" sz="2000" dirty="0"/>
              <a:t>[</a:t>
            </a:r>
            <a:r>
              <a:rPr lang="en-US" altLang="zh-CN" sz="2000" i="1" dirty="0"/>
              <a:t>Z</a:t>
            </a:r>
            <a:r>
              <a:rPr lang="en-US" altLang="zh-CN" sz="2000" dirty="0"/>
              <a:t>]</a:t>
            </a:r>
            <a:r>
              <a:rPr lang="zh-CN" altLang="en-US" sz="2000" dirty="0"/>
              <a:t>，</a:t>
            </a:r>
            <a:r>
              <a:rPr lang="en-US" altLang="zh-CN" sz="2000" i="1" dirty="0"/>
              <a:t>v</a:t>
            </a:r>
            <a:r>
              <a:rPr lang="en-US" altLang="zh-CN" sz="2000" dirty="0"/>
              <a:t>[</a:t>
            </a:r>
            <a:r>
              <a:rPr lang="en-US" altLang="zh-CN" sz="2000" i="1" dirty="0"/>
              <a:t>Y</a:t>
            </a:r>
            <a:r>
              <a:rPr lang="en-US" altLang="zh-CN" sz="2000" dirty="0"/>
              <a:t>]=</a:t>
            </a:r>
            <a:r>
              <a:rPr lang="en-US" altLang="zh-CN" sz="2000" i="1" dirty="0"/>
              <a:t>s</a:t>
            </a:r>
            <a:r>
              <a:rPr lang="en-US" altLang="zh-CN" sz="2000" dirty="0"/>
              <a:t>[</a:t>
            </a:r>
            <a:r>
              <a:rPr lang="en-US" altLang="zh-CN" sz="2000" i="1" dirty="0"/>
              <a:t>Y</a:t>
            </a:r>
            <a:r>
              <a:rPr lang="en-US" altLang="zh-CN" sz="2000" dirty="0"/>
              <a:t>]</a:t>
            </a:r>
            <a:r>
              <a:rPr lang="zh-CN" altLang="en-US" sz="2000" dirty="0"/>
              <a:t>，</a:t>
            </a:r>
            <a:r>
              <a:rPr lang="en-US" altLang="zh-CN" sz="2000" i="1" dirty="0"/>
              <a:t>v</a:t>
            </a:r>
            <a:r>
              <a:rPr lang="en-US" altLang="zh-CN" sz="2000" dirty="0"/>
              <a:t>[</a:t>
            </a:r>
            <a:r>
              <a:rPr lang="en-US" altLang="zh-CN" sz="2000" i="1" dirty="0"/>
              <a:t>Z</a:t>
            </a:r>
            <a:r>
              <a:rPr lang="en-US" altLang="zh-CN" sz="2000" dirty="0"/>
              <a:t>]=</a:t>
            </a:r>
            <a:r>
              <a:rPr lang="en-US" altLang="zh-CN" sz="2000" i="1" dirty="0"/>
              <a:t>t</a:t>
            </a:r>
            <a:r>
              <a:rPr lang="en-US" altLang="zh-CN" sz="2000" dirty="0"/>
              <a:t>[</a:t>
            </a:r>
            <a:r>
              <a:rPr lang="en-US" altLang="zh-CN" sz="2000" i="1" dirty="0"/>
              <a:t>Z</a:t>
            </a:r>
            <a:r>
              <a:rPr lang="en-US" altLang="zh-CN" sz="2000" dirty="0"/>
              <a:t>]</a:t>
            </a:r>
            <a:r>
              <a:rPr lang="zh-CN" altLang="en-US" sz="2000" dirty="0"/>
              <a:t>（即交换</a:t>
            </a:r>
            <a:r>
              <a:rPr lang="en-US" altLang="zh-CN" sz="2000" i="1" dirty="0"/>
              <a:t>s</a:t>
            </a:r>
            <a:r>
              <a:rPr lang="zh-CN" altLang="en-US" sz="2000" dirty="0"/>
              <a:t>，</a:t>
            </a:r>
            <a:r>
              <a:rPr lang="en-US" altLang="zh-CN" sz="2000" i="1" dirty="0"/>
              <a:t>t</a:t>
            </a:r>
            <a:r>
              <a:rPr lang="zh-CN" altLang="en-US" sz="2000" dirty="0"/>
              <a:t>元组的</a:t>
            </a:r>
            <a:r>
              <a:rPr lang="en-US" altLang="zh-CN" sz="2000" i="1" dirty="0"/>
              <a:t>Y</a:t>
            </a:r>
            <a:r>
              <a:rPr lang="zh-CN" altLang="en-US" sz="2000" dirty="0"/>
              <a:t>值所得的两个新元组必在</a:t>
            </a:r>
            <a:r>
              <a:rPr lang="en-US" altLang="zh-CN" sz="2000" i="1" dirty="0"/>
              <a:t>r</a:t>
            </a:r>
            <a:r>
              <a:rPr lang="zh-CN" altLang="en-US" sz="2000" dirty="0"/>
              <a:t>中），则</a:t>
            </a:r>
            <a:r>
              <a:rPr lang="en-US" altLang="zh-CN" sz="2000" i="1" dirty="0"/>
              <a:t>Y</a:t>
            </a:r>
            <a:r>
              <a:rPr lang="zh-CN" altLang="en-US" sz="2000" dirty="0"/>
              <a:t>多值依赖于</a:t>
            </a:r>
            <a:r>
              <a:rPr lang="en-US" altLang="zh-CN" sz="2000" i="1" dirty="0"/>
              <a:t>X</a:t>
            </a:r>
            <a:r>
              <a:rPr lang="zh-CN" altLang="en-US" sz="2000" dirty="0"/>
              <a:t>，记为</a:t>
            </a:r>
            <a:r>
              <a:rPr lang="en-US" altLang="zh-CN" sz="2000" i="1" dirty="0"/>
              <a:t>X</a:t>
            </a:r>
            <a:r>
              <a:rPr lang="zh-CN" altLang="en-US" sz="2000" dirty="0"/>
              <a:t>→→</a:t>
            </a:r>
            <a:r>
              <a:rPr lang="en-US" altLang="zh-CN" sz="2000" i="1" dirty="0"/>
              <a:t>Y</a:t>
            </a:r>
            <a:r>
              <a:rPr lang="zh-CN" altLang="en-US" sz="2000" dirty="0"/>
              <a:t>。这里</a:t>
            </a:r>
            <a:r>
              <a:rPr lang="en-US" altLang="zh-CN" sz="2000" i="1" dirty="0"/>
              <a:t>X</a:t>
            </a:r>
            <a:r>
              <a:rPr lang="zh-CN" altLang="en-US" sz="2000" dirty="0"/>
              <a:t>，</a:t>
            </a:r>
            <a:r>
              <a:rPr lang="en-US" altLang="zh-CN" sz="2000" i="1" dirty="0"/>
              <a:t>Y</a:t>
            </a:r>
            <a:r>
              <a:rPr lang="zh-CN" altLang="en-US" sz="2000" dirty="0"/>
              <a:t>是</a:t>
            </a:r>
            <a:r>
              <a:rPr lang="en-US" altLang="zh-CN" sz="2000" i="1" dirty="0"/>
              <a:t>U</a:t>
            </a:r>
            <a:r>
              <a:rPr lang="zh-CN" altLang="en-US" sz="2000" dirty="0"/>
              <a:t>的子集，</a:t>
            </a:r>
            <a:r>
              <a:rPr lang="en-US" altLang="zh-CN" sz="2000" i="1" dirty="0"/>
              <a:t>Z</a:t>
            </a:r>
            <a:r>
              <a:rPr lang="en-US" altLang="zh-CN" sz="2000" dirty="0"/>
              <a:t>=</a:t>
            </a:r>
            <a:r>
              <a:rPr lang="en-US" altLang="zh-CN" sz="2000" i="1" dirty="0"/>
              <a:t>U</a:t>
            </a:r>
            <a:r>
              <a:rPr lang="en-US" altLang="zh-CN" sz="2000" dirty="0"/>
              <a:t>-</a:t>
            </a:r>
            <a:r>
              <a:rPr lang="en-US" altLang="zh-CN" sz="2000" i="1" dirty="0"/>
              <a:t>X</a:t>
            </a:r>
            <a:r>
              <a:rPr lang="en-US" altLang="zh-CN" sz="2000" dirty="0"/>
              <a:t>-</a:t>
            </a:r>
            <a:r>
              <a:rPr lang="en-US" altLang="zh-CN" sz="2000" i="1" dirty="0"/>
              <a:t>Y</a:t>
            </a:r>
            <a:r>
              <a:rPr lang="zh-CN" altLang="en-US" sz="2000" dirty="0"/>
              <a:t>。</a:t>
            </a:r>
          </a:p>
        </p:txBody>
      </p:sp>
    </p:spTree>
    <p:extLst>
      <p:ext uri="{BB962C8B-B14F-4D97-AF65-F5344CB8AC3E}">
        <p14:creationId xmlns:p14="http://schemas.microsoft.com/office/powerpoint/2010/main" val="994920196"/>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E547AE9D-1907-9285-56C3-D206F4BFE22B}"/>
              </a:ext>
            </a:extLst>
          </p:cNvPr>
          <p:cNvSpPr>
            <a:spLocks noGrp="1" noChangeArrowheads="1"/>
          </p:cNvSpPr>
          <p:nvPr>
            <p:ph idx="1"/>
          </p:nvPr>
        </p:nvSpPr>
        <p:spPr>
          <a:xfrm>
            <a:off x="457200" y="915567"/>
            <a:ext cx="8258175" cy="3240360"/>
          </a:xfrm>
        </p:spPr>
        <p:txBody>
          <a:bodyPr/>
          <a:lstStyle/>
          <a:p>
            <a:pPr marL="342900" indent="-342900" algn="l">
              <a:lnSpc>
                <a:spcPct val="150000"/>
              </a:lnSpc>
              <a:buFont typeface="Wingdings" pitchFamily="2" charset="2"/>
              <a:buChar char="v"/>
            </a:pPr>
            <a:r>
              <a:rPr lang="zh-CN" altLang="en-US" dirty="0">
                <a:sym typeface="Calibri" pitchFamily="34" charset="0"/>
              </a:rPr>
              <a:t>平凡多值依赖和非平凡的多值依赖</a:t>
            </a:r>
          </a:p>
          <a:p>
            <a:pPr marL="742950" lvl="1" indent="-285750" algn="l">
              <a:lnSpc>
                <a:spcPct val="150000"/>
              </a:lnSpc>
              <a:buFont typeface="Wingdings" pitchFamily="2" charset="2"/>
              <a:buChar char="n"/>
            </a:pPr>
            <a:r>
              <a:rPr lang="zh-CN" altLang="en-US" dirty="0">
                <a:sym typeface="Calibri" pitchFamily="34" charset="0"/>
              </a:rPr>
              <a:t>	若</a:t>
            </a:r>
            <a:r>
              <a:rPr lang="en-US" altLang="zh-CN" dirty="0">
                <a:sym typeface="Calibri" pitchFamily="34" charset="0"/>
              </a:rPr>
              <a:t>X→→Y</a:t>
            </a:r>
            <a:r>
              <a:rPr lang="zh-CN" altLang="en-US" dirty="0">
                <a:sym typeface="Calibri" pitchFamily="34" charset="0"/>
              </a:rPr>
              <a:t>，而</a:t>
            </a:r>
            <a:r>
              <a:rPr lang="en-US" altLang="zh-CN" dirty="0">
                <a:sym typeface="Calibri" pitchFamily="34" charset="0"/>
              </a:rPr>
              <a:t>Z</a:t>
            </a:r>
            <a:r>
              <a:rPr lang="zh-CN" altLang="en-US" dirty="0">
                <a:latin typeface="Times New Roman" pitchFamily="18" charset="0"/>
                <a:sym typeface="Times New Roman" pitchFamily="18" charset="0"/>
              </a:rPr>
              <a:t>＝</a:t>
            </a:r>
            <a:r>
              <a:rPr lang="zh-CN" altLang="en-US" dirty="0"/>
              <a:t>Ф</a:t>
            </a:r>
            <a:r>
              <a:rPr lang="zh-CN" altLang="en-US" dirty="0">
                <a:latin typeface="Times New Roman" pitchFamily="18" charset="0"/>
                <a:sym typeface="Times New Roman" pitchFamily="18" charset="0"/>
              </a:rPr>
              <a:t>，即</a:t>
            </a:r>
            <a:r>
              <a:rPr lang="en-US" altLang="zh-CN" dirty="0">
                <a:latin typeface="Times New Roman" pitchFamily="18" charset="0"/>
                <a:sym typeface="Times New Roman" pitchFamily="18" charset="0"/>
              </a:rPr>
              <a:t>Z</a:t>
            </a:r>
            <a:r>
              <a:rPr lang="zh-CN" altLang="en-US" dirty="0">
                <a:latin typeface="Times New Roman" pitchFamily="18" charset="0"/>
                <a:sym typeface="Times New Roman" pitchFamily="18" charset="0"/>
              </a:rPr>
              <a:t>为空，</a:t>
            </a:r>
            <a:r>
              <a:rPr lang="zh-CN" altLang="en-US" dirty="0">
                <a:sym typeface="Calibri" pitchFamily="34" charset="0"/>
              </a:rPr>
              <a:t>则称</a:t>
            </a:r>
            <a:r>
              <a:rPr lang="en-US" altLang="zh-CN" dirty="0">
                <a:sym typeface="Calibri" pitchFamily="34" charset="0"/>
              </a:rPr>
              <a:t>X→→Y</a:t>
            </a:r>
            <a:r>
              <a:rPr lang="zh-CN" altLang="en-US" dirty="0">
                <a:sym typeface="Calibri" pitchFamily="34" charset="0"/>
              </a:rPr>
              <a:t>为</a:t>
            </a:r>
            <a:r>
              <a:rPr lang="zh-CN" altLang="en-US" dirty="0">
                <a:solidFill>
                  <a:srgbClr val="FF00FF"/>
                </a:solidFill>
                <a:sym typeface="Calibri" pitchFamily="34" charset="0"/>
              </a:rPr>
              <a:t>平凡的多值依赖</a:t>
            </a:r>
            <a:r>
              <a:rPr lang="zh-CN" altLang="en-US" dirty="0">
                <a:sym typeface="Calibri" pitchFamily="34" charset="0"/>
              </a:rPr>
              <a:t>。</a:t>
            </a:r>
          </a:p>
          <a:p>
            <a:pPr marL="742950" lvl="1" indent="-285750" algn="l">
              <a:lnSpc>
                <a:spcPct val="150000"/>
              </a:lnSpc>
              <a:buFont typeface="Wingdings" pitchFamily="2" charset="2"/>
              <a:buChar char="n"/>
            </a:pPr>
            <a:r>
              <a:rPr lang="zh-CN" altLang="en-US" dirty="0">
                <a:sym typeface="Calibri" pitchFamily="34" charset="0"/>
              </a:rPr>
              <a:t>	否则称</a:t>
            </a:r>
            <a:r>
              <a:rPr lang="en-US" altLang="zh-CN" dirty="0">
                <a:sym typeface="Calibri" pitchFamily="34" charset="0"/>
              </a:rPr>
              <a:t>X→→Y</a:t>
            </a:r>
            <a:r>
              <a:rPr lang="zh-CN" altLang="en-US" dirty="0">
                <a:sym typeface="Calibri" pitchFamily="34" charset="0"/>
              </a:rPr>
              <a:t>为</a:t>
            </a:r>
            <a:r>
              <a:rPr lang="zh-CN" altLang="en-US" dirty="0">
                <a:solidFill>
                  <a:srgbClr val="FF00FF"/>
                </a:solidFill>
                <a:sym typeface="Calibri" pitchFamily="34" charset="0"/>
              </a:rPr>
              <a:t>非平凡的多值依赖</a:t>
            </a:r>
            <a:r>
              <a:rPr lang="zh-CN" altLang="en-US" dirty="0">
                <a:sym typeface="Calibri" pitchFamily="34" charset="0"/>
              </a:rPr>
              <a:t>。</a:t>
            </a:r>
            <a:endParaRPr lang="zh-CN" altLang="en-US" dirty="0"/>
          </a:p>
        </p:txBody>
      </p:sp>
    </p:spTree>
    <p:extLst>
      <p:ext uri="{BB962C8B-B14F-4D97-AF65-F5344CB8AC3E}">
        <p14:creationId xmlns:p14="http://schemas.microsoft.com/office/powerpoint/2010/main" val="3377072147"/>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mc:AlternateContent xmlns:mc="http://schemas.openxmlformats.org/markup-compatibility/2006" xmlns:a14="http://schemas.microsoft.com/office/drawing/2010/main">
        <mc:Choice Requires="a14">
          <p:graphicFrame>
            <p:nvGraphicFramePr>
              <p:cNvPr id="2" name="Group 3">
                <a:extLst>
                  <a:ext uri="{FF2B5EF4-FFF2-40B4-BE49-F238E27FC236}">
                    <a16:creationId xmlns:a16="http://schemas.microsoft.com/office/drawing/2014/main" xmlns="" id="{300DDB2F-AEB5-9CE9-E266-F6BE4F53ECFC}"/>
                  </a:ext>
                </a:extLst>
              </p:cNvPr>
              <p:cNvGraphicFramePr>
                <a:graphicFrameLocks noGrp="1"/>
              </p:cNvGraphicFramePr>
              <p:nvPr>
                <p:extLst>
                  <p:ext uri="{D42A27DB-BD31-4B8C-83A1-F6EECF244321}">
                    <p14:modId xmlns:p14="http://schemas.microsoft.com/office/powerpoint/2010/main" val="2500749701"/>
                  </p:ext>
                </p:extLst>
              </p:nvPr>
            </p:nvGraphicFramePr>
            <p:xfrm>
              <a:off x="4139952" y="1275606"/>
              <a:ext cx="4248470" cy="3352800"/>
            </p:xfrm>
            <a:graphic>
              <a:graphicData uri="http://schemas.openxmlformats.org/drawingml/2006/table">
                <a:tbl>
                  <a:tblPr/>
                  <a:tblGrid>
                    <a:gridCol w="1416157">
                      <a:extLst>
                        <a:ext uri="{9D8B030D-6E8A-4147-A177-3AD203B41FA5}">
                          <a16:colId xmlns:a16="http://schemas.microsoft.com/office/drawing/2014/main" xmlns="" val="20000"/>
                        </a:ext>
                      </a:extLst>
                    </a:gridCol>
                    <a:gridCol w="1416156">
                      <a:extLst>
                        <a:ext uri="{9D8B030D-6E8A-4147-A177-3AD203B41FA5}">
                          <a16:colId xmlns:a16="http://schemas.microsoft.com/office/drawing/2014/main" xmlns="" val="20001"/>
                        </a:ext>
                      </a:extLst>
                    </a:gridCol>
                    <a:gridCol w="1416157">
                      <a:extLst>
                        <a:ext uri="{9D8B030D-6E8A-4147-A177-3AD203B41FA5}">
                          <a16:colId xmlns:a16="http://schemas.microsoft.com/office/drawing/2014/main" xmlns="" val="20002"/>
                        </a:ext>
                      </a:extLst>
                    </a:gridCol>
                  </a:tblGrid>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dirty="0">
                              <a:ln>
                                <a:noFill/>
                              </a:ln>
                              <a:solidFill>
                                <a:schemeClr val="tx1"/>
                              </a:solidFill>
                              <a:effectLst/>
                              <a:latin typeface="Arial" pitchFamily="34" charset="0"/>
                              <a:ea typeface="宋体" pitchFamily="2" charset="-122"/>
                              <a:sym typeface="Arial" pitchFamily="34" charset="0"/>
                            </a:rPr>
                            <a:t>W</a:t>
                          </a:r>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dirty="0">
                              <a:ln>
                                <a:noFill/>
                              </a:ln>
                              <a:solidFill>
                                <a:schemeClr val="tx1"/>
                              </a:solidFill>
                              <a:effectLst/>
                              <a:latin typeface="Arial" pitchFamily="34" charset="0"/>
                              <a:ea typeface="宋体" pitchFamily="2" charset="-122"/>
                              <a:sym typeface="Arial" pitchFamily="34" charset="0"/>
                            </a:rPr>
                            <a:t>S</a:t>
                          </a:r>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a:ln>
                                <a:noFill/>
                              </a:ln>
                              <a:solidFill>
                                <a:schemeClr val="tx1"/>
                              </a:solidFill>
                              <a:effectLst/>
                              <a:latin typeface="Arial" pitchFamily="34" charset="0"/>
                              <a:ea typeface="宋体" pitchFamily="2" charset="-122"/>
                              <a:sym typeface="Arial" pitchFamily="34" charset="0"/>
                            </a:rPr>
                            <a:t>C</a:t>
                          </a:r>
                          <a:endParaRPr kumimoji="0" lang="zh-CN" altLang="en-US" sz="24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0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000" b="1" i="0" u="none" strike="noStrike" cap="none" normalizeH="0" baseline="0" dirty="0">
                            <a:ln>
                              <a:noFill/>
                            </a:ln>
                            <a:solidFill>
                              <a:schemeClr val="tx1"/>
                            </a:solidFill>
                            <a:effectLst/>
                            <a:latin typeface="Times New Roman" pitchFamily="18"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tab pos="266700" algn="l"/>
                              <a:tab pos="2636838" algn="ctr"/>
                              <a:tab pos="5273675" algn="r"/>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0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𝟓</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itchFamily="2" charset="-122"/>
                                        <a:sym typeface="Times New Roman" pitchFamily="18" charset="0"/>
                                      </a:rPr>
                                      <m:t>𝟓</m:t>
                                    </m:r>
                                  </m:sub>
                                </m:sSub>
                              </m:oMath>
                            </m:oMathPara>
                          </a14:m>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mc:Choice>
        <mc:Fallback xmlns="">
          <p:graphicFrame>
            <p:nvGraphicFramePr>
              <p:cNvPr id="2" name="Group 3">
                <a:extLst>
                  <a:ext uri="{FF2B5EF4-FFF2-40B4-BE49-F238E27FC236}">
                    <a16:creationId xmlns:a16="http://schemas.microsoft.com/office/drawing/2014/main" id="{300DDB2F-AEB5-9CE9-E266-F6BE4F53ECFC}"/>
                  </a:ext>
                </a:extLst>
              </p:cNvPr>
              <p:cNvGraphicFramePr>
                <a:graphicFrameLocks noGrp="1"/>
              </p:cNvGraphicFramePr>
              <p:nvPr>
                <p:extLst>
                  <p:ext uri="{D42A27DB-BD31-4B8C-83A1-F6EECF244321}">
                    <p14:modId xmlns:p14="http://schemas.microsoft.com/office/powerpoint/2010/main" val="2500749701"/>
                  </p:ext>
                </p:extLst>
              </p:nvPr>
            </p:nvGraphicFramePr>
            <p:xfrm>
              <a:off x="4139952" y="1275606"/>
              <a:ext cx="4248470" cy="3352800"/>
            </p:xfrm>
            <a:graphic>
              <a:graphicData uri="http://schemas.openxmlformats.org/drawingml/2006/table">
                <a:tbl>
                  <a:tblPr/>
                  <a:tblGrid>
                    <a:gridCol w="1416157">
                      <a:extLst>
                        <a:ext uri="{9D8B030D-6E8A-4147-A177-3AD203B41FA5}">
                          <a16:colId xmlns:a16="http://schemas.microsoft.com/office/drawing/2014/main" val="20000"/>
                        </a:ext>
                      </a:extLst>
                    </a:gridCol>
                    <a:gridCol w="1416156">
                      <a:extLst>
                        <a:ext uri="{9D8B030D-6E8A-4147-A177-3AD203B41FA5}">
                          <a16:colId xmlns:a16="http://schemas.microsoft.com/office/drawing/2014/main" val="20001"/>
                        </a:ext>
                      </a:extLst>
                    </a:gridCol>
                    <a:gridCol w="1416157">
                      <a:extLst>
                        <a:ext uri="{9D8B030D-6E8A-4147-A177-3AD203B41FA5}">
                          <a16:colId xmlns:a16="http://schemas.microsoft.com/office/drawing/2014/main" val="20002"/>
                        </a:ext>
                      </a:extLst>
                    </a:gridCol>
                  </a:tblGrid>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dirty="0">
                              <a:ln>
                                <a:noFill/>
                              </a:ln>
                              <a:solidFill>
                                <a:schemeClr val="tx1"/>
                              </a:solidFill>
                              <a:effectLst/>
                              <a:latin typeface="Arial" pitchFamily="34" charset="0"/>
                              <a:ea typeface="宋体" pitchFamily="2" charset="-122"/>
                              <a:sym typeface="Arial" pitchFamily="34" charset="0"/>
                            </a:rPr>
                            <a:t>W</a:t>
                          </a:r>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dirty="0">
                              <a:ln>
                                <a:noFill/>
                              </a:ln>
                              <a:solidFill>
                                <a:schemeClr val="tx1"/>
                              </a:solidFill>
                              <a:effectLst/>
                              <a:latin typeface="Arial" pitchFamily="34" charset="0"/>
                              <a:ea typeface="宋体" pitchFamily="2" charset="-122"/>
                              <a:sym typeface="Arial" pitchFamily="34" charset="0"/>
                            </a:rPr>
                            <a:t>S</a:t>
                          </a:r>
                          <a:endParaRPr kumimoji="0" lang="zh-CN" altLang="en-US" sz="24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000" b="1" i="0" u="none" strike="noStrike" cap="none" normalizeH="0" baseline="0">
                              <a:ln>
                                <a:noFill/>
                              </a:ln>
                              <a:solidFill>
                                <a:schemeClr val="tx1"/>
                              </a:solidFill>
                              <a:effectLst/>
                              <a:latin typeface="Arial" pitchFamily="34" charset="0"/>
                              <a:ea typeface="宋体" pitchFamily="2" charset="-122"/>
                              <a:sym typeface="Arial" pitchFamily="34" charset="0"/>
                            </a:rPr>
                            <a:t>C</a:t>
                          </a:r>
                          <a:endParaRPr kumimoji="0" lang="zh-CN" altLang="en-US" sz="24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125000" r="-200893" b="-9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125000" r="-100893" b="-9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125000" r="-893" b="-920833"/>
                          </a:stretch>
                        </a:blipFill>
                      </a:tcPr>
                    </a:tc>
                    <a:extLst>
                      <a:ext uri="{0D108BD9-81ED-4DB2-BD59-A6C34878D82A}">
                        <a16:rowId xmlns:a16="http://schemas.microsoft.com/office/drawing/2014/main" val="10001"/>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225000" r="-200893" b="-8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225000" r="-100893" b="-8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225000" r="-893" b="-820833"/>
                          </a:stretch>
                        </a:blipFill>
                      </a:tcPr>
                    </a:tc>
                    <a:extLst>
                      <a:ext uri="{0D108BD9-81ED-4DB2-BD59-A6C34878D82A}">
                        <a16:rowId xmlns:a16="http://schemas.microsoft.com/office/drawing/2014/main" val="10002"/>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325000" r="-200893" b="-7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325000" r="-100893" b="-7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325000" r="-893" b="-720833"/>
                          </a:stretch>
                        </a:blipFill>
                      </a:tcPr>
                    </a:tc>
                    <a:extLst>
                      <a:ext uri="{0D108BD9-81ED-4DB2-BD59-A6C34878D82A}">
                        <a16:rowId xmlns:a16="http://schemas.microsoft.com/office/drawing/2014/main" val="10003"/>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425000" r="-200893" b="-6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425000" r="-100893" b="-620833"/>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425000" r="-893" b="-620833"/>
                          </a:stretch>
                        </a:blipFill>
                      </a:tcPr>
                    </a:tc>
                    <a:extLst>
                      <a:ext uri="{0D108BD9-81ED-4DB2-BD59-A6C34878D82A}">
                        <a16:rowId xmlns:a16="http://schemas.microsoft.com/office/drawing/2014/main" val="10004"/>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504000" r="-200893" b="-496000"/>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504000" r="-100893" b="-496000"/>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504000" r="-893" b="-496000"/>
                          </a:stretch>
                        </a:blipFill>
                      </a:tcPr>
                    </a:tc>
                    <a:extLst>
                      <a:ext uri="{0D108BD9-81ED-4DB2-BD59-A6C34878D82A}">
                        <a16:rowId xmlns:a16="http://schemas.microsoft.com/office/drawing/2014/main" val="10005"/>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629167" r="-200893" b="-4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629167" r="-100893" b="-4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629167" r="-893" b="-416667"/>
                          </a:stretch>
                        </a:blipFill>
                      </a:tcPr>
                    </a:tc>
                    <a:extLst>
                      <a:ext uri="{0D108BD9-81ED-4DB2-BD59-A6C34878D82A}">
                        <a16:rowId xmlns:a16="http://schemas.microsoft.com/office/drawing/2014/main" val="10006"/>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729167" r="-200893" b="-3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729167" r="-100893" b="-3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729167" r="-893" b="-316667"/>
                          </a:stretch>
                        </a:blipFill>
                      </a:tcPr>
                    </a:tc>
                    <a:extLst>
                      <a:ext uri="{0D108BD9-81ED-4DB2-BD59-A6C34878D82A}">
                        <a16:rowId xmlns:a16="http://schemas.microsoft.com/office/drawing/2014/main" val="10007"/>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829167" r="-200893" b="-2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829167" r="-100893" b="-2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829167" r="-893" b="-216667"/>
                          </a:stretch>
                        </a:blipFill>
                      </a:tcPr>
                    </a:tc>
                    <a:extLst>
                      <a:ext uri="{0D108BD9-81ED-4DB2-BD59-A6C34878D82A}">
                        <a16:rowId xmlns:a16="http://schemas.microsoft.com/office/drawing/2014/main" val="10008"/>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929167" r="-200893" b="-1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929167" r="-100893" b="-1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929167" r="-893" b="-116667"/>
                          </a:stretch>
                        </a:blipFill>
                      </a:tcPr>
                    </a:tc>
                    <a:extLst>
                      <a:ext uri="{0D108BD9-81ED-4DB2-BD59-A6C34878D82A}">
                        <a16:rowId xmlns:a16="http://schemas.microsoft.com/office/drawing/2014/main" val="10009"/>
                      </a:ext>
                    </a:extLst>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t="-1029167" r="-200893" b="-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100000" t="-1029167" r="-100893" b="-16667"/>
                          </a:stretch>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200000" t="-1029167" r="-893" b="-16667"/>
                          </a:stretch>
                        </a:blipFill>
                      </a:tcPr>
                    </a:tc>
                    <a:extLst>
                      <a:ext uri="{0D108BD9-81ED-4DB2-BD59-A6C34878D82A}">
                        <a16:rowId xmlns:a16="http://schemas.microsoft.com/office/drawing/2014/main" val="10010"/>
                      </a:ext>
                    </a:extLst>
                  </a:tr>
                </a:tbl>
              </a:graphicData>
            </a:graphic>
          </p:graphicFrame>
        </mc:Fallback>
      </mc:AlternateContent>
      <p:sp>
        <p:nvSpPr>
          <p:cNvPr id="3" name="内容占位符 4">
            <a:extLst>
              <a:ext uri="{FF2B5EF4-FFF2-40B4-BE49-F238E27FC236}">
                <a16:creationId xmlns:a16="http://schemas.microsoft.com/office/drawing/2014/main" xmlns="" id="{5D35DBE9-5F55-7BF1-7D82-0A2C5B70AA43}"/>
              </a:ext>
            </a:extLst>
          </p:cNvPr>
          <p:cNvSpPr txBox="1">
            <a:spLocks noChangeArrowheads="1"/>
          </p:cNvSpPr>
          <p:nvPr/>
        </p:nvSpPr>
        <p:spPr bwMode="auto">
          <a:xfrm>
            <a:off x="179512" y="1131590"/>
            <a:ext cx="3779912" cy="3352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buFont typeface="Wingdings" pitchFamily="2" charset="2"/>
              <a:buNone/>
            </a:pPr>
            <a:r>
              <a:rPr lang="zh-CN" altLang="en-US" sz="2400" kern="0" dirty="0"/>
              <a:t>[例6.</a:t>
            </a:r>
            <a:r>
              <a:rPr lang="en-US" altLang="zh-CN" sz="2400" kern="0" dirty="0"/>
              <a:t>10</a:t>
            </a:r>
            <a:r>
              <a:rPr lang="zh-CN" altLang="en-US" sz="2400" kern="0" dirty="0"/>
              <a:t>]关系模式</a:t>
            </a:r>
            <a:r>
              <a:rPr lang="en-US" altLang="zh-CN" sz="2400" kern="0" dirty="0"/>
              <a:t>WSC(W,S,C)</a:t>
            </a:r>
            <a:r>
              <a:rPr lang="zh-CN" altLang="en-US" sz="2400" kern="0" dirty="0"/>
              <a:t>中，</a:t>
            </a:r>
            <a:r>
              <a:rPr lang="en-US" altLang="zh-CN" sz="2400" kern="0" dirty="0"/>
              <a:t>W</a:t>
            </a:r>
            <a:r>
              <a:rPr lang="zh-CN" altLang="en-US" sz="2400" kern="0" dirty="0"/>
              <a:t>表示仓库，</a:t>
            </a:r>
            <a:r>
              <a:rPr lang="en-US" altLang="zh-CN" sz="2400" kern="0" dirty="0"/>
              <a:t>S</a:t>
            </a:r>
            <a:r>
              <a:rPr lang="zh-CN" altLang="en-US" sz="2400" kern="0" dirty="0"/>
              <a:t> 表示保管员，</a:t>
            </a:r>
            <a:r>
              <a:rPr lang="en-US" altLang="zh-CN" sz="2400" kern="0" dirty="0"/>
              <a:t>C</a:t>
            </a:r>
            <a:r>
              <a:rPr lang="zh-CN" altLang="en-US" sz="2400" kern="0" dirty="0"/>
              <a:t> 表示商品。假设每个仓库有若干个保管员，有若干种商品。每个保管员保管所在仓库的所有商品，每种商品被所有保管员保管。</a:t>
            </a:r>
          </a:p>
        </p:txBody>
      </p:sp>
    </p:spTree>
    <p:extLst>
      <p:ext uri="{BB962C8B-B14F-4D97-AF65-F5344CB8AC3E}">
        <p14:creationId xmlns:p14="http://schemas.microsoft.com/office/powerpoint/2010/main" val="3283609320"/>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内容占位符 5">
            <a:extLst>
              <a:ext uri="{FF2B5EF4-FFF2-40B4-BE49-F238E27FC236}">
                <a16:creationId xmlns:a16="http://schemas.microsoft.com/office/drawing/2014/main" xmlns="" id="{817F7DCF-DC99-9DE9-C18F-52D75C54EAAB}"/>
              </a:ext>
            </a:extLst>
          </p:cNvPr>
          <p:cNvSpPr>
            <a:spLocks noGrp="1" noChangeArrowheads="1"/>
          </p:cNvSpPr>
          <p:nvPr>
            <p:ph idx="1"/>
          </p:nvPr>
        </p:nvSpPr>
        <p:spPr>
          <a:xfrm>
            <a:off x="222648" y="915566"/>
            <a:ext cx="8435280" cy="4854575"/>
          </a:xfrm>
        </p:spPr>
        <p:txBody>
          <a:bodyPr/>
          <a:lstStyle/>
          <a:p>
            <a:pPr marL="342900" indent="-342900" algn="l">
              <a:lnSpc>
                <a:spcPct val="120000"/>
              </a:lnSpc>
              <a:buFont typeface="Wingdings" pitchFamily="2" charset="2"/>
              <a:buChar char="v"/>
            </a:pPr>
            <a:r>
              <a:rPr lang="zh-CN" altLang="en-US" sz="2400" dirty="0"/>
              <a:t>按照语义对于</a:t>
            </a:r>
            <a:r>
              <a:rPr lang="en-US" altLang="zh-CN" sz="2400" dirty="0"/>
              <a:t>W</a:t>
            </a:r>
            <a:r>
              <a:rPr lang="zh-CN" altLang="en-US" sz="2400" dirty="0"/>
              <a:t>的每一个值</a:t>
            </a:r>
            <a:r>
              <a:rPr lang="en-US" altLang="zh-CN" sz="2400" dirty="0" err="1"/>
              <a:t>W</a:t>
            </a:r>
            <a:r>
              <a:rPr lang="en-US" altLang="zh-CN" sz="2400" baseline="-25000" dirty="0" err="1"/>
              <a:t>i</a:t>
            </a:r>
            <a:r>
              <a:rPr lang="zh-CN" altLang="en-US" sz="2400" dirty="0"/>
              <a:t>，</a:t>
            </a:r>
            <a:r>
              <a:rPr lang="en-US" altLang="zh-CN" sz="2400" dirty="0"/>
              <a:t>S</a:t>
            </a:r>
            <a:r>
              <a:rPr lang="zh-CN" altLang="en-US" sz="2400" dirty="0"/>
              <a:t>有一个完整的集合与之对应而不问</a:t>
            </a:r>
            <a:r>
              <a:rPr lang="en-US" altLang="zh-CN" sz="2400" dirty="0"/>
              <a:t>C</a:t>
            </a:r>
            <a:r>
              <a:rPr lang="zh-CN" altLang="en-US" sz="2400" dirty="0"/>
              <a:t>取何值。所以</a:t>
            </a:r>
            <a:r>
              <a:rPr lang="en-US" altLang="zh-CN" sz="2400" dirty="0"/>
              <a:t>W</a:t>
            </a:r>
            <a:r>
              <a:rPr lang="zh-CN" altLang="en-US" sz="2400" dirty="0"/>
              <a:t>→→</a:t>
            </a:r>
            <a:r>
              <a:rPr lang="en-US" altLang="zh-CN" sz="2400" dirty="0"/>
              <a:t>S</a:t>
            </a:r>
            <a:r>
              <a:rPr lang="zh-CN" altLang="en-US" sz="2400" dirty="0"/>
              <a:t>。</a:t>
            </a:r>
            <a:endParaRPr lang="en-US" altLang="zh-CN" sz="2400" dirty="0"/>
          </a:p>
          <a:p>
            <a:pPr marL="342900" indent="-342900" algn="l">
              <a:lnSpc>
                <a:spcPct val="120000"/>
              </a:lnSpc>
              <a:buFont typeface="Wingdings" pitchFamily="2" charset="2"/>
              <a:buChar char="v"/>
            </a:pPr>
            <a:r>
              <a:rPr lang="zh-CN" altLang="en-US" sz="2400" dirty="0"/>
              <a:t>如图</a:t>
            </a:r>
            <a:r>
              <a:rPr lang="en-US" altLang="zh-CN" sz="2400" dirty="0"/>
              <a:t>6.7</a:t>
            </a:r>
            <a:r>
              <a:rPr lang="zh-CN" altLang="en-US" sz="2400" dirty="0"/>
              <a:t>所示</a:t>
            </a:r>
          </a:p>
          <a:p>
            <a:pPr marL="800100" lvl="1" indent="-342900" algn="l">
              <a:lnSpc>
                <a:spcPct val="120000"/>
              </a:lnSpc>
              <a:buFont typeface="Wingdings" pitchFamily="2" charset="2"/>
              <a:buChar char="n"/>
            </a:pPr>
            <a:r>
              <a:rPr lang="zh-CN" altLang="en-US" sz="2000" dirty="0"/>
              <a:t>对应</a:t>
            </a:r>
            <a:r>
              <a:rPr lang="en-US" altLang="zh-CN" sz="2000" dirty="0"/>
              <a:t>W</a:t>
            </a:r>
            <a:r>
              <a:rPr lang="zh-CN" altLang="en-US" sz="2000" dirty="0"/>
              <a:t>的某一个值</a:t>
            </a:r>
            <a:r>
              <a:rPr lang="en-US" altLang="zh-CN" sz="2000" dirty="0" err="1"/>
              <a:t>W</a:t>
            </a:r>
            <a:r>
              <a:rPr lang="en-US" altLang="zh-CN" sz="2000" baseline="-25000" dirty="0" err="1"/>
              <a:t>i</a:t>
            </a:r>
            <a:r>
              <a:rPr lang="zh-CN" altLang="en-US" sz="2000" dirty="0"/>
              <a:t>的全部</a:t>
            </a:r>
            <a:r>
              <a:rPr lang="en-US" altLang="zh-CN" sz="2000" dirty="0"/>
              <a:t>S</a:t>
            </a:r>
            <a:r>
              <a:rPr lang="zh-CN" altLang="en-US" sz="2000" dirty="0"/>
              <a:t>值记作</a:t>
            </a:r>
            <a:r>
              <a:rPr lang="en-US" altLang="zh-CN" sz="2000" dirty="0"/>
              <a:t>{S}</a:t>
            </a:r>
            <a:r>
              <a:rPr lang="en-US" altLang="zh-CN" sz="2000" baseline="-25000" dirty="0" err="1"/>
              <a:t>Wi</a:t>
            </a:r>
            <a:r>
              <a:rPr lang="zh-CN" altLang="en-US" sz="2000" dirty="0"/>
              <a:t>（表示此仓库工作的全部保管员）</a:t>
            </a:r>
            <a:endParaRPr lang="en-US" altLang="zh-CN" sz="2000" dirty="0"/>
          </a:p>
          <a:p>
            <a:pPr marL="800100" lvl="1" indent="-342900" algn="l">
              <a:lnSpc>
                <a:spcPct val="120000"/>
              </a:lnSpc>
              <a:buFont typeface="Wingdings" pitchFamily="2" charset="2"/>
              <a:buChar char="n"/>
            </a:pPr>
            <a:r>
              <a:rPr lang="zh-CN" altLang="en-US" sz="2000" dirty="0"/>
              <a:t>全部</a:t>
            </a:r>
            <a:r>
              <a:rPr lang="en-US" altLang="zh-CN" sz="2000" dirty="0"/>
              <a:t>C</a:t>
            </a:r>
            <a:r>
              <a:rPr lang="zh-CN" altLang="en-US" sz="2000" dirty="0"/>
              <a:t>值记作</a:t>
            </a:r>
            <a:r>
              <a:rPr lang="en-US" altLang="zh-CN" sz="2000" dirty="0"/>
              <a:t>{C}</a:t>
            </a:r>
            <a:r>
              <a:rPr lang="en-US" altLang="zh-CN" sz="2000" baseline="-25000" dirty="0" err="1"/>
              <a:t>Wi</a:t>
            </a:r>
            <a:r>
              <a:rPr lang="zh-CN" altLang="en-US" sz="2000" dirty="0"/>
              <a:t>（表示在此仓库中存放的所有商品）</a:t>
            </a:r>
            <a:endParaRPr lang="en-US" altLang="zh-CN" sz="2000" dirty="0"/>
          </a:p>
          <a:p>
            <a:pPr marL="800100" lvl="1" indent="-342900" algn="l">
              <a:lnSpc>
                <a:spcPct val="120000"/>
              </a:lnSpc>
              <a:buFont typeface="Wingdings" pitchFamily="2" charset="2"/>
              <a:buChar char="n"/>
            </a:pPr>
            <a:r>
              <a:rPr lang="zh-CN" altLang="en-US" sz="2000" dirty="0"/>
              <a:t>应当有</a:t>
            </a:r>
            <a:r>
              <a:rPr lang="en-US" altLang="zh-CN" sz="2000" dirty="0"/>
              <a:t>{S}</a:t>
            </a:r>
            <a:r>
              <a:rPr lang="en-US" altLang="zh-CN" sz="2000" baseline="-25000" dirty="0" err="1"/>
              <a:t>Wi</a:t>
            </a:r>
            <a:r>
              <a:rPr lang="zh-CN" altLang="en-US" sz="2000" dirty="0"/>
              <a:t>中的每一个值和</a:t>
            </a:r>
            <a:r>
              <a:rPr lang="en-US" altLang="zh-CN" sz="2000" dirty="0"/>
              <a:t>{C}</a:t>
            </a:r>
            <a:r>
              <a:rPr lang="en-US" altLang="zh-CN" sz="2000" baseline="-25000" dirty="0" err="1"/>
              <a:t>Wi</a:t>
            </a:r>
            <a:r>
              <a:rPr lang="zh-CN" altLang="en-US" sz="2000" dirty="0"/>
              <a:t>中的每一个</a:t>
            </a:r>
            <a:r>
              <a:rPr lang="en-US" altLang="zh-CN" sz="2000" dirty="0"/>
              <a:t>C</a:t>
            </a:r>
            <a:r>
              <a:rPr lang="zh-CN" altLang="en-US" sz="2000" dirty="0"/>
              <a:t>值对应</a:t>
            </a:r>
            <a:endParaRPr lang="en-US" altLang="zh-CN" sz="2000" dirty="0"/>
          </a:p>
          <a:p>
            <a:pPr marL="800100" lvl="1" indent="-342900" algn="l">
              <a:lnSpc>
                <a:spcPct val="120000"/>
              </a:lnSpc>
              <a:buFont typeface="Wingdings" pitchFamily="2" charset="2"/>
              <a:buChar char="n"/>
            </a:pPr>
            <a:r>
              <a:rPr lang="zh-CN" altLang="en-US" sz="2000" dirty="0"/>
              <a:t>于是</a:t>
            </a:r>
            <a:r>
              <a:rPr lang="en-US" altLang="zh-CN" sz="2000" dirty="0"/>
              <a:t>{S}</a:t>
            </a:r>
            <a:r>
              <a:rPr lang="en-US" altLang="zh-CN" sz="2000" baseline="-25000" dirty="0" err="1"/>
              <a:t>Wi</a:t>
            </a:r>
            <a:r>
              <a:rPr lang="zh-CN" altLang="en-US" sz="2000" dirty="0"/>
              <a:t>与</a:t>
            </a:r>
            <a:r>
              <a:rPr lang="en-US" altLang="zh-CN" sz="2000" dirty="0"/>
              <a:t>{C}</a:t>
            </a:r>
            <a:r>
              <a:rPr lang="en-US" altLang="zh-CN" sz="2000" baseline="-25000" dirty="0" err="1"/>
              <a:t>Wi</a:t>
            </a:r>
            <a:r>
              <a:rPr lang="zh-CN" altLang="en-US" sz="2000" dirty="0"/>
              <a:t>之间正好形成一个完全二分图，因而</a:t>
            </a:r>
            <a:r>
              <a:rPr lang="en-US" altLang="zh-CN" sz="2000" dirty="0"/>
              <a:t>W</a:t>
            </a:r>
            <a:r>
              <a:rPr lang="zh-CN" altLang="en-US" sz="2000" dirty="0"/>
              <a:t>→→</a:t>
            </a:r>
            <a:r>
              <a:rPr lang="en-US" altLang="zh-CN" sz="2000" dirty="0"/>
              <a:t>S</a:t>
            </a:r>
            <a:r>
              <a:rPr lang="zh-CN" altLang="en-US" sz="2000" dirty="0"/>
              <a:t>。</a:t>
            </a:r>
          </a:p>
        </p:txBody>
      </p:sp>
    </p:spTree>
    <p:extLst>
      <p:ext uri="{BB962C8B-B14F-4D97-AF65-F5344CB8AC3E}">
        <p14:creationId xmlns:p14="http://schemas.microsoft.com/office/powerpoint/2010/main" val="3424480798"/>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pic>
        <p:nvPicPr>
          <p:cNvPr id="2" name="内容占位符 3" descr="67">
            <a:extLst>
              <a:ext uri="{FF2B5EF4-FFF2-40B4-BE49-F238E27FC236}">
                <a16:creationId xmlns:a16="http://schemas.microsoft.com/office/drawing/2014/main" xmlns="" id="{CAB7C77E-A369-C343-C3AD-02BBA9F1E72E}"/>
              </a:ext>
            </a:extLst>
          </p:cNvPr>
          <p:cNvPicPr>
            <a:picLocks noGrp="1" noChangeArrowheads="1"/>
          </p:cNvPicPr>
          <p:nvPr>
            <p:ph sz="half" idx="1"/>
          </p:nvPr>
        </p:nvPicPr>
        <p:blipFill>
          <a:blip r:embed="rId2" cstate="print"/>
          <a:srcRect/>
          <a:stretch>
            <a:fillRect/>
          </a:stretch>
        </p:blipFill>
        <p:spPr>
          <a:xfrm>
            <a:off x="957868" y="1169161"/>
            <a:ext cx="7056784" cy="3165148"/>
          </a:xfrm>
        </p:spPr>
      </p:pic>
      <p:sp>
        <p:nvSpPr>
          <p:cNvPr id="3" name="内容占位符 6">
            <a:extLst>
              <a:ext uri="{FF2B5EF4-FFF2-40B4-BE49-F238E27FC236}">
                <a16:creationId xmlns:a16="http://schemas.microsoft.com/office/drawing/2014/main" xmlns="" id="{FD02E673-02BB-9341-EFA9-49620368AAFD}"/>
              </a:ext>
            </a:extLst>
          </p:cNvPr>
          <p:cNvSpPr txBox="1">
            <a:spLocks noChangeArrowheads="1"/>
          </p:cNvSpPr>
          <p:nvPr/>
        </p:nvSpPr>
        <p:spPr bwMode="auto">
          <a:xfrm>
            <a:off x="218499" y="627534"/>
            <a:ext cx="8435975" cy="1081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r>
              <a:rPr lang="zh-CN" altLang="en-US" sz="2400" kern="0" dirty="0"/>
              <a:t>由于</a:t>
            </a:r>
            <a:r>
              <a:rPr lang="en-US" altLang="zh-CN" sz="2400" kern="0" dirty="0"/>
              <a:t>C</a:t>
            </a:r>
            <a:r>
              <a:rPr lang="zh-CN" altLang="en-US" sz="2400" kern="0" dirty="0"/>
              <a:t>与</a:t>
            </a:r>
            <a:r>
              <a:rPr lang="en-US" altLang="zh-CN" sz="2400" kern="0" dirty="0"/>
              <a:t>S</a:t>
            </a:r>
            <a:r>
              <a:rPr lang="zh-CN" altLang="en-US" sz="2400" kern="0" dirty="0"/>
              <a:t>的完全对称性，必然有</a:t>
            </a:r>
            <a:r>
              <a:rPr lang="en-US" altLang="zh-CN" sz="2400" kern="0" dirty="0"/>
              <a:t>W</a:t>
            </a:r>
            <a:r>
              <a:rPr lang="zh-CN" altLang="en-US" sz="2400" kern="0" dirty="0"/>
              <a:t>→→</a:t>
            </a:r>
            <a:r>
              <a:rPr lang="en-US" altLang="zh-CN" sz="2400" kern="0" dirty="0"/>
              <a:t>C</a:t>
            </a:r>
            <a:r>
              <a:rPr lang="zh-CN" altLang="en-US" sz="2400" kern="0" dirty="0"/>
              <a:t>成立。</a:t>
            </a:r>
          </a:p>
          <a:p>
            <a:endParaRPr lang="zh-CN" altLang="en-US" sz="2400" kern="0" dirty="0"/>
          </a:p>
        </p:txBody>
      </p:sp>
      <p:sp>
        <p:nvSpPr>
          <p:cNvPr id="4" name="矩形 4">
            <a:extLst>
              <a:ext uri="{FF2B5EF4-FFF2-40B4-BE49-F238E27FC236}">
                <a16:creationId xmlns:a16="http://schemas.microsoft.com/office/drawing/2014/main" xmlns="" id="{0C147B7A-123D-CF73-9F0F-07FB821B3E34}"/>
              </a:ext>
            </a:extLst>
          </p:cNvPr>
          <p:cNvSpPr>
            <a:spLocks noChangeArrowheads="1"/>
          </p:cNvSpPr>
          <p:nvPr/>
        </p:nvSpPr>
        <p:spPr bwMode="auto">
          <a:xfrm>
            <a:off x="3047323" y="4331300"/>
            <a:ext cx="2778325" cy="369332"/>
          </a:xfrm>
          <a:prstGeom prst="rect">
            <a:avLst/>
          </a:prstGeom>
          <a:noFill/>
          <a:ln w="9525">
            <a:noFill/>
            <a:miter lim="800000"/>
            <a:headEnd/>
            <a:tailEnd/>
          </a:ln>
        </p:spPr>
        <p:txBody>
          <a:bodyPr wrap="none">
            <a:spAutoFit/>
          </a:bodyPr>
          <a:lstStyle/>
          <a:p>
            <a:r>
              <a:rPr lang="zh-CN" altLang="en-US" b="1" dirty="0">
                <a:solidFill>
                  <a:srgbClr val="000000"/>
                </a:solidFill>
                <a:sym typeface="Arial" pitchFamily="34" charset="0"/>
              </a:rPr>
              <a:t>图</a:t>
            </a:r>
            <a:r>
              <a:rPr lang="en-US" altLang="zh-CN" b="1" dirty="0">
                <a:solidFill>
                  <a:srgbClr val="000000"/>
                </a:solidFill>
                <a:sym typeface="Arial" pitchFamily="34" charset="0"/>
              </a:rPr>
              <a:t>6.7  W</a:t>
            </a:r>
            <a:r>
              <a:rPr lang="zh-CN" altLang="en-US" b="1" dirty="0">
                <a:solidFill>
                  <a:srgbClr val="000000"/>
                </a:solidFill>
                <a:sym typeface="Arial" pitchFamily="34" charset="0"/>
              </a:rPr>
              <a:t>→→</a:t>
            </a:r>
            <a:r>
              <a:rPr lang="en-US" altLang="zh-CN" b="1" dirty="0">
                <a:solidFill>
                  <a:srgbClr val="000000"/>
                </a:solidFill>
                <a:sym typeface="Arial" pitchFamily="34" charset="0"/>
              </a:rPr>
              <a:t>S</a:t>
            </a:r>
            <a:r>
              <a:rPr lang="zh-CN" altLang="en-US" b="1" dirty="0">
                <a:solidFill>
                  <a:srgbClr val="000000"/>
                </a:solidFill>
                <a:sym typeface="Arial" pitchFamily="34" charset="0"/>
              </a:rPr>
              <a:t>且</a:t>
            </a:r>
            <a:r>
              <a:rPr lang="en-US" altLang="zh-CN" b="1" dirty="0">
                <a:solidFill>
                  <a:srgbClr val="000000"/>
                </a:solidFill>
                <a:sym typeface="Arial" pitchFamily="34" charset="0"/>
              </a:rPr>
              <a:t>W</a:t>
            </a:r>
            <a:r>
              <a:rPr lang="zh-CN" altLang="en-US" b="1" dirty="0">
                <a:solidFill>
                  <a:srgbClr val="000000"/>
                </a:solidFill>
                <a:sym typeface="Arial" pitchFamily="34" charset="0"/>
              </a:rPr>
              <a:t>→→</a:t>
            </a:r>
            <a:r>
              <a:rPr lang="en-US" altLang="zh-CN" b="1" dirty="0">
                <a:solidFill>
                  <a:srgbClr val="000000"/>
                </a:solidFill>
                <a:sym typeface="Arial" pitchFamily="34" charset="0"/>
              </a:rPr>
              <a:t>C</a:t>
            </a:r>
          </a:p>
        </p:txBody>
      </p:sp>
    </p:spTree>
    <p:extLst>
      <p:ext uri="{BB962C8B-B14F-4D97-AF65-F5344CB8AC3E}">
        <p14:creationId xmlns:p14="http://schemas.microsoft.com/office/powerpoint/2010/main" val="905464030"/>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F1446AAC-B88C-794B-56B5-D6229BD82D85}"/>
              </a:ext>
            </a:extLst>
          </p:cNvPr>
          <p:cNvSpPr txBox="1">
            <a:spLocks noChangeArrowheads="1"/>
          </p:cNvSpPr>
          <p:nvPr/>
        </p:nvSpPr>
        <p:spPr bwMode="auto">
          <a:xfrm>
            <a:off x="285720" y="823913"/>
            <a:ext cx="8401080" cy="5095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b="1">
                <a:solidFill>
                  <a:schemeClr val="tx1"/>
                </a:solidFill>
                <a:latin typeface="+mn-lt"/>
                <a:ea typeface="+mn-ea"/>
              </a:defRPr>
            </a:lvl9pPr>
          </a:lstStyle>
          <a:p>
            <a:pPr>
              <a:lnSpc>
                <a:spcPct val="150000"/>
              </a:lnSpc>
            </a:pPr>
            <a:r>
              <a:rPr lang="zh-CN" altLang="en-US" kern="0" dirty="0">
                <a:sym typeface="Calibri" pitchFamily="34" charset="0"/>
              </a:rPr>
              <a:t>多值依赖的性质</a:t>
            </a:r>
          </a:p>
          <a:p>
            <a:pPr lvl="1">
              <a:lnSpc>
                <a:spcPct val="150000"/>
              </a:lnSpc>
              <a:buFont typeface="Wingdings" pitchFamily="2" charset="2"/>
              <a:buNone/>
            </a:pPr>
            <a:r>
              <a:rPr lang="zh-CN" altLang="en-US" kern="0" dirty="0">
                <a:sym typeface="Calibri" pitchFamily="34" charset="0"/>
              </a:rPr>
              <a:t>（</a:t>
            </a:r>
            <a:r>
              <a:rPr lang="en-US" altLang="zh-CN" kern="0" dirty="0">
                <a:sym typeface="Calibri" pitchFamily="34" charset="0"/>
              </a:rPr>
              <a:t>1</a:t>
            </a:r>
            <a:r>
              <a:rPr lang="zh-CN" altLang="en-US" kern="0" dirty="0">
                <a:sym typeface="Calibri" pitchFamily="34" charset="0"/>
              </a:rPr>
              <a:t>）多值依赖具有对称性。</a:t>
            </a:r>
            <a:endParaRPr lang="en-US" altLang="zh-CN" kern="0" dirty="0">
              <a:sym typeface="Calibri" pitchFamily="34" charset="0"/>
            </a:endParaRPr>
          </a:p>
          <a:p>
            <a:pPr lvl="2">
              <a:lnSpc>
                <a:spcPct val="150000"/>
              </a:lnSpc>
              <a:buFont typeface="Arial" pitchFamily="34" charset="0"/>
              <a:buNone/>
            </a:pPr>
            <a:r>
              <a:rPr lang="zh-CN" altLang="en-US" sz="2400" kern="0" dirty="0">
                <a:sym typeface="Calibri" pitchFamily="34" charset="0"/>
              </a:rPr>
              <a:t>即若</a:t>
            </a:r>
            <a:r>
              <a:rPr lang="en-US" altLang="zh-CN" sz="2400" i="1" kern="0" dirty="0">
                <a:sym typeface="Calibri" pitchFamily="34" charset="0"/>
              </a:rPr>
              <a:t>X</a:t>
            </a:r>
            <a:r>
              <a:rPr lang="en-US" altLang="zh-CN" sz="2400" kern="0" dirty="0">
                <a:sym typeface="Calibri" pitchFamily="34" charset="0"/>
              </a:rPr>
              <a:t>→→</a:t>
            </a:r>
            <a:r>
              <a:rPr lang="en-US" altLang="zh-CN" sz="2400" i="1" kern="0" dirty="0">
                <a:sym typeface="Calibri" pitchFamily="34" charset="0"/>
              </a:rPr>
              <a:t>Y</a:t>
            </a:r>
            <a:r>
              <a:rPr lang="zh-CN" altLang="en-US" sz="2400" kern="0" dirty="0">
                <a:sym typeface="Calibri" pitchFamily="34" charset="0"/>
              </a:rPr>
              <a:t>，则</a:t>
            </a:r>
            <a:r>
              <a:rPr lang="en-US" altLang="zh-CN" sz="2400" i="1" kern="0" dirty="0">
                <a:sym typeface="Calibri" pitchFamily="34" charset="0"/>
              </a:rPr>
              <a:t>X</a:t>
            </a:r>
            <a:r>
              <a:rPr lang="en-US" altLang="zh-CN" sz="2400" kern="0" dirty="0">
                <a:sym typeface="Calibri" pitchFamily="34" charset="0"/>
              </a:rPr>
              <a:t>→→</a:t>
            </a:r>
            <a:r>
              <a:rPr lang="en-US" altLang="zh-CN" sz="2400" i="1" kern="0" dirty="0">
                <a:sym typeface="Calibri" pitchFamily="34" charset="0"/>
              </a:rPr>
              <a:t>Z</a:t>
            </a:r>
            <a:r>
              <a:rPr lang="zh-CN" altLang="en-US" sz="2400" kern="0" dirty="0">
                <a:sym typeface="Calibri" pitchFamily="34" charset="0"/>
              </a:rPr>
              <a:t>，其中</a:t>
            </a:r>
            <a:r>
              <a:rPr lang="en-US" altLang="zh-CN" sz="2400" i="1" kern="0" dirty="0">
                <a:sym typeface="Calibri" pitchFamily="34" charset="0"/>
              </a:rPr>
              <a:t>Z</a:t>
            </a:r>
            <a:r>
              <a:rPr lang="zh-CN" altLang="en-US" sz="2400" kern="0" dirty="0">
                <a:sym typeface="Calibri" pitchFamily="34" charset="0"/>
              </a:rPr>
              <a:t>＝</a:t>
            </a:r>
            <a:r>
              <a:rPr lang="en-US" altLang="zh-CN" sz="2400" i="1" kern="0" dirty="0">
                <a:sym typeface="Calibri" pitchFamily="34" charset="0"/>
              </a:rPr>
              <a:t>U</a:t>
            </a:r>
            <a:r>
              <a:rPr lang="zh-CN" altLang="en-US" sz="2400" kern="0" dirty="0">
                <a:sym typeface="Calibri" pitchFamily="34" charset="0"/>
              </a:rPr>
              <a:t>－</a:t>
            </a:r>
            <a:r>
              <a:rPr lang="en-US" altLang="zh-CN" sz="2400" i="1" kern="0" dirty="0">
                <a:sym typeface="Calibri" pitchFamily="34" charset="0"/>
              </a:rPr>
              <a:t>X</a:t>
            </a:r>
            <a:r>
              <a:rPr lang="zh-CN" altLang="en-US" sz="2400" kern="0" dirty="0">
                <a:sym typeface="Calibri" pitchFamily="34" charset="0"/>
              </a:rPr>
              <a:t>－</a:t>
            </a:r>
            <a:r>
              <a:rPr lang="en-US" altLang="zh-CN" sz="2400" i="1" kern="0" dirty="0">
                <a:sym typeface="Calibri" pitchFamily="34" charset="0"/>
              </a:rPr>
              <a:t>Y</a:t>
            </a:r>
          </a:p>
          <a:p>
            <a:pPr lvl="2">
              <a:lnSpc>
                <a:spcPct val="150000"/>
              </a:lnSpc>
              <a:buFont typeface="Wingdings" pitchFamily="2" charset="2"/>
              <a:buChar char="l"/>
            </a:pPr>
            <a:r>
              <a:rPr lang="zh-CN" altLang="en-US" kern="0" dirty="0">
                <a:sym typeface="Calibri" pitchFamily="34" charset="0"/>
              </a:rPr>
              <a:t>多值依赖的对称性可以用完全二分图直观地表示出来。</a:t>
            </a:r>
            <a:endParaRPr lang="en-US" kern="0" dirty="0">
              <a:sym typeface="Calibri" pitchFamily="34" charset="0"/>
            </a:endParaRPr>
          </a:p>
          <a:p>
            <a:pPr lvl="2">
              <a:lnSpc>
                <a:spcPct val="150000"/>
              </a:lnSpc>
              <a:buFont typeface="Wingdings" pitchFamily="2" charset="2"/>
              <a:buChar char="l"/>
            </a:pPr>
            <a:r>
              <a:rPr lang="zh-CN" altLang="en-US" kern="0" dirty="0"/>
              <a:t>从[例</a:t>
            </a:r>
            <a:r>
              <a:rPr lang="en-US" altLang="zh-CN" kern="0" dirty="0"/>
              <a:t>6.10</a:t>
            </a:r>
            <a:r>
              <a:rPr lang="zh-CN" altLang="en-US" kern="0" dirty="0"/>
              <a:t>] 容易看出，因为每个保管员保管所有商品，同时每种商品被所有保管员保管，显然若</a:t>
            </a:r>
            <a:r>
              <a:rPr lang="en-US" altLang="zh-CN" i="1" kern="0" dirty="0"/>
              <a:t>W</a:t>
            </a:r>
            <a:r>
              <a:rPr lang="zh-CN" altLang="en-US" kern="0" dirty="0"/>
              <a:t>→→</a:t>
            </a:r>
            <a:r>
              <a:rPr lang="en-US" altLang="zh-CN" i="1" kern="0" dirty="0"/>
              <a:t>S</a:t>
            </a:r>
            <a:r>
              <a:rPr lang="zh-CN" altLang="en-US" kern="0" dirty="0"/>
              <a:t>，必然有</a:t>
            </a:r>
            <a:r>
              <a:rPr lang="en-US" altLang="zh-CN" i="1" kern="0" dirty="0"/>
              <a:t>W</a:t>
            </a:r>
            <a:r>
              <a:rPr lang="zh-CN" altLang="en-US" kern="0" dirty="0"/>
              <a:t>→→</a:t>
            </a:r>
            <a:r>
              <a:rPr lang="en-US" altLang="zh-CN" i="1" kern="0" dirty="0"/>
              <a:t>C</a:t>
            </a:r>
            <a:r>
              <a:rPr lang="zh-CN" altLang="en-US" kern="0" dirty="0"/>
              <a:t>。</a:t>
            </a:r>
            <a:endParaRPr lang="zh-CN" altLang="en-US" kern="0" dirty="0">
              <a:sym typeface="Calibri" pitchFamily="34" charset="0"/>
            </a:endParaRPr>
          </a:p>
          <a:p>
            <a:endParaRPr lang="zh-CN" altLang="en-US" sz="2200" kern="0" dirty="0">
              <a:sym typeface="Calibri" pitchFamily="34" charset="0"/>
            </a:endParaRPr>
          </a:p>
        </p:txBody>
      </p:sp>
    </p:spTree>
    <p:extLst>
      <p:ext uri="{BB962C8B-B14F-4D97-AF65-F5344CB8AC3E}">
        <p14:creationId xmlns:p14="http://schemas.microsoft.com/office/powerpoint/2010/main" val="3372343017"/>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41217BAE-9E20-860C-C9F4-C42CB38264B1}"/>
              </a:ext>
            </a:extLst>
          </p:cNvPr>
          <p:cNvSpPr>
            <a:spLocks noGrp="1" noChangeArrowheads="1"/>
          </p:cNvSpPr>
          <p:nvPr>
            <p:ph idx="1"/>
          </p:nvPr>
        </p:nvSpPr>
        <p:spPr>
          <a:xfrm>
            <a:off x="267742" y="555526"/>
            <a:ext cx="8713788" cy="4854575"/>
          </a:xfrm>
        </p:spPr>
        <p:txBody>
          <a:bodyPr/>
          <a:lstStyle/>
          <a:p>
            <a:pPr marL="457200" lvl="1" indent="0" algn="l">
              <a:lnSpc>
                <a:spcPct val="150000"/>
              </a:lnSpc>
              <a:buNone/>
            </a:pPr>
            <a:r>
              <a:rPr lang="zh-CN" altLang="en-US" dirty="0">
                <a:sym typeface="Calibri" pitchFamily="34" charset="0"/>
              </a:rPr>
              <a:t>（</a:t>
            </a:r>
            <a:r>
              <a:rPr lang="en-US" altLang="zh-CN" dirty="0">
                <a:sym typeface="Calibri" pitchFamily="34" charset="0"/>
              </a:rPr>
              <a:t>2</a:t>
            </a:r>
            <a:r>
              <a:rPr lang="zh-CN" altLang="en-US" dirty="0">
                <a:sym typeface="Calibri" pitchFamily="34" charset="0"/>
              </a:rPr>
              <a:t>）多值依赖具有传递性。即如果</a:t>
            </a:r>
            <a:r>
              <a:rPr lang="en-US" altLang="zh-CN" dirty="0">
                <a:sym typeface="Calibri" pitchFamily="34" charset="0"/>
              </a:rPr>
              <a:t>XYZ=U</a:t>
            </a:r>
            <a:r>
              <a:rPr lang="zh-CN" altLang="en-US" dirty="0">
                <a:sym typeface="Calibri" pitchFamily="34" charset="0"/>
              </a:rPr>
              <a:t>，</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Y</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 则</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Z</a:t>
            </a:r>
            <a:r>
              <a:rPr lang="en-US" altLang="zh-CN" dirty="0">
                <a:sym typeface="Calibri" pitchFamily="34" charset="0"/>
              </a:rPr>
              <a:t> -</a:t>
            </a:r>
            <a:r>
              <a:rPr lang="en-US" altLang="zh-CN" i="1" dirty="0">
                <a:sym typeface="Calibri" pitchFamily="34" charset="0"/>
              </a:rPr>
              <a:t>Y</a:t>
            </a:r>
            <a:r>
              <a:rPr lang="zh-CN" altLang="en-US" dirty="0">
                <a:sym typeface="Calibri" pitchFamily="34" charset="0"/>
              </a:rPr>
              <a:t>。</a:t>
            </a:r>
            <a:endParaRPr lang="en-US" sz="2800" dirty="0">
              <a:sym typeface="Calibri" pitchFamily="34" charset="0"/>
            </a:endParaRPr>
          </a:p>
          <a:p>
            <a:pPr marL="457200" lvl="1" indent="0" algn="l">
              <a:lnSpc>
                <a:spcPct val="150000"/>
              </a:lnSpc>
              <a:buNone/>
            </a:pPr>
            <a:r>
              <a:rPr lang="zh-CN" altLang="en-US" dirty="0">
                <a:sym typeface="Calibri" pitchFamily="34" charset="0"/>
              </a:rPr>
              <a:t>（</a:t>
            </a:r>
            <a:r>
              <a:rPr lang="en-US" altLang="zh-CN" dirty="0">
                <a:sym typeface="Calibri" pitchFamily="34" charset="0"/>
              </a:rPr>
              <a:t>3</a:t>
            </a:r>
            <a:r>
              <a:rPr lang="zh-CN" altLang="en-US" dirty="0">
                <a:sym typeface="Calibri" pitchFamily="34" charset="0"/>
              </a:rPr>
              <a:t>）函数依赖可以看作是多值依赖的特殊情况。即若</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，则 </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p>
          <a:p>
            <a:pPr marL="457200" lvl="1" indent="0" algn="l">
              <a:lnSpc>
                <a:spcPct val="150000"/>
              </a:lnSpc>
              <a:buNone/>
            </a:pPr>
            <a:r>
              <a:rPr lang="zh-CN" altLang="en-US" dirty="0">
                <a:sym typeface="Calibri" pitchFamily="34" charset="0"/>
              </a:rPr>
              <a:t>（</a:t>
            </a:r>
            <a:r>
              <a:rPr lang="en-US" altLang="zh-CN" dirty="0">
                <a:sym typeface="Calibri" pitchFamily="34" charset="0"/>
              </a:rPr>
              <a:t>4</a:t>
            </a:r>
            <a:r>
              <a:rPr lang="zh-CN" altLang="en-US" dirty="0">
                <a:sym typeface="Calibri" pitchFamily="34" charset="0"/>
              </a:rPr>
              <a:t>）若</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，则</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YZ</a:t>
            </a:r>
            <a:r>
              <a:rPr lang="zh-CN" altLang="en-US" dirty="0">
                <a:sym typeface="Calibri" pitchFamily="34" charset="0"/>
              </a:rPr>
              <a:t>。</a:t>
            </a:r>
          </a:p>
          <a:p>
            <a:pPr marL="457200" lvl="1" indent="0" algn="l">
              <a:lnSpc>
                <a:spcPct val="150000"/>
              </a:lnSpc>
              <a:buNone/>
            </a:pPr>
            <a:r>
              <a:rPr lang="zh-CN" altLang="en-US" dirty="0">
                <a:sym typeface="Calibri" pitchFamily="34" charset="0"/>
              </a:rPr>
              <a:t>（</a:t>
            </a:r>
            <a:r>
              <a:rPr lang="en-US" altLang="zh-CN" dirty="0">
                <a:sym typeface="Calibri" pitchFamily="34" charset="0"/>
              </a:rPr>
              <a:t>5</a:t>
            </a:r>
            <a:r>
              <a:rPr lang="zh-CN" altLang="en-US" dirty="0">
                <a:sym typeface="Calibri" pitchFamily="34" charset="0"/>
              </a:rPr>
              <a:t>）若</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，则</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a:t>
            </a:r>
          </a:p>
          <a:p>
            <a:pPr marL="457200" lvl="1" indent="0" algn="l">
              <a:lnSpc>
                <a:spcPct val="150000"/>
              </a:lnSpc>
              <a:buNone/>
            </a:pPr>
            <a:r>
              <a:rPr lang="zh-CN" altLang="en-US" dirty="0">
                <a:sym typeface="Calibri" pitchFamily="34" charset="0"/>
              </a:rPr>
              <a:t>（</a:t>
            </a:r>
            <a:r>
              <a:rPr lang="en-US" altLang="zh-CN" dirty="0">
                <a:sym typeface="Calibri" pitchFamily="34" charset="0"/>
              </a:rPr>
              <a:t>6</a:t>
            </a:r>
            <a:r>
              <a:rPr lang="zh-CN" altLang="en-US" dirty="0">
                <a:sym typeface="Calibri" pitchFamily="34" charset="0"/>
              </a:rPr>
              <a:t>）若</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，则</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en-US" altLang="zh-CN" dirty="0">
                <a:sym typeface="Calibri" pitchFamily="34" charset="0"/>
              </a:rPr>
              <a:t>-</a:t>
            </a:r>
            <a:r>
              <a:rPr lang="en-US" altLang="zh-CN" i="1" dirty="0">
                <a:sym typeface="Calibri" pitchFamily="34" charset="0"/>
              </a:rPr>
              <a:t>Z</a:t>
            </a:r>
            <a:r>
              <a:rPr lang="zh-CN" altLang="en-US" dirty="0">
                <a:sym typeface="Calibri" pitchFamily="34" charset="0"/>
              </a:rPr>
              <a:t>，</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Z</a:t>
            </a:r>
            <a:r>
              <a:rPr lang="en-US" altLang="zh-CN" dirty="0">
                <a:sym typeface="Calibri" pitchFamily="34" charset="0"/>
              </a:rPr>
              <a:t> -</a:t>
            </a:r>
            <a:r>
              <a:rPr lang="en-US" altLang="zh-CN" i="1" dirty="0">
                <a:sym typeface="Calibri" pitchFamily="34" charset="0"/>
              </a:rPr>
              <a:t>Y</a:t>
            </a:r>
            <a:r>
              <a:rPr lang="zh-CN" altLang="en-US" dirty="0">
                <a:sym typeface="Calibri" pitchFamily="34" charset="0"/>
              </a:rPr>
              <a:t>。</a:t>
            </a:r>
          </a:p>
        </p:txBody>
      </p:sp>
    </p:spTree>
    <p:extLst>
      <p:ext uri="{BB962C8B-B14F-4D97-AF65-F5344CB8AC3E}">
        <p14:creationId xmlns:p14="http://schemas.microsoft.com/office/powerpoint/2010/main" val="2903461648"/>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85720" y="-71456"/>
            <a:ext cx="8401080" cy="853679"/>
          </a:xfrm>
        </p:spPr>
        <p:txBody>
          <a:bodyPr/>
          <a:lstStyle/>
          <a:p>
            <a:r>
              <a:rPr lang="zh-CN" altLang="en-US" sz="3600" dirty="0"/>
              <a:t>关系模式存在的问题</a:t>
            </a:r>
            <a:endParaRPr lang="en-US" altLang="zh-CN" sz="3600" dirty="0"/>
          </a:p>
        </p:txBody>
      </p:sp>
      <p:sp>
        <p:nvSpPr>
          <p:cNvPr id="30723" name="Rectangle 3"/>
          <p:cNvSpPr>
            <a:spLocks noGrp="1" noChangeArrowheads="1"/>
          </p:cNvSpPr>
          <p:nvPr>
            <p:ph idx="1"/>
          </p:nvPr>
        </p:nvSpPr>
        <p:spPr>
          <a:xfrm>
            <a:off x="13900" y="638365"/>
            <a:ext cx="9072594" cy="2433452"/>
          </a:xfrm>
        </p:spPr>
        <p:txBody>
          <a:bodyPr/>
          <a:lstStyle/>
          <a:p>
            <a:pPr>
              <a:buNone/>
            </a:pPr>
            <a:r>
              <a:rPr lang="en-US" altLang="zh-CN" sz="2200" dirty="0">
                <a:solidFill>
                  <a:srgbClr val="FF0000"/>
                </a:solidFill>
              </a:rPr>
              <a:t>⒊ </a:t>
            </a:r>
            <a:r>
              <a:rPr lang="zh-CN" altLang="en-US" sz="2200" dirty="0">
                <a:solidFill>
                  <a:srgbClr val="FF0000"/>
                </a:solidFill>
              </a:rPr>
              <a:t>插入异常（</a:t>
            </a:r>
            <a:r>
              <a:rPr lang="en-US" altLang="zh-CN" sz="2200" dirty="0">
                <a:solidFill>
                  <a:srgbClr val="FF0000"/>
                </a:solidFill>
              </a:rPr>
              <a:t>Insertion Anomaly</a:t>
            </a:r>
            <a:r>
              <a:rPr lang="zh-CN" altLang="en-US" sz="2200" dirty="0">
                <a:solidFill>
                  <a:srgbClr val="FF0000"/>
                </a:solidFill>
              </a:rPr>
              <a:t>），该插入的数据插不进去</a:t>
            </a:r>
            <a:endParaRPr lang="en-US" altLang="zh-CN" sz="2200" dirty="0">
              <a:solidFill>
                <a:srgbClr val="FF0000"/>
              </a:solidFill>
            </a:endParaRPr>
          </a:p>
          <a:p>
            <a:pPr>
              <a:buNone/>
            </a:pPr>
            <a:r>
              <a:rPr lang="en-US" altLang="zh-CN" sz="2200" dirty="0"/>
              <a:t>   </a:t>
            </a:r>
            <a:r>
              <a:rPr lang="zh-CN" altLang="en-US" sz="2200" dirty="0"/>
              <a:t>如果新成立一个学院，尚无学生，我们就无法把这个学院及其</a:t>
            </a:r>
            <a:endParaRPr lang="en-US" altLang="zh-CN" sz="2200" dirty="0"/>
          </a:p>
          <a:p>
            <a:pPr>
              <a:buNone/>
            </a:pPr>
            <a:r>
              <a:rPr lang="zh-CN" altLang="en-US" sz="2200" dirty="0"/>
              <a:t>院长的信息存入数据库。</a:t>
            </a:r>
          </a:p>
          <a:p>
            <a:pPr>
              <a:buNone/>
            </a:pPr>
            <a:r>
              <a:rPr lang="en-US" altLang="zh-CN" sz="2200" dirty="0">
                <a:solidFill>
                  <a:srgbClr val="FF0000"/>
                </a:solidFill>
              </a:rPr>
              <a:t>⒋ </a:t>
            </a:r>
            <a:r>
              <a:rPr lang="zh-CN" altLang="en-US" sz="2200" dirty="0">
                <a:solidFill>
                  <a:srgbClr val="FF0000"/>
                </a:solidFill>
              </a:rPr>
              <a:t>删除异常（</a:t>
            </a:r>
            <a:r>
              <a:rPr lang="en-US" altLang="zh-CN" sz="2200" dirty="0">
                <a:solidFill>
                  <a:srgbClr val="FF0000"/>
                </a:solidFill>
              </a:rPr>
              <a:t>Deletion Anomaly</a:t>
            </a:r>
            <a:r>
              <a:rPr lang="zh-CN" altLang="en-US" sz="2200" dirty="0">
                <a:solidFill>
                  <a:srgbClr val="FF0000"/>
                </a:solidFill>
              </a:rPr>
              <a:t>），不该删除的数据也删去了</a:t>
            </a:r>
            <a:endParaRPr lang="en-US" altLang="zh-CN" sz="2200" dirty="0">
              <a:solidFill>
                <a:srgbClr val="FF0000"/>
              </a:solidFill>
            </a:endParaRPr>
          </a:p>
          <a:p>
            <a:pPr>
              <a:buNone/>
            </a:pPr>
            <a:r>
              <a:rPr lang="zh-CN" altLang="en-US" sz="2200" dirty="0"/>
              <a:t>如果某个学院的学生全部毕业了， 我们在删除该学院学生信息的同时，把这个学院及其院长的信息也丢掉了。</a:t>
            </a:r>
          </a:p>
        </p:txBody>
      </p:sp>
      <p:graphicFrame>
        <p:nvGraphicFramePr>
          <p:cNvPr id="4" name="表格 3"/>
          <p:cNvGraphicFramePr>
            <a:graphicFrameLocks noGrp="1"/>
          </p:cNvGraphicFramePr>
          <p:nvPr>
            <p:extLst>
              <p:ext uri="{D42A27DB-BD31-4B8C-83A1-F6EECF244321}">
                <p14:modId xmlns:p14="http://schemas.microsoft.com/office/powerpoint/2010/main" val="3662104591"/>
              </p:ext>
            </p:extLst>
          </p:nvPr>
        </p:nvGraphicFramePr>
        <p:xfrm>
          <a:off x="229616" y="2991236"/>
          <a:ext cx="3699441" cy="1951670"/>
        </p:xfrm>
        <a:graphic>
          <a:graphicData uri="http://schemas.openxmlformats.org/drawingml/2006/table">
            <a:tbl>
              <a:tblPr/>
              <a:tblGrid>
                <a:gridCol w="570885">
                  <a:extLst>
                    <a:ext uri="{9D8B030D-6E8A-4147-A177-3AD203B41FA5}">
                      <a16:colId xmlns:a16="http://schemas.microsoft.com/office/drawing/2014/main" xmlns="" val="20000"/>
                    </a:ext>
                  </a:extLst>
                </a:gridCol>
                <a:gridCol w="895667">
                  <a:extLst>
                    <a:ext uri="{9D8B030D-6E8A-4147-A177-3AD203B41FA5}">
                      <a16:colId xmlns:a16="http://schemas.microsoft.com/office/drawing/2014/main" xmlns="" val="20001"/>
                    </a:ext>
                  </a:extLst>
                </a:gridCol>
                <a:gridCol w="827102">
                  <a:extLst>
                    <a:ext uri="{9D8B030D-6E8A-4147-A177-3AD203B41FA5}">
                      <a16:colId xmlns:a16="http://schemas.microsoft.com/office/drawing/2014/main" xmlns="" val="20002"/>
                    </a:ext>
                  </a:extLst>
                </a:gridCol>
                <a:gridCol w="665899">
                  <a:extLst>
                    <a:ext uri="{9D8B030D-6E8A-4147-A177-3AD203B41FA5}">
                      <a16:colId xmlns:a16="http://schemas.microsoft.com/office/drawing/2014/main" xmlns="" val="20003"/>
                    </a:ext>
                  </a:extLst>
                </a:gridCol>
                <a:gridCol w="739888">
                  <a:extLst>
                    <a:ext uri="{9D8B030D-6E8A-4147-A177-3AD203B41FA5}">
                      <a16:colId xmlns:a16="http://schemas.microsoft.com/office/drawing/2014/main" xmlns="" val="20004"/>
                    </a:ext>
                  </a:extLst>
                </a:gridCol>
              </a:tblGrid>
              <a:tr h="278810">
                <a:tc>
                  <a:txBody>
                    <a:bodyPr/>
                    <a:lstStyle/>
                    <a:p>
                      <a:pPr algn="ctr"/>
                      <a:r>
                        <a:rPr lang="en-US" sz="1050" b="1" kern="1050" dirty="0" err="1">
                          <a:latin typeface="Calibri"/>
                          <a:ea typeface="宋体"/>
                          <a:cs typeface="Times New Roman"/>
                        </a:rPr>
                        <a:t>Sno</a:t>
                      </a:r>
                      <a:r>
                        <a:rPr lang="zh-CN" sz="1050" b="1" kern="100" dirty="0">
                          <a:latin typeface="Calibri"/>
                          <a:ea typeface="宋体"/>
                          <a:cs typeface="Times New Roman"/>
                        </a:rPr>
                        <a:t> </a:t>
                      </a: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School</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a:ea typeface="宋体"/>
                          <a:cs typeface="Times New Roman"/>
                        </a:rPr>
                        <a:t>Mname</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a:ea typeface="宋体"/>
                          <a:cs typeface="Times New Roman"/>
                        </a:rPr>
                        <a:t>Cno</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Grade</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0"/>
                  </a:ext>
                </a:extLst>
              </a:tr>
              <a:tr h="278810">
                <a:tc>
                  <a:txBody>
                    <a:bodyPr/>
                    <a:lstStyle/>
                    <a:p>
                      <a:pPr indent="269875" algn="ctr">
                        <a:spcAft>
                          <a:spcPts val="0"/>
                        </a:spcAft>
                      </a:pPr>
                      <a:r>
                        <a:rPr lang="en-US" sz="900" b="1" kern="1050" dirty="0">
                          <a:latin typeface="Times New Roman"/>
                          <a:ea typeface="宋体"/>
                          <a:cs typeface="Times New Roman"/>
                        </a:rPr>
                        <a:t>S1</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a:ea typeface="+mn-ea"/>
                          <a:cs typeface="Times New Roman"/>
                        </a:rPr>
                        <a:t>信息学院</a:t>
                      </a:r>
                      <a:endParaRPr lang="zh-CN" altLang="zh-CN" sz="9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a:ea typeface="宋体"/>
                          <a:cs typeface="Times New Roman"/>
                        </a:rPr>
                        <a:t>张明</a:t>
                      </a:r>
                      <a:endParaRPr lang="zh-CN" sz="1050" b="1"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C1</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95</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1"/>
                  </a:ext>
                </a:extLst>
              </a:tr>
              <a:tr h="278810">
                <a:tc>
                  <a:txBody>
                    <a:bodyPr/>
                    <a:lstStyle/>
                    <a:p>
                      <a:pPr indent="269875" algn="ctr">
                        <a:spcAft>
                          <a:spcPts val="0"/>
                        </a:spcAft>
                      </a:pPr>
                      <a:r>
                        <a:rPr lang="en-US" sz="900" b="1" kern="1050">
                          <a:latin typeface="Times New Roman"/>
                          <a:ea typeface="宋体"/>
                          <a:cs typeface="Times New Roman"/>
                        </a:rPr>
                        <a:t>S2</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a:ea typeface="+mn-ea"/>
                          <a:cs typeface="Times New Roman"/>
                        </a:rPr>
                        <a:t>信息学院</a:t>
                      </a:r>
                      <a:endParaRPr lang="zh-CN" altLang="zh-CN" sz="9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a:ea typeface="宋体"/>
                          <a:cs typeface="Times New Roman"/>
                        </a:rPr>
                        <a:t>张明</a:t>
                      </a:r>
                      <a:endParaRPr lang="zh-CN" sz="1050" b="1"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C1</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a:ea typeface="宋体"/>
                          <a:cs typeface="Times New Roman"/>
                        </a:rPr>
                        <a:t>90</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2"/>
                  </a:ext>
                </a:extLst>
              </a:tr>
              <a:tr h="278810">
                <a:tc>
                  <a:txBody>
                    <a:bodyPr/>
                    <a:lstStyle/>
                    <a:p>
                      <a:pPr indent="269875" algn="ctr">
                        <a:spcAft>
                          <a:spcPts val="0"/>
                        </a:spcAft>
                      </a:pPr>
                      <a:r>
                        <a:rPr lang="en-US" sz="900" b="1" kern="1050">
                          <a:latin typeface="Times New Roman"/>
                          <a:ea typeface="宋体"/>
                          <a:cs typeface="Times New Roman"/>
                        </a:rPr>
                        <a:t>S3</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a:ea typeface="+mn-ea"/>
                          <a:cs typeface="Times New Roman"/>
                        </a:rPr>
                        <a:t>信息学院</a:t>
                      </a:r>
                      <a:endParaRPr lang="zh-CN" altLang="zh-CN" sz="9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a:ea typeface="宋体"/>
                          <a:cs typeface="Times New Roman"/>
                        </a:rPr>
                        <a:t>张明</a:t>
                      </a:r>
                      <a:endParaRPr lang="zh-CN" sz="1050" b="1"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C1</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88</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3"/>
                  </a:ext>
                </a:extLst>
              </a:tr>
              <a:tr h="278810">
                <a:tc>
                  <a:txBody>
                    <a:bodyPr/>
                    <a:lstStyle/>
                    <a:p>
                      <a:pPr indent="269875" algn="ctr">
                        <a:spcAft>
                          <a:spcPts val="0"/>
                        </a:spcAft>
                      </a:pPr>
                      <a:r>
                        <a:rPr lang="en-US" sz="900" b="1" kern="1050">
                          <a:latin typeface="Times New Roman"/>
                          <a:ea typeface="宋体"/>
                          <a:cs typeface="Times New Roman"/>
                        </a:rPr>
                        <a:t>S4</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a:ea typeface="+mn-ea"/>
                          <a:cs typeface="Times New Roman"/>
                        </a:rPr>
                        <a:t>信息学院</a:t>
                      </a:r>
                      <a:endParaRPr lang="zh-CN" altLang="zh-CN" sz="9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a:ea typeface="宋体"/>
                          <a:cs typeface="Times New Roman"/>
                        </a:rPr>
                        <a:t>张明</a:t>
                      </a:r>
                      <a:endParaRPr lang="zh-CN" sz="1050" b="1"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a:ea typeface="宋体"/>
                          <a:cs typeface="Times New Roman"/>
                        </a:rPr>
                        <a:t>C1</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70</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4"/>
                  </a:ext>
                </a:extLst>
              </a:tr>
              <a:tr h="278810">
                <a:tc>
                  <a:txBody>
                    <a:bodyPr/>
                    <a:lstStyle/>
                    <a:p>
                      <a:pPr indent="269875" algn="ctr">
                        <a:spcAft>
                          <a:spcPts val="0"/>
                        </a:spcAft>
                      </a:pPr>
                      <a:r>
                        <a:rPr lang="en-US" sz="900" b="1" kern="1050">
                          <a:latin typeface="Times New Roman"/>
                          <a:ea typeface="宋体"/>
                          <a:cs typeface="Times New Roman"/>
                        </a:rPr>
                        <a:t>S5</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a:ea typeface="+mn-ea"/>
                          <a:cs typeface="Times New Roman"/>
                        </a:rPr>
                        <a:t>信息学院</a:t>
                      </a:r>
                      <a:endParaRPr lang="zh-CN" altLang="zh-CN" sz="900" b="1" kern="1050" dirty="0">
                        <a:latin typeface="Times New Roman"/>
                        <a:ea typeface="+mn-ea"/>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a:ea typeface="宋体"/>
                          <a:cs typeface="Times New Roman"/>
                        </a:rPr>
                        <a:t>张明</a:t>
                      </a:r>
                      <a:endParaRPr lang="zh-CN" sz="1050" b="1"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a:ea typeface="宋体"/>
                          <a:cs typeface="Times New Roman"/>
                        </a:rPr>
                        <a:t>C1</a:t>
                      </a:r>
                      <a:endParaRPr lang="zh-CN" sz="105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a:ea typeface="宋体"/>
                          <a:cs typeface="Times New Roman"/>
                        </a:rPr>
                        <a:t>78</a:t>
                      </a:r>
                      <a:endParaRPr lang="zh-CN" sz="105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5"/>
                  </a:ext>
                </a:extLst>
              </a:tr>
              <a:tr h="278810">
                <a:tc>
                  <a:txBody>
                    <a:bodyPr/>
                    <a:lstStyle/>
                    <a:p>
                      <a:pPr indent="269875" algn="ctr">
                        <a:spcAft>
                          <a:spcPts val="0"/>
                        </a:spcAft>
                      </a:pPr>
                      <a:endParaRPr lang="en-US" sz="9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73440926"/>
              </p:ext>
            </p:extLst>
          </p:nvPr>
        </p:nvGraphicFramePr>
        <p:xfrm>
          <a:off x="4722185" y="2712426"/>
          <a:ext cx="4429155" cy="278810"/>
        </p:xfrm>
        <a:graphic>
          <a:graphicData uri="http://schemas.openxmlformats.org/drawingml/2006/table">
            <a:tbl>
              <a:tblPr/>
              <a:tblGrid>
                <a:gridCol w="763647">
                  <a:extLst>
                    <a:ext uri="{9D8B030D-6E8A-4147-A177-3AD203B41FA5}">
                      <a16:colId xmlns:a16="http://schemas.microsoft.com/office/drawing/2014/main" xmlns="" val="20000"/>
                    </a:ext>
                  </a:extLst>
                </a:gridCol>
                <a:gridCol w="992180">
                  <a:extLst>
                    <a:ext uri="{9D8B030D-6E8A-4147-A177-3AD203B41FA5}">
                      <a16:colId xmlns:a16="http://schemas.microsoft.com/office/drawing/2014/main" xmlns="" val="20001"/>
                    </a:ext>
                  </a:extLst>
                </a:gridCol>
                <a:gridCol w="990249">
                  <a:extLst>
                    <a:ext uri="{9D8B030D-6E8A-4147-A177-3AD203B41FA5}">
                      <a16:colId xmlns:a16="http://schemas.microsoft.com/office/drawing/2014/main" xmlns="" val="20002"/>
                    </a:ext>
                  </a:extLst>
                </a:gridCol>
                <a:gridCol w="797248">
                  <a:extLst>
                    <a:ext uri="{9D8B030D-6E8A-4147-A177-3AD203B41FA5}">
                      <a16:colId xmlns:a16="http://schemas.microsoft.com/office/drawing/2014/main" xmlns="" val="20003"/>
                    </a:ext>
                  </a:extLst>
                </a:gridCol>
                <a:gridCol w="885831">
                  <a:extLst>
                    <a:ext uri="{9D8B030D-6E8A-4147-A177-3AD203B41FA5}">
                      <a16:colId xmlns:a16="http://schemas.microsoft.com/office/drawing/2014/main" xmlns="" val="20004"/>
                    </a:ext>
                  </a:extLst>
                </a:gridCol>
              </a:tblGrid>
              <a:tr h="278810">
                <a:tc>
                  <a:txBody>
                    <a:bodyPr/>
                    <a:lstStyle/>
                    <a:p>
                      <a:pPr indent="269875" algn="l">
                        <a:spcAft>
                          <a:spcPts val="0"/>
                        </a:spcAft>
                      </a:pPr>
                      <a:r>
                        <a:rPr lang="en-US" altLang="zh-CN" sz="900" b="1" kern="1050" dirty="0">
                          <a:solidFill>
                            <a:srgbClr val="FF0000"/>
                          </a:solidFill>
                          <a:latin typeface="Times New Roman"/>
                          <a:ea typeface="宋体"/>
                          <a:cs typeface="Times New Roman"/>
                        </a:rPr>
                        <a:t>NULL</a:t>
                      </a:r>
                      <a:endParaRPr lang="zh-CN" sz="1050" b="1" kern="1050" dirty="0">
                        <a:solidFill>
                          <a:srgbClr val="FF0000"/>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zh-CN" altLang="en-US" sz="900" kern="1050" dirty="0">
                          <a:solidFill>
                            <a:schemeClr val="tx1"/>
                          </a:solidFill>
                          <a:latin typeface="Times New Roman"/>
                          <a:ea typeface="宋体"/>
                          <a:cs typeface="Times New Roman"/>
                        </a:rPr>
                        <a:t>软件学院</a:t>
                      </a:r>
                      <a:endParaRPr lang="zh-CN" sz="1050"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zh-CN" altLang="en-US" sz="900" kern="1050" dirty="0">
                          <a:solidFill>
                            <a:schemeClr val="tx1"/>
                          </a:solidFill>
                          <a:latin typeface="Times New Roman"/>
                          <a:ea typeface="宋体"/>
                          <a:cs typeface="Times New Roman"/>
                        </a:rPr>
                        <a:t>严广</a:t>
                      </a:r>
                      <a:endParaRPr lang="zh-CN" sz="1050" kern="1050" dirty="0">
                        <a:solidFill>
                          <a:schemeClr val="tx1"/>
                        </a:solidFill>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en-US" altLang="zh-CN" sz="1050" kern="1050" dirty="0">
                          <a:latin typeface="Times New Roman"/>
                          <a:ea typeface="宋体"/>
                          <a:cs typeface="Times New Roman"/>
                        </a:rPr>
                        <a:t>null</a:t>
                      </a:r>
                      <a:endParaRPr lang="zh-CN" sz="1050"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en-US" sz="900" kern="1050" dirty="0">
                          <a:latin typeface="Times New Roman"/>
                          <a:ea typeface="宋体"/>
                          <a:cs typeface="Times New Roman"/>
                        </a:rPr>
                        <a:t>null</a:t>
                      </a:r>
                      <a:endParaRPr lang="zh-CN" sz="1050" kern="1050" dirty="0">
                        <a:latin typeface="Times New Roman"/>
                        <a:ea typeface="宋体"/>
                        <a:cs typeface="Times New Roman"/>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pic>
        <p:nvPicPr>
          <p:cNvPr id="7" name="图片 6"/>
          <p:cNvPicPr>
            <a:picLocks noChangeAspect="1"/>
          </p:cNvPicPr>
          <p:nvPr/>
        </p:nvPicPr>
        <p:blipFill>
          <a:blip r:embed="rId3" cstate="print"/>
          <a:srcRect/>
          <a:stretch>
            <a:fillRect/>
          </a:stretch>
        </p:blipFill>
        <p:spPr bwMode="auto">
          <a:xfrm>
            <a:off x="4115541" y="3429006"/>
            <a:ext cx="341414" cy="346854"/>
          </a:xfrm>
          <a:prstGeom prst="rect">
            <a:avLst/>
          </a:prstGeom>
          <a:noFill/>
          <a:ln w="9525">
            <a:noFill/>
            <a:miter lim="800000"/>
            <a:headEnd/>
            <a:tailEnd/>
          </a:ln>
        </p:spPr>
      </p:pic>
      <p:cxnSp>
        <p:nvCxnSpPr>
          <p:cNvPr id="13" name="直接箭头连接符 12"/>
          <p:cNvCxnSpPr/>
          <p:nvPr/>
        </p:nvCxnSpPr>
        <p:spPr bwMode="auto">
          <a:xfrm rot="5400000">
            <a:off x="3250400" y="3321850"/>
            <a:ext cx="2000261" cy="928693"/>
          </a:xfrm>
          <a:prstGeom prst="straightConnector1">
            <a:avLst/>
          </a:prstGeom>
          <a:noFill/>
          <a:ln w="28575" cap="flat" cmpd="sng" algn="ctr">
            <a:solidFill>
              <a:srgbClr val="FF0000"/>
            </a:solidFill>
            <a:prstDash val="solid"/>
            <a:round/>
            <a:headEnd type="none" w="med" len="med"/>
            <a:tailEnd type="arrow"/>
          </a:ln>
          <a:effectLst/>
        </p:spPr>
      </p:cxnSp>
      <p:sp>
        <p:nvSpPr>
          <p:cNvPr id="15" name="爆炸形 1 14"/>
          <p:cNvSpPr/>
          <p:nvPr/>
        </p:nvSpPr>
        <p:spPr bwMode="auto">
          <a:xfrm>
            <a:off x="4643438" y="3071817"/>
            <a:ext cx="4537643" cy="1714510"/>
          </a:xfrm>
          <a:prstGeom prst="irregularSeal1">
            <a:avLst/>
          </a:prstGeom>
          <a:solidFill>
            <a:schemeClr val="accent1">
              <a:lumMod val="20000"/>
              <a:lumOff val="80000"/>
            </a:schemeClr>
          </a:solidFill>
          <a:ln>
            <a:headEnd type="none" w="med" len="med"/>
            <a:tailEnd type="none" w="med" len="med"/>
          </a:ln>
          <a:effectLst>
            <a:innerShdw blurRad="63500" dist="50800" dir="10800000">
              <a:prstClr val="black">
                <a:alpha val="50000"/>
              </a:prstClr>
            </a:inn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marL="0" lvl="1" algn="ctr">
              <a:defRPr/>
            </a:pPr>
            <a:r>
              <a:rPr lang="en-US" altLang="zh-CN" sz="1400" b="1" dirty="0">
                <a:solidFill>
                  <a:schemeClr val="tx1"/>
                </a:solidFill>
              </a:rPr>
              <a:t>STUDENT</a:t>
            </a:r>
            <a:r>
              <a:rPr lang="zh-CN" altLang="en-US" sz="1400" b="1" dirty="0">
                <a:solidFill>
                  <a:schemeClr val="tx1"/>
                </a:solidFill>
              </a:rPr>
              <a:t>（</a:t>
            </a:r>
            <a:r>
              <a:rPr lang="en-US" altLang="zh-CN" sz="1400" b="1" dirty="0" err="1">
                <a:solidFill>
                  <a:schemeClr val="tx1"/>
                </a:solidFill>
              </a:rPr>
              <a:t>Sno</a:t>
            </a:r>
            <a:r>
              <a:rPr lang="en-US" altLang="zh-CN" sz="1400" b="1" dirty="0">
                <a:solidFill>
                  <a:schemeClr val="tx1"/>
                </a:solidFill>
              </a:rPr>
              <a:t> ,School, </a:t>
            </a:r>
            <a:r>
              <a:rPr lang="en-US" altLang="zh-CN" sz="1400" b="1" dirty="0" err="1">
                <a:solidFill>
                  <a:schemeClr val="tx1"/>
                </a:solidFill>
              </a:rPr>
              <a:t>Mname,Cno,Grade</a:t>
            </a:r>
            <a:r>
              <a:rPr lang="zh-CN" altLang="en-US" sz="1400" b="1" dirty="0">
                <a:solidFill>
                  <a:schemeClr val="tx1"/>
                </a:solidFill>
              </a:rPr>
              <a:t>）</a:t>
            </a:r>
          </a:p>
          <a:p>
            <a:pPr algn="ctr" eaLnBrk="1" hangingPunct="1">
              <a:defRPr/>
            </a:pPr>
            <a:r>
              <a:rPr lang="zh-CN" altLang="en-US" sz="1600" b="1" dirty="0">
                <a:solidFill>
                  <a:schemeClr val="tx1"/>
                </a:solidFill>
                <a:effectLst>
                  <a:outerShdw blurRad="38100" dist="38100" dir="2700000" algn="tl">
                    <a:srgbClr val="000000">
                      <a:alpha val="43137"/>
                    </a:srgbClr>
                  </a:outerShdw>
                </a:effectLst>
                <a:latin typeface="+mn-ea"/>
              </a:rPr>
              <a:t>不是一个好的关系模式。</a:t>
            </a:r>
            <a:endParaRPr lang="zh-CN" altLang="en-US" sz="1600" b="1" dirty="0">
              <a:solidFill>
                <a:schemeClr val="tx1"/>
              </a:solidFill>
              <a:effectLst>
                <a:outerShdw blurRad="38100" dist="38100" dir="2700000" algn="tl">
                  <a:srgbClr val="000000">
                    <a:alpha val="43137"/>
                  </a:srgbClr>
                </a:outerShdw>
              </a:effectLs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out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570E1972-97D5-A190-A206-A6A44214A71F}"/>
              </a:ext>
            </a:extLst>
          </p:cNvPr>
          <p:cNvSpPr>
            <a:spLocks noGrp="1" noChangeArrowheads="1"/>
          </p:cNvSpPr>
          <p:nvPr>
            <p:ph idx="1"/>
          </p:nvPr>
        </p:nvSpPr>
        <p:spPr>
          <a:xfrm>
            <a:off x="457200" y="915566"/>
            <a:ext cx="8229600" cy="5930900"/>
          </a:xfrm>
        </p:spPr>
        <p:txBody>
          <a:bodyPr/>
          <a:lstStyle/>
          <a:p>
            <a:pPr marL="342900" indent="-342900" algn="l">
              <a:lnSpc>
                <a:spcPct val="120000"/>
              </a:lnSpc>
              <a:buFont typeface="Wingdings" pitchFamily="2" charset="2"/>
              <a:buChar char="v"/>
            </a:pPr>
            <a:r>
              <a:rPr lang="zh-CN" altLang="en-US" dirty="0">
                <a:sym typeface="Calibri" pitchFamily="34" charset="0"/>
              </a:rPr>
              <a:t>多值依赖与函数依赖的区别</a:t>
            </a:r>
          </a:p>
          <a:p>
            <a:pPr marL="742950" lvl="1" indent="-285750" algn="l">
              <a:lnSpc>
                <a:spcPct val="120000"/>
              </a:lnSpc>
            </a:pPr>
            <a:r>
              <a:rPr lang="zh-CN" altLang="en-US" dirty="0">
                <a:sym typeface="Calibri" pitchFamily="34" charset="0"/>
              </a:rPr>
              <a:t>（</a:t>
            </a:r>
            <a:r>
              <a:rPr lang="en-US" altLang="zh-CN" dirty="0">
                <a:sym typeface="Calibri" pitchFamily="34" charset="0"/>
              </a:rPr>
              <a:t>1</a:t>
            </a:r>
            <a:r>
              <a:rPr lang="zh-CN" altLang="en-US" dirty="0">
                <a:sym typeface="Calibri" pitchFamily="34" charset="0"/>
              </a:rPr>
              <a:t>）多值依赖的有效性与属性组的范围有关</a:t>
            </a:r>
          </a:p>
          <a:p>
            <a:pPr marL="1143000" lvl="2" indent="-228600" algn="l">
              <a:lnSpc>
                <a:spcPct val="120000"/>
              </a:lnSpc>
              <a:buSzPct val="87000"/>
              <a:buFont typeface="Wingdings" pitchFamily="2" charset="2"/>
              <a:buChar char="l"/>
            </a:pPr>
            <a:r>
              <a:rPr lang="zh-CN" altLang="en-US" dirty="0">
                <a:sym typeface="Calibri" pitchFamily="34" charset="0"/>
              </a:rPr>
              <a:t>若</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在</a:t>
            </a:r>
            <a:r>
              <a:rPr lang="en-US" altLang="zh-CN" i="1" dirty="0">
                <a:sym typeface="Calibri" pitchFamily="34" charset="0"/>
              </a:rPr>
              <a:t>U</a:t>
            </a:r>
            <a:r>
              <a:rPr lang="zh-CN" altLang="en-US" dirty="0">
                <a:sym typeface="Calibri" pitchFamily="34" charset="0"/>
              </a:rPr>
              <a:t>上成立，则在</a:t>
            </a:r>
            <a:r>
              <a:rPr lang="en-US" altLang="zh-CN" i="1" dirty="0">
                <a:sym typeface="Calibri" pitchFamily="34" charset="0"/>
              </a:rPr>
              <a:t>W</a:t>
            </a:r>
            <a:r>
              <a:rPr lang="zh-CN" altLang="en-US" dirty="0">
                <a:sym typeface="Calibri" pitchFamily="34" charset="0"/>
              </a:rPr>
              <a:t>（</a:t>
            </a:r>
            <a:r>
              <a:rPr lang="zh-CN" altLang="en-US" i="1" dirty="0">
                <a:sym typeface="Calibri" pitchFamily="34" charset="0"/>
              </a:rPr>
              <a:t>XY</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W</a:t>
            </a:r>
            <a:r>
              <a:rPr lang="en-US" altLang="zh-CN" dirty="0">
                <a:sym typeface="Calibri" pitchFamily="34" charset="0"/>
              </a:rPr>
              <a:t> </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U</a:t>
            </a:r>
            <a:r>
              <a:rPr lang="zh-CN" altLang="en-US" dirty="0">
                <a:sym typeface="Calibri" pitchFamily="34" charset="0"/>
              </a:rPr>
              <a:t>）上一定成立；反之则不然，即</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在</a:t>
            </a:r>
            <a:r>
              <a:rPr lang="en-US" altLang="zh-CN" i="1" dirty="0">
                <a:sym typeface="Calibri" pitchFamily="34" charset="0"/>
              </a:rPr>
              <a:t>W</a:t>
            </a:r>
            <a:r>
              <a:rPr lang="zh-CN" altLang="en-US" dirty="0">
                <a:sym typeface="Calibri" pitchFamily="34" charset="0"/>
              </a:rPr>
              <a:t>（</a:t>
            </a:r>
            <a:r>
              <a:rPr lang="en-US" altLang="zh-CN" i="1" dirty="0">
                <a:sym typeface="Calibri" pitchFamily="34" charset="0"/>
              </a:rPr>
              <a:t>W</a:t>
            </a:r>
            <a:r>
              <a:rPr lang="en-US" altLang="zh-CN" dirty="0">
                <a:sym typeface="Calibri" pitchFamily="34" charset="0"/>
              </a:rPr>
              <a:t> </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U</a:t>
            </a:r>
            <a:r>
              <a:rPr lang="zh-CN" altLang="en-US" dirty="0">
                <a:sym typeface="Calibri" pitchFamily="34" charset="0"/>
              </a:rPr>
              <a:t>）上成立，在</a:t>
            </a:r>
            <a:r>
              <a:rPr lang="en-US" altLang="zh-CN" i="1" dirty="0">
                <a:sym typeface="Calibri" pitchFamily="34" charset="0"/>
              </a:rPr>
              <a:t>U</a:t>
            </a:r>
            <a:r>
              <a:rPr lang="zh-CN" altLang="en-US" dirty="0">
                <a:sym typeface="Calibri" pitchFamily="34" charset="0"/>
              </a:rPr>
              <a:t>上并不一定成立。</a:t>
            </a:r>
          </a:p>
          <a:p>
            <a:pPr marL="1143000" lvl="2" indent="-228600" algn="l">
              <a:lnSpc>
                <a:spcPct val="120000"/>
              </a:lnSpc>
              <a:buSzPct val="87000"/>
              <a:buFont typeface="Wingdings" pitchFamily="2" charset="2"/>
              <a:buChar char="l"/>
            </a:pPr>
            <a:r>
              <a:rPr lang="zh-CN" altLang="en-US" dirty="0">
                <a:sym typeface="Calibri" pitchFamily="34" charset="0"/>
              </a:rPr>
              <a:t>原因：多值依赖的定义中不仅涉及</a:t>
            </a:r>
            <a:r>
              <a:rPr lang="en-US" altLang="zh-CN" dirty="0">
                <a:sym typeface="Calibri" pitchFamily="34" charset="0"/>
              </a:rPr>
              <a:t>U</a:t>
            </a:r>
            <a:r>
              <a:rPr lang="zh-CN" altLang="en-US" dirty="0">
                <a:sym typeface="Calibri" pitchFamily="34" charset="0"/>
              </a:rPr>
              <a:t>的子集</a:t>
            </a:r>
            <a:r>
              <a:rPr lang="en-US" altLang="zh-CN" i="1" dirty="0">
                <a:sym typeface="Calibri" pitchFamily="34" charset="0"/>
              </a:rPr>
              <a:t>X</a:t>
            </a:r>
            <a:r>
              <a:rPr lang="zh-CN" altLang="en-US" dirty="0">
                <a:sym typeface="Calibri" pitchFamily="34" charset="0"/>
              </a:rPr>
              <a:t>和</a:t>
            </a:r>
            <a:r>
              <a:rPr lang="en-US" altLang="zh-CN" i="1" dirty="0">
                <a:sym typeface="Calibri" pitchFamily="34" charset="0"/>
              </a:rPr>
              <a:t>Y</a:t>
            </a:r>
            <a:r>
              <a:rPr lang="zh-CN" altLang="en-US" dirty="0">
                <a:sym typeface="Calibri" pitchFamily="34" charset="0"/>
              </a:rPr>
              <a:t>，而且涉及</a:t>
            </a:r>
            <a:r>
              <a:rPr lang="en-US" altLang="zh-CN" i="1" dirty="0">
                <a:sym typeface="Calibri" pitchFamily="34" charset="0"/>
              </a:rPr>
              <a:t>U</a:t>
            </a:r>
            <a:r>
              <a:rPr lang="zh-CN" altLang="en-US" dirty="0">
                <a:sym typeface="Calibri" pitchFamily="34" charset="0"/>
              </a:rPr>
              <a:t>中其余的子集</a:t>
            </a:r>
            <a:r>
              <a:rPr lang="en-US" altLang="zh-CN" i="1" dirty="0">
                <a:sym typeface="Calibri" pitchFamily="34" charset="0"/>
              </a:rPr>
              <a:t>Z</a:t>
            </a:r>
            <a:r>
              <a:rPr lang="zh-CN" altLang="en-US" dirty="0">
                <a:sym typeface="Calibri" pitchFamily="34" charset="0"/>
              </a:rPr>
              <a:t>。</a:t>
            </a:r>
          </a:p>
        </p:txBody>
      </p:sp>
    </p:spTree>
    <p:extLst>
      <p:ext uri="{BB962C8B-B14F-4D97-AF65-F5344CB8AC3E}">
        <p14:creationId xmlns:p14="http://schemas.microsoft.com/office/powerpoint/2010/main" val="260572569"/>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D5A3E9A7-4F69-21BF-7A57-BBF6EDEB0C2B}"/>
              </a:ext>
            </a:extLst>
          </p:cNvPr>
          <p:cNvSpPr>
            <a:spLocks noGrp="1" noChangeArrowheads="1"/>
          </p:cNvSpPr>
          <p:nvPr>
            <p:ph idx="1"/>
          </p:nvPr>
        </p:nvSpPr>
        <p:spPr>
          <a:xfrm>
            <a:off x="285720" y="1059582"/>
            <a:ext cx="8401080" cy="5259387"/>
          </a:xfrm>
        </p:spPr>
        <p:txBody>
          <a:bodyPr/>
          <a:lstStyle/>
          <a:p>
            <a:pPr marL="685800" lvl="1" indent="-228600" algn="l">
              <a:lnSpc>
                <a:spcPct val="120000"/>
              </a:lnSpc>
              <a:buSzPct val="87000"/>
              <a:buFont typeface="Wingdings" pitchFamily="2" charset="2"/>
              <a:buChar char="n"/>
            </a:pPr>
            <a:r>
              <a:rPr lang="zh-CN" altLang="en-US" dirty="0">
                <a:sym typeface="Calibri" pitchFamily="34" charset="0"/>
              </a:rPr>
              <a:t> 多值依赖的有效性与属性集的范围有关（续）</a:t>
            </a:r>
            <a:endParaRPr lang="en-US" altLang="zh-CN" dirty="0">
              <a:sym typeface="Calibri" pitchFamily="34" charset="0"/>
            </a:endParaRPr>
          </a:p>
          <a:p>
            <a:pPr marL="1143000" lvl="2" indent="-228600" algn="l">
              <a:lnSpc>
                <a:spcPct val="120000"/>
              </a:lnSpc>
              <a:buSzPct val="87000"/>
              <a:buFont typeface="Wingdings" pitchFamily="2" charset="2"/>
              <a:buChar char="l"/>
            </a:pPr>
            <a:r>
              <a:rPr lang="zh-CN" altLang="en-US" dirty="0">
                <a:sym typeface="Calibri" pitchFamily="34" charset="0"/>
              </a:rPr>
              <a:t>一般地，在</a:t>
            </a:r>
            <a:r>
              <a:rPr lang="en-US" altLang="zh-CN" i="1" dirty="0">
                <a:sym typeface="Calibri" pitchFamily="34" charset="0"/>
              </a:rPr>
              <a:t>R</a:t>
            </a:r>
            <a:r>
              <a:rPr lang="zh-CN" altLang="en-US" dirty="0">
                <a:sym typeface="Calibri" pitchFamily="34" charset="0"/>
              </a:rPr>
              <a:t>(</a:t>
            </a:r>
            <a:r>
              <a:rPr lang="en-US" altLang="zh-CN" i="1" dirty="0">
                <a:sym typeface="Calibri" pitchFamily="34" charset="0"/>
              </a:rPr>
              <a:t>U,F</a:t>
            </a:r>
            <a:r>
              <a:rPr lang="zh-CN" altLang="en-US" dirty="0">
                <a:sym typeface="Calibri" pitchFamily="34" charset="0"/>
              </a:rPr>
              <a:t>)上若有</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在</a:t>
            </a:r>
            <a:r>
              <a:rPr lang="en-US" altLang="zh-CN" i="1" dirty="0">
                <a:sym typeface="Calibri" pitchFamily="34" charset="0"/>
              </a:rPr>
              <a:t>W</a:t>
            </a:r>
            <a:r>
              <a:rPr lang="zh-CN" altLang="en-US" dirty="0">
                <a:sym typeface="Calibri" pitchFamily="34" charset="0"/>
              </a:rPr>
              <a:t>(</a:t>
            </a:r>
            <a:r>
              <a:rPr lang="en-US" altLang="zh-CN" i="1" dirty="0">
                <a:sym typeface="Calibri" pitchFamily="34" charset="0"/>
              </a:rPr>
              <a:t>W</a:t>
            </a:r>
            <a:r>
              <a:rPr lang="en-US" altLang="zh-CN" dirty="0">
                <a:sym typeface="Calibri" pitchFamily="34" charset="0"/>
              </a:rPr>
              <a:t> </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U</a:t>
            </a:r>
            <a:r>
              <a:rPr lang="zh-CN" altLang="en-US" dirty="0">
                <a:sym typeface="Calibri" pitchFamily="34" charset="0"/>
              </a:rPr>
              <a:t>)上成立，则称</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为</a:t>
            </a:r>
            <a:r>
              <a:rPr lang="en-US" altLang="zh-CN" i="1" dirty="0">
                <a:sym typeface="Calibri" pitchFamily="34" charset="0"/>
              </a:rPr>
              <a:t>R</a:t>
            </a:r>
            <a:r>
              <a:rPr lang="en-US" altLang="zh-CN" dirty="0">
                <a:sym typeface="Calibri" pitchFamily="34" charset="0"/>
              </a:rPr>
              <a:t>(</a:t>
            </a:r>
            <a:r>
              <a:rPr lang="en-US" altLang="zh-CN" i="1" dirty="0">
                <a:sym typeface="Calibri" pitchFamily="34" charset="0"/>
              </a:rPr>
              <a:t>U,F</a:t>
            </a:r>
            <a:r>
              <a:rPr lang="en-US" altLang="zh-CN" dirty="0">
                <a:sym typeface="Calibri" pitchFamily="34" charset="0"/>
              </a:rPr>
              <a:t>)</a:t>
            </a:r>
            <a:r>
              <a:rPr lang="zh-CN" altLang="en-US" dirty="0">
                <a:sym typeface="Calibri" pitchFamily="34" charset="0"/>
              </a:rPr>
              <a:t>的嵌入型多值依赖。</a:t>
            </a:r>
            <a:endParaRPr lang="en-US" altLang="zh-CN" dirty="0">
              <a:sym typeface="Calibri" pitchFamily="34" charset="0"/>
            </a:endParaRPr>
          </a:p>
          <a:p>
            <a:pPr marL="1143000" lvl="2" indent="-228600" algn="l">
              <a:lnSpc>
                <a:spcPct val="120000"/>
              </a:lnSpc>
              <a:buSzPct val="87000"/>
              <a:buFont typeface="Wingdings" pitchFamily="2" charset="2"/>
              <a:buChar char="l"/>
            </a:pPr>
            <a:r>
              <a:rPr lang="zh-CN" altLang="en-US" dirty="0">
                <a:sym typeface="Calibri" pitchFamily="34" charset="0"/>
              </a:rPr>
              <a:t>但是在关系模式</a:t>
            </a:r>
            <a:r>
              <a:rPr lang="en-US" altLang="zh-CN" i="1" dirty="0">
                <a:sym typeface="Calibri" pitchFamily="34" charset="0"/>
              </a:rPr>
              <a:t>R</a:t>
            </a:r>
            <a:r>
              <a:rPr lang="zh-CN" altLang="en-US" dirty="0">
                <a:sym typeface="Calibri" pitchFamily="34" charset="0"/>
              </a:rPr>
              <a:t>(</a:t>
            </a:r>
            <a:r>
              <a:rPr lang="en-US" altLang="zh-CN" i="1" dirty="0">
                <a:sym typeface="Calibri" pitchFamily="34" charset="0"/>
              </a:rPr>
              <a:t>U,F</a:t>
            </a:r>
            <a:r>
              <a:rPr lang="zh-CN" altLang="en-US" dirty="0">
                <a:sym typeface="Calibri" pitchFamily="34" charset="0"/>
              </a:rPr>
              <a:t>)中，函数依赖</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的有效性仅取决于</a:t>
            </a:r>
            <a:r>
              <a:rPr lang="en-US" altLang="zh-CN" dirty="0">
                <a:sym typeface="Calibri" pitchFamily="34" charset="0"/>
              </a:rPr>
              <a:t>X</a:t>
            </a:r>
            <a:r>
              <a:rPr lang="zh-CN" altLang="en-US" dirty="0">
                <a:sym typeface="Calibri" pitchFamily="34" charset="0"/>
              </a:rPr>
              <a:t>、</a:t>
            </a:r>
            <a:r>
              <a:rPr lang="en-US" altLang="zh-CN" dirty="0">
                <a:sym typeface="Calibri" pitchFamily="34" charset="0"/>
              </a:rPr>
              <a:t>Y</a:t>
            </a:r>
            <a:r>
              <a:rPr lang="zh-CN" altLang="en-US" dirty="0">
                <a:sym typeface="Calibri" pitchFamily="34" charset="0"/>
              </a:rPr>
              <a:t>的值。</a:t>
            </a:r>
            <a:endParaRPr lang="en-US" altLang="zh-CN" dirty="0">
              <a:sym typeface="Calibri" pitchFamily="34" charset="0"/>
            </a:endParaRPr>
          </a:p>
          <a:p>
            <a:pPr marL="1143000" lvl="2" indent="-228600" algn="l">
              <a:lnSpc>
                <a:spcPct val="120000"/>
              </a:lnSpc>
              <a:buSzPct val="87000"/>
              <a:buFont typeface="Wingdings" pitchFamily="2" charset="2"/>
              <a:buChar char="l"/>
            </a:pPr>
            <a:r>
              <a:rPr lang="zh-CN" altLang="en-US" dirty="0">
                <a:sym typeface="Calibri" pitchFamily="34" charset="0"/>
              </a:rPr>
              <a:t>只要在</a:t>
            </a:r>
            <a:r>
              <a:rPr lang="en-US" altLang="zh-CN" i="1" dirty="0">
                <a:sym typeface="Calibri" pitchFamily="34" charset="0"/>
              </a:rPr>
              <a:t>R</a:t>
            </a:r>
            <a:r>
              <a:rPr lang="zh-CN" altLang="en-US" dirty="0">
                <a:sym typeface="Calibri" pitchFamily="34" charset="0"/>
              </a:rPr>
              <a:t>(</a:t>
            </a:r>
            <a:r>
              <a:rPr lang="en-US" altLang="zh-CN" i="1" dirty="0">
                <a:sym typeface="Calibri" pitchFamily="34" charset="0"/>
              </a:rPr>
              <a:t>U,F</a:t>
            </a:r>
            <a:r>
              <a:rPr lang="zh-CN" altLang="en-US" dirty="0">
                <a:sym typeface="Calibri" pitchFamily="34" charset="0"/>
              </a:rPr>
              <a:t>)的任何一个关系</a:t>
            </a:r>
            <a:r>
              <a:rPr lang="en-US" altLang="zh-CN" dirty="0">
                <a:sym typeface="Calibri" pitchFamily="34" charset="0"/>
              </a:rPr>
              <a:t>r</a:t>
            </a:r>
            <a:r>
              <a:rPr lang="zh-CN" altLang="en-US" dirty="0">
                <a:sym typeface="Calibri" pitchFamily="34" charset="0"/>
              </a:rPr>
              <a:t>中，元组在</a:t>
            </a:r>
            <a:r>
              <a:rPr lang="en-US" altLang="zh-CN" i="1" dirty="0">
                <a:sym typeface="Calibri" pitchFamily="34" charset="0"/>
              </a:rPr>
              <a:t>X</a:t>
            </a:r>
            <a:r>
              <a:rPr lang="zh-CN" altLang="en-US" dirty="0">
                <a:sym typeface="Calibri" pitchFamily="34" charset="0"/>
              </a:rPr>
              <a:t>和</a:t>
            </a:r>
            <a:r>
              <a:rPr lang="en-US" altLang="zh-CN" i="1" dirty="0">
                <a:sym typeface="Calibri" pitchFamily="34" charset="0"/>
              </a:rPr>
              <a:t>Y</a:t>
            </a:r>
            <a:r>
              <a:rPr lang="zh-CN" altLang="en-US" dirty="0">
                <a:sym typeface="Calibri" pitchFamily="34" charset="0"/>
              </a:rPr>
              <a:t>上的值满足定义</a:t>
            </a:r>
            <a:r>
              <a:rPr lang="en-US" altLang="zh-CN" dirty="0">
                <a:sym typeface="Calibri" pitchFamily="34" charset="0"/>
              </a:rPr>
              <a:t>6.1</a:t>
            </a:r>
            <a:r>
              <a:rPr lang="zh-CN" altLang="en-US" dirty="0">
                <a:sym typeface="Calibri" pitchFamily="34" charset="0"/>
              </a:rPr>
              <a:t>，则函数依赖</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在任何属性集</a:t>
            </a:r>
            <a:r>
              <a:rPr lang="en-US" altLang="zh-CN" i="1" dirty="0">
                <a:sym typeface="Calibri" pitchFamily="34" charset="0"/>
              </a:rPr>
              <a:t>W</a:t>
            </a:r>
            <a:r>
              <a:rPr lang="zh-CN" altLang="en-US" dirty="0">
                <a:sym typeface="Calibri" pitchFamily="34" charset="0"/>
              </a:rPr>
              <a:t>(</a:t>
            </a:r>
            <a:r>
              <a:rPr lang="en-US" altLang="zh-CN" i="1" dirty="0">
                <a:sym typeface="Calibri" pitchFamily="34" charset="0"/>
              </a:rPr>
              <a:t>XY</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W</a:t>
            </a:r>
            <a:r>
              <a:rPr lang="en-US" altLang="zh-CN" dirty="0">
                <a:sym typeface="Calibri" pitchFamily="34" charset="0"/>
              </a:rPr>
              <a:t> </a:t>
            </a:r>
            <a:r>
              <a:rPr lang="en-US" altLang="zh-CN" dirty="0">
                <a:sym typeface="Symbol" pitchFamily="18" charset="2"/>
              </a:rPr>
              <a:t></a:t>
            </a:r>
            <a:r>
              <a:rPr lang="en-US" altLang="zh-CN" i="1" dirty="0">
                <a:sym typeface="Calibri" pitchFamily="34" charset="0"/>
              </a:rPr>
              <a:t>U</a:t>
            </a:r>
            <a:r>
              <a:rPr lang="zh-CN" altLang="en-US" dirty="0">
                <a:sym typeface="Calibri" pitchFamily="34" charset="0"/>
              </a:rPr>
              <a:t>)上成立。</a:t>
            </a:r>
            <a:endParaRPr lang="zh-CN" altLang="en-US" dirty="0"/>
          </a:p>
        </p:txBody>
      </p:sp>
    </p:spTree>
    <p:extLst>
      <p:ext uri="{BB962C8B-B14F-4D97-AF65-F5344CB8AC3E}">
        <p14:creationId xmlns:p14="http://schemas.microsoft.com/office/powerpoint/2010/main" val="3596610107"/>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2" name="Rectangle 3">
            <a:extLst>
              <a:ext uri="{FF2B5EF4-FFF2-40B4-BE49-F238E27FC236}">
                <a16:creationId xmlns:a16="http://schemas.microsoft.com/office/drawing/2014/main" xmlns="" id="{953772CB-298E-40DA-C7ED-5D057C554C5C}"/>
              </a:ext>
            </a:extLst>
          </p:cNvPr>
          <p:cNvSpPr>
            <a:spLocks noGrp="1" noChangeArrowheads="1"/>
          </p:cNvSpPr>
          <p:nvPr>
            <p:ph idx="1"/>
          </p:nvPr>
        </p:nvSpPr>
        <p:spPr>
          <a:xfrm>
            <a:off x="107505" y="1275606"/>
            <a:ext cx="8607870" cy="4817690"/>
          </a:xfrm>
        </p:spPr>
        <p:txBody>
          <a:bodyPr/>
          <a:lstStyle/>
          <a:p>
            <a:pPr marL="457200" lvl="1" indent="0" algn="l">
              <a:lnSpc>
                <a:spcPct val="150000"/>
              </a:lnSpc>
              <a:buNone/>
            </a:pPr>
            <a:r>
              <a:rPr lang="zh-CN" altLang="en-US" dirty="0">
                <a:sym typeface="Calibri" pitchFamily="34" charset="0"/>
              </a:rPr>
              <a:t>（</a:t>
            </a:r>
            <a:r>
              <a:rPr lang="en-US" altLang="zh-CN" dirty="0">
                <a:sym typeface="Calibri" pitchFamily="34" charset="0"/>
              </a:rPr>
              <a:t>2</a:t>
            </a:r>
            <a:r>
              <a:rPr lang="zh-CN" altLang="en-US" dirty="0">
                <a:sym typeface="Calibri" pitchFamily="34" charset="0"/>
              </a:rPr>
              <a:t>）若函数依赖</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在</a:t>
            </a:r>
            <a:r>
              <a:rPr lang="en-US" altLang="zh-CN" i="1" dirty="0">
                <a:sym typeface="Calibri" pitchFamily="34" charset="0"/>
              </a:rPr>
              <a:t>R</a:t>
            </a:r>
            <a:r>
              <a:rPr lang="en-US" altLang="zh-CN" dirty="0">
                <a:sym typeface="Calibri" pitchFamily="34" charset="0"/>
              </a:rPr>
              <a:t> (</a:t>
            </a:r>
            <a:r>
              <a:rPr lang="en-US" altLang="zh-CN" i="1" dirty="0">
                <a:sym typeface="Calibri" pitchFamily="34" charset="0"/>
              </a:rPr>
              <a:t>U,F</a:t>
            </a:r>
            <a:r>
              <a:rPr lang="en-US" altLang="zh-CN" dirty="0">
                <a:sym typeface="Calibri" pitchFamily="34" charset="0"/>
              </a:rPr>
              <a:t>)</a:t>
            </a:r>
            <a:r>
              <a:rPr lang="zh-CN" altLang="en-US" dirty="0">
                <a:sym typeface="Calibri" pitchFamily="34" charset="0"/>
              </a:rPr>
              <a:t>上成立，则对于任何</a:t>
            </a:r>
            <a:r>
              <a:rPr lang="en-US" altLang="zh-CN" i="1" dirty="0">
                <a:sym typeface="Calibri" pitchFamily="34" charset="0"/>
              </a:rPr>
              <a:t>Y’</a:t>
            </a:r>
            <a:r>
              <a:rPr lang="en-US" altLang="zh-CN" dirty="0">
                <a:sym typeface="Calibri" pitchFamily="34" charset="0"/>
              </a:rPr>
              <a:t> </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Y</a:t>
            </a:r>
            <a:r>
              <a:rPr lang="zh-CN" altLang="en-US" dirty="0">
                <a:sym typeface="Calibri" pitchFamily="34" charset="0"/>
              </a:rPr>
              <a:t>均有</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 </a:t>
            </a:r>
            <a:r>
              <a:rPr lang="zh-CN" altLang="en-US" dirty="0">
                <a:sym typeface="Calibri" pitchFamily="34" charset="0"/>
              </a:rPr>
              <a:t>成立。而多值依赖</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若在</a:t>
            </a:r>
            <a:r>
              <a:rPr lang="en-US" altLang="zh-CN" i="1" dirty="0">
                <a:sym typeface="Calibri" pitchFamily="34" charset="0"/>
              </a:rPr>
              <a:t>R</a:t>
            </a:r>
            <a:r>
              <a:rPr lang="en-US" altLang="zh-CN" dirty="0">
                <a:sym typeface="Calibri" pitchFamily="34" charset="0"/>
              </a:rPr>
              <a:t>(</a:t>
            </a:r>
            <a:r>
              <a:rPr lang="en-US" altLang="zh-CN" i="1" dirty="0">
                <a:sym typeface="Calibri" pitchFamily="34" charset="0"/>
              </a:rPr>
              <a:t>U,F</a:t>
            </a:r>
            <a:r>
              <a:rPr lang="en-US" altLang="zh-CN" dirty="0">
                <a:sym typeface="Calibri" pitchFamily="34" charset="0"/>
              </a:rPr>
              <a:t>)</a:t>
            </a:r>
            <a:r>
              <a:rPr lang="zh-CN" altLang="en-US" dirty="0">
                <a:sym typeface="Calibri" pitchFamily="34" charset="0"/>
              </a:rPr>
              <a:t>上成立，不能断言对于任何</a:t>
            </a:r>
            <a:r>
              <a:rPr lang="en-US" altLang="zh-CN" i="1" dirty="0">
                <a:sym typeface="Calibri" pitchFamily="34" charset="0"/>
              </a:rPr>
              <a:t>Y’ </a:t>
            </a:r>
            <a:r>
              <a:rPr lang="en-US" altLang="zh-CN" dirty="0">
                <a:sym typeface="Symbol" pitchFamily="18" charset="2"/>
              </a:rPr>
              <a:t></a:t>
            </a:r>
            <a:r>
              <a:rPr lang="en-US" altLang="zh-CN" dirty="0">
                <a:sym typeface="Calibri" pitchFamily="34" charset="0"/>
              </a:rPr>
              <a:t> </a:t>
            </a:r>
            <a:r>
              <a:rPr lang="en-US" altLang="zh-CN" i="1" dirty="0">
                <a:sym typeface="Calibri" pitchFamily="34" charset="0"/>
              </a:rPr>
              <a:t>Y</a:t>
            </a:r>
            <a:r>
              <a:rPr lang="zh-CN" altLang="en-US" dirty="0">
                <a:sym typeface="Calibri" pitchFamily="34" charset="0"/>
              </a:rPr>
              <a:t>有</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 </a:t>
            </a:r>
            <a:r>
              <a:rPr lang="zh-CN" altLang="en-US" dirty="0">
                <a:sym typeface="Calibri" pitchFamily="34" charset="0"/>
              </a:rPr>
              <a:t>成立。</a:t>
            </a:r>
          </a:p>
        </p:txBody>
      </p:sp>
    </p:spTree>
    <p:extLst>
      <p:ext uri="{BB962C8B-B14F-4D97-AF65-F5344CB8AC3E}">
        <p14:creationId xmlns:p14="http://schemas.microsoft.com/office/powerpoint/2010/main" val="4062381504"/>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p>
        </p:txBody>
      </p:sp>
      <p:sp>
        <p:nvSpPr>
          <p:cNvPr id="5" name="Rectangle 3">
            <a:extLst>
              <a:ext uri="{FF2B5EF4-FFF2-40B4-BE49-F238E27FC236}">
                <a16:creationId xmlns:a16="http://schemas.microsoft.com/office/drawing/2014/main" xmlns="" id="{E865574D-FFF9-08B2-56A2-299A45A657E8}"/>
              </a:ext>
            </a:extLst>
          </p:cNvPr>
          <p:cNvSpPr>
            <a:spLocks noGrp="1" noChangeArrowheads="1"/>
          </p:cNvSpPr>
          <p:nvPr>
            <p:ph idx="1"/>
          </p:nvPr>
        </p:nvSpPr>
        <p:spPr>
          <a:xfrm>
            <a:off x="261208" y="699542"/>
            <a:ext cx="8391847" cy="4854575"/>
          </a:xfrm>
        </p:spPr>
        <p:txBody>
          <a:bodyPr/>
          <a:lstStyle/>
          <a:p>
            <a:pPr marL="800100" lvl="1" indent="-342900" algn="l">
              <a:lnSpc>
                <a:spcPct val="150000"/>
              </a:lnSpc>
            </a:pPr>
            <a:r>
              <a:rPr lang="zh-CN" altLang="en-US" dirty="0"/>
              <a:t>   例如，关系</a:t>
            </a:r>
            <a:r>
              <a:rPr lang="en-US" altLang="zh-CN" dirty="0"/>
              <a:t>R(A,B,C,D)</a:t>
            </a:r>
            <a:r>
              <a:rPr lang="zh-CN" altLang="en-US" dirty="0"/>
              <a:t>，</a:t>
            </a:r>
            <a:r>
              <a:rPr lang="en-US" altLang="zh-CN" dirty="0"/>
              <a:t>A</a:t>
            </a:r>
            <a:r>
              <a:rPr lang="zh-CN" altLang="en-US" dirty="0"/>
              <a:t>→→</a:t>
            </a:r>
            <a:r>
              <a:rPr lang="en-US" altLang="zh-CN" dirty="0"/>
              <a:t>BC</a:t>
            </a:r>
            <a:r>
              <a:rPr lang="zh-CN" altLang="en-US" dirty="0"/>
              <a:t>成立，当然也有</a:t>
            </a:r>
            <a:r>
              <a:rPr lang="en-US" altLang="zh-CN" dirty="0"/>
              <a:t>A</a:t>
            </a:r>
            <a:r>
              <a:rPr lang="zh-CN" altLang="en-US" dirty="0"/>
              <a:t>→→</a:t>
            </a:r>
            <a:r>
              <a:rPr lang="en-US" altLang="zh-CN" dirty="0"/>
              <a:t>D</a:t>
            </a:r>
            <a:r>
              <a:rPr lang="zh-CN" altLang="en-US" dirty="0"/>
              <a:t>成立。有</a:t>
            </a:r>
            <a:r>
              <a:rPr lang="en-US" altLang="zh-CN" dirty="0"/>
              <a:t>R</a:t>
            </a:r>
            <a:r>
              <a:rPr lang="zh-CN" altLang="en-US" dirty="0"/>
              <a:t>的一个关系实例，在此实例上</a:t>
            </a:r>
            <a:r>
              <a:rPr lang="en-US" altLang="zh-CN" dirty="0"/>
              <a:t>A</a:t>
            </a:r>
            <a:r>
              <a:rPr lang="zh-CN" altLang="en-US" dirty="0"/>
              <a:t>→→</a:t>
            </a:r>
            <a:r>
              <a:rPr lang="en-US" altLang="zh-CN" dirty="0"/>
              <a:t>B</a:t>
            </a:r>
            <a:r>
              <a:rPr lang="zh-CN" altLang="en-US" dirty="0"/>
              <a:t>是不成立的。</a:t>
            </a:r>
            <a:endParaRPr lang="zh-CN" altLang="en-US" dirty="0">
              <a:sym typeface="Calibri" pitchFamily="34" charset="0"/>
            </a:endParaRPr>
          </a:p>
          <a:p>
            <a:pPr marL="1143000" lvl="2" indent="-228600" algn="l">
              <a:lnSpc>
                <a:spcPct val="150000"/>
              </a:lnSpc>
              <a:buFont typeface="Arial" pitchFamily="34" charset="0"/>
              <a:buChar char="•"/>
            </a:pPr>
            <a:endParaRPr lang="zh-CN" altLang="en-US" dirty="0">
              <a:sym typeface="Calibri" pitchFamily="34" charset="0"/>
            </a:endParaRPr>
          </a:p>
        </p:txBody>
      </p:sp>
      <p:graphicFrame>
        <p:nvGraphicFramePr>
          <p:cNvPr id="6" name="Group 6">
            <a:extLst>
              <a:ext uri="{FF2B5EF4-FFF2-40B4-BE49-F238E27FC236}">
                <a16:creationId xmlns:a16="http://schemas.microsoft.com/office/drawing/2014/main" xmlns="" id="{9E47286E-F8A1-BCBD-9621-45A308F8B4A4}"/>
              </a:ext>
            </a:extLst>
          </p:cNvPr>
          <p:cNvGraphicFramePr>
            <a:graphicFrameLocks noGrp="1"/>
          </p:cNvGraphicFramePr>
          <p:nvPr>
            <p:extLst>
              <p:ext uri="{D42A27DB-BD31-4B8C-83A1-F6EECF244321}">
                <p14:modId xmlns:p14="http://schemas.microsoft.com/office/powerpoint/2010/main" val="1360021051"/>
              </p:ext>
            </p:extLst>
          </p:nvPr>
        </p:nvGraphicFramePr>
        <p:xfrm>
          <a:off x="2123728" y="2787774"/>
          <a:ext cx="5526088" cy="1849439"/>
        </p:xfrm>
        <a:graphic>
          <a:graphicData uri="http://schemas.openxmlformats.org/drawingml/2006/table">
            <a:tbl>
              <a:tblPr/>
              <a:tblGrid>
                <a:gridCol w="1422400">
                  <a:extLst>
                    <a:ext uri="{9D8B030D-6E8A-4147-A177-3AD203B41FA5}">
                      <a16:colId xmlns:a16="http://schemas.microsoft.com/office/drawing/2014/main" xmlns="" val="20000"/>
                    </a:ext>
                  </a:extLst>
                </a:gridCol>
                <a:gridCol w="1333500">
                  <a:extLst>
                    <a:ext uri="{9D8B030D-6E8A-4147-A177-3AD203B41FA5}">
                      <a16:colId xmlns:a16="http://schemas.microsoft.com/office/drawing/2014/main" xmlns="" val="20001"/>
                    </a:ext>
                  </a:extLst>
                </a:gridCol>
                <a:gridCol w="1384300">
                  <a:extLst>
                    <a:ext uri="{9D8B030D-6E8A-4147-A177-3AD203B41FA5}">
                      <a16:colId xmlns:a16="http://schemas.microsoft.com/office/drawing/2014/main" xmlns="" val="20002"/>
                    </a:ext>
                  </a:extLst>
                </a:gridCol>
                <a:gridCol w="1385888">
                  <a:extLst>
                    <a:ext uri="{9D8B030D-6E8A-4147-A177-3AD203B41FA5}">
                      <a16:colId xmlns:a16="http://schemas.microsoft.com/office/drawing/2014/main" xmlns="" val="20003"/>
                    </a:ext>
                  </a:extLst>
                </a:gridCol>
              </a:tblGrid>
              <a:tr h="350838">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A</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B</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C</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D</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0363">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a</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b</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c</a:t>
                      </a:r>
                      <a:r>
                        <a:rPr kumimoji="0" lang="en-US" sz="2200" b="1" i="0" u="none" strike="noStrike" cap="none" normalizeH="0" baseline="-25000" dirty="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d</a:t>
                      </a:r>
                      <a:r>
                        <a:rPr kumimoji="0" lang="en-US" sz="2200" b="1" i="0" u="none" strike="noStrike" cap="none" normalizeH="0" baseline="-25000" dirty="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03225">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a</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b</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c</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d</a:t>
                      </a:r>
                      <a:r>
                        <a:rPr kumimoji="0" lang="en-US" sz="2200" b="1" i="0" u="none" strike="noStrike" cap="none" normalizeH="0" baseline="-25000" dirty="0">
                          <a:ln>
                            <a:noFill/>
                          </a:ln>
                          <a:solidFill>
                            <a:schemeClr val="tx1"/>
                          </a:solidFill>
                          <a:effectLst/>
                          <a:latin typeface="Arial" pitchFamily="34" charset="0"/>
                          <a:ea typeface="宋体" pitchFamily="2" charset="-122"/>
                          <a:sym typeface="Arial" pitchFamily="34" charset="0"/>
                        </a:rPr>
                        <a:t>2</a:t>
                      </a:r>
                      <a:endParaRPr kumimoji="0" lang="zh-CN" altLang="en-US" sz="22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9413">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a</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b</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2</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c</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2</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d</a:t>
                      </a:r>
                      <a:r>
                        <a:rPr kumimoji="0" lang="en-US" sz="2200" b="1" i="0" u="none" strike="noStrike" cap="none" normalizeH="0" baseline="-25000" dirty="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55600">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a</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1</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b</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2</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a:ln>
                            <a:noFill/>
                          </a:ln>
                          <a:solidFill>
                            <a:schemeClr val="tx1"/>
                          </a:solidFill>
                          <a:effectLst/>
                          <a:latin typeface="Arial" pitchFamily="34" charset="0"/>
                          <a:ea typeface="宋体" pitchFamily="2" charset="-122"/>
                          <a:sym typeface="Arial" pitchFamily="34" charset="0"/>
                        </a:rPr>
                        <a:t>c</a:t>
                      </a:r>
                      <a:r>
                        <a:rPr kumimoji="0" lang="en-US" sz="2200" b="1" i="0" u="none" strike="noStrike" cap="none" normalizeH="0" baseline="-25000">
                          <a:ln>
                            <a:noFill/>
                          </a:ln>
                          <a:solidFill>
                            <a:schemeClr val="tx1"/>
                          </a:solidFill>
                          <a:effectLst/>
                          <a:latin typeface="Arial" pitchFamily="34" charset="0"/>
                          <a:ea typeface="宋体" pitchFamily="2" charset="-122"/>
                          <a:sym typeface="Arial" pitchFamily="34" charset="0"/>
                        </a:rPr>
                        <a:t>2</a:t>
                      </a:r>
                      <a:endParaRPr kumimoji="0" lang="zh-CN" altLang="en-US" sz="2200" b="1" i="0" u="none" strike="noStrike" cap="none" normalizeH="0" baseline="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itchFamily="34" charset="0"/>
                        <a:buNone/>
                        <a:tabLst/>
                      </a:pP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d</a:t>
                      </a:r>
                      <a:r>
                        <a:rPr kumimoji="0" lang="en-US" sz="2200" b="1" i="0" u="none" strike="noStrike" cap="none" normalizeH="0" baseline="-25000" dirty="0">
                          <a:ln>
                            <a:noFill/>
                          </a:ln>
                          <a:solidFill>
                            <a:schemeClr val="tx1"/>
                          </a:solidFill>
                          <a:effectLst/>
                          <a:latin typeface="Arial" pitchFamily="34" charset="0"/>
                          <a:ea typeface="宋体" pitchFamily="2" charset="-122"/>
                          <a:sym typeface="Arial" pitchFamily="34" charset="0"/>
                        </a:rPr>
                        <a:t>2</a:t>
                      </a:r>
                      <a:r>
                        <a:rPr kumimoji="0" lang="en-US" sz="2200" b="1" i="0" u="none" strike="noStrike" cap="none" normalizeH="0" baseline="0" dirty="0">
                          <a:ln>
                            <a:noFill/>
                          </a:ln>
                          <a:solidFill>
                            <a:schemeClr val="tx1"/>
                          </a:solidFill>
                          <a:effectLst/>
                          <a:latin typeface="Arial" pitchFamily="34" charset="0"/>
                          <a:ea typeface="宋体" pitchFamily="2" charset="-122"/>
                          <a:sym typeface="Arial" pitchFamily="34" charset="0"/>
                        </a:rPr>
                        <a:t> </a:t>
                      </a:r>
                      <a:endParaRPr kumimoji="0" lang="zh-CN" altLang="en-US" sz="2200" b="1" i="0" u="none" strike="noStrike" cap="none" normalizeH="0" baseline="0" dirty="0">
                        <a:ln>
                          <a:noFill/>
                        </a:ln>
                        <a:solidFill>
                          <a:schemeClr val="tx1"/>
                        </a:solidFill>
                        <a:effectLst/>
                        <a:latin typeface="Calibri" pitchFamily="34" charset="0"/>
                        <a:ea typeface="宋体" pitchFamily="2" charset="-122"/>
                        <a:sym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 name="TextBox 7">
            <a:extLst>
              <a:ext uri="{FF2B5EF4-FFF2-40B4-BE49-F238E27FC236}">
                <a16:creationId xmlns:a16="http://schemas.microsoft.com/office/drawing/2014/main" xmlns="" id="{CC62CB48-7299-2F3D-E6BD-E934ECF00EA7}"/>
              </a:ext>
            </a:extLst>
          </p:cNvPr>
          <p:cNvSpPr txBox="1"/>
          <p:nvPr/>
        </p:nvSpPr>
        <p:spPr>
          <a:xfrm>
            <a:off x="3563888" y="2355726"/>
            <a:ext cx="2194832" cy="369332"/>
          </a:xfrm>
          <a:prstGeom prst="rect">
            <a:avLst/>
          </a:prstGeom>
          <a:noFill/>
        </p:spPr>
        <p:txBody>
          <a:bodyPr wrap="none" rtlCol="0">
            <a:spAutoFit/>
          </a:bodyPr>
          <a:lstStyle/>
          <a:p>
            <a:r>
              <a:rPr lang="zh-CN" altLang="en-US" b="1" dirty="0"/>
              <a:t>表</a:t>
            </a:r>
            <a:r>
              <a:rPr lang="en-US" altLang="zh-CN" b="1" dirty="0"/>
              <a:t>6.6  R</a:t>
            </a:r>
            <a:r>
              <a:rPr lang="zh-CN" altLang="en-US" b="1" dirty="0"/>
              <a:t>的一个实例</a:t>
            </a:r>
          </a:p>
        </p:txBody>
      </p:sp>
    </p:spTree>
    <p:extLst>
      <p:ext uri="{BB962C8B-B14F-4D97-AF65-F5344CB8AC3E}">
        <p14:creationId xmlns:p14="http://schemas.microsoft.com/office/powerpoint/2010/main" val="1836558726"/>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22313" y="-18"/>
            <a:ext cx="7772400" cy="714380"/>
          </a:xfrm>
        </p:spPr>
        <p:txBody>
          <a:bodyPr/>
          <a:lstStyle/>
          <a:p>
            <a:pPr algn="ctr" eaLnBrk="1" hangingPunct="1"/>
            <a:r>
              <a:rPr lang="en-US" altLang="zh-CN" sz="3600" dirty="0"/>
              <a:t>6.2.8  4NF</a:t>
            </a:r>
            <a:endParaRPr lang="zh-CN" altLang="en-US" sz="3600" dirty="0"/>
          </a:p>
        </p:txBody>
      </p:sp>
      <p:sp>
        <p:nvSpPr>
          <p:cNvPr id="95235" name="Rectangle 3"/>
          <p:cNvSpPr>
            <a:spLocks noGrp="1" noChangeArrowheads="1"/>
          </p:cNvSpPr>
          <p:nvPr>
            <p:ph idx="1"/>
          </p:nvPr>
        </p:nvSpPr>
        <p:spPr>
          <a:xfrm>
            <a:off x="722313" y="642924"/>
            <a:ext cx="7772400" cy="4286280"/>
          </a:xfrm>
        </p:spPr>
        <p:txBody>
          <a:bodyPr/>
          <a:lstStyle/>
          <a:p>
            <a:pPr eaLnBrk="1" hangingPunct="1">
              <a:spcBef>
                <a:spcPts val="0"/>
              </a:spcBef>
            </a:pPr>
            <a:r>
              <a:rPr lang="en-US" altLang="zh-CN" sz="2800" dirty="0"/>
              <a:t>6.2.1 </a:t>
            </a:r>
            <a:r>
              <a:rPr lang="zh-CN" altLang="en-US" sz="2800" dirty="0"/>
              <a:t>函数依赖</a:t>
            </a:r>
            <a:endParaRPr lang="en-US" altLang="zh-CN" sz="2800" dirty="0"/>
          </a:p>
          <a:p>
            <a:pPr eaLnBrk="1" hangingPunct="1">
              <a:spcBef>
                <a:spcPts val="0"/>
              </a:spcBef>
            </a:pPr>
            <a:r>
              <a:rPr lang="en-US" altLang="zh-CN" sz="2800" dirty="0"/>
              <a:t>6.2.2 </a:t>
            </a:r>
            <a:r>
              <a:rPr lang="zh-CN" altLang="en-US" sz="2800" dirty="0"/>
              <a:t>码</a:t>
            </a:r>
            <a:endParaRPr lang="en-US" altLang="zh-CN" sz="2800" dirty="0"/>
          </a:p>
          <a:p>
            <a:pPr eaLnBrk="1" hangingPunct="1">
              <a:spcBef>
                <a:spcPts val="0"/>
              </a:spcBef>
            </a:pPr>
            <a:r>
              <a:rPr lang="en-US" altLang="zh-CN" sz="2800" dirty="0"/>
              <a:t>6.2.3 </a:t>
            </a:r>
            <a:r>
              <a:rPr lang="zh-CN" altLang="en-US" sz="2800" dirty="0"/>
              <a:t>范式</a:t>
            </a:r>
            <a:endParaRPr lang="en-US" altLang="zh-CN" sz="2800" dirty="0"/>
          </a:p>
          <a:p>
            <a:pPr eaLnBrk="1" hangingPunct="1">
              <a:spcBef>
                <a:spcPts val="0"/>
              </a:spcBef>
            </a:pPr>
            <a:r>
              <a:rPr lang="en-US" altLang="zh-CN" sz="2800" dirty="0"/>
              <a:t>6.2.4 2NF</a:t>
            </a:r>
          </a:p>
          <a:p>
            <a:pPr eaLnBrk="1" hangingPunct="1">
              <a:spcBef>
                <a:spcPts val="0"/>
              </a:spcBef>
            </a:pPr>
            <a:r>
              <a:rPr lang="en-US" altLang="zh-CN" sz="2800" dirty="0"/>
              <a:t>6.2.5 3NF</a:t>
            </a:r>
          </a:p>
          <a:p>
            <a:pPr eaLnBrk="1" hangingPunct="1">
              <a:spcBef>
                <a:spcPts val="0"/>
              </a:spcBef>
            </a:pPr>
            <a:r>
              <a:rPr lang="en-US" altLang="zh-CN" sz="2800" dirty="0"/>
              <a:t>6.2.6 BCNF</a:t>
            </a:r>
            <a:endParaRPr lang="zh-CN" altLang="en-US" sz="2800" dirty="0"/>
          </a:p>
          <a:p>
            <a:pPr eaLnBrk="1" hangingPunct="1">
              <a:spcBef>
                <a:spcPts val="0"/>
              </a:spcBef>
            </a:pPr>
            <a:r>
              <a:rPr lang="en-US" altLang="zh-CN" sz="2800" dirty="0"/>
              <a:t>6.2.7 </a:t>
            </a:r>
            <a:r>
              <a:rPr lang="zh-CN" altLang="en-US" sz="2800" dirty="0"/>
              <a:t>多值依赖</a:t>
            </a:r>
            <a:endParaRPr lang="en-US" altLang="zh-CN" sz="2800" dirty="0"/>
          </a:p>
          <a:p>
            <a:pPr eaLnBrk="1" hangingPunct="1">
              <a:spcBef>
                <a:spcPts val="0"/>
              </a:spcBef>
            </a:pPr>
            <a:r>
              <a:rPr lang="en-US" altLang="zh-CN" sz="2800" dirty="0">
                <a:solidFill>
                  <a:srgbClr val="FF0000"/>
                </a:solidFill>
              </a:rPr>
              <a:t>6.2.8 4NF</a:t>
            </a:r>
          </a:p>
          <a:p>
            <a:pPr eaLnBrk="1" hangingPunct="1">
              <a:spcBef>
                <a:spcPts val="0"/>
              </a:spcBef>
            </a:pPr>
            <a:endParaRPr lang="en-US" altLang="zh-CN" sz="2800" dirty="0">
              <a:solidFill>
                <a:srgbClr val="FF0000"/>
              </a:solidFill>
            </a:endParaRPr>
          </a:p>
        </p:txBody>
      </p:sp>
    </p:spTree>
    <p:extLst>
      <p:ext uri="{BB962C8B-B14F-4D97-AF65-F5344CB8AC3E}">
        <p14:creationId xmlns:p14="http://schemas.microsoft.com/office/powerpoint/2010/main" val="2351614907"/>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6.2.8</a:t>
            </a:r>
            <a:r>
              <a:rPr lang="zh-CN" altLang="en-US" dirty="0"/>
              <a:t> </a:t>
            </a:r>
            <a:r>
              <a:rPr lang="en-US" altLang="zh-CN" dirty="0"/>
              <a:t>4NF</a:t>
            </a:r>
            <a:endParaRPr lang="zh-CN" altLang="en-US" dirty="0"/>
          </a:p>
        </p:txBody>
      </p:sp>
      <p:sp>
        <p:nvSpPr>
          <p:cNvPr id="2" name="Rectangle 3">
            <a:extLst>
              <a:ext uri="{FF2B5EF4-FFF2-40B4-BE49-F238E27FC236}">
                <a16:creationId xmlns:a16="http://schemas.microsoft.com/office/drawing/2014/main" xmlns="" id="{1E4A919F-5382-4DCF-6CE4-8701E32DDD86}"/>
              </a:ext>
            </a:extLst>
          </p:cNvPr>
          <p:cNvSpPr>
            <a:spLocks noGrp="1" noChangeArrowheads="1"/>
          </p:cNvSpPr>
          <p:nvPr>
            <p:ph idx="1"/>
          </p:nvPr>
        </p:nvSpPr>
        <p:spPr>
          <a:xfrm>
            <a:off x="457200" y="915567"/>
            <a:ext cx="8075240" cy="3600400"/>
          </a:xfrm>
        </p:spPr>
        <p:txBody>
          <a:bodyPr/>
          <a:lstStyle/>
          <a:p>
            <a:pPr marL="342900" indent="-342900" algn="l">
              <a:lnSpc>
                <a:spcPct val="120000"/>
              </a:lnSpc>
              <a:buFont typeface="Wingdings" pitchFamily="2" charset="2"/>
              <a:buChar char="v"/>
            </a:pPr>
            <a:r>
              <a:rPr lang="zh-CN" altLang="en-US" dirty="0">
                <a:sym typeface="Calibri" pitchFamily="34" charset="0"/>
              </a:rPr>
              <a:t>定义</a:t>
            </a:r>
            <a:r>
              <a:rPr lang="en-US" altLang="zh-CN" dirty="0">
                <a:sym typeface="Calibri" pitchFamily="34" charset="0"/>
              </a:rPr>
              <a:t>6.10  </a:t>
            </a:r>
            <a:r>
              <a:rPr lang="zh-CN" altLang="en-US" dirty="0">
                <a:sym typeface="Calibri" pitchFamily="34" charset="0"/>
              </a:rPr>
              <a:t>关系模式</a:t>
            </a:r>
            <a:r>
              <a:rPr lang="en-US" altLang="zh-CN" i="1" dirty="0">
                <a:sym typeface="Calibri" pitchFamily="34" charset="0"/>
              </a:rPr>
              <a:t>R(U</a:t>
            </a:r>
            <a:r>
              <a:rPr lang="en-US" altLang="zh-CN" dirty="0">
                <a:sym typeface="Calibri" pitchFamily="34" charset="0"/>
              </a:rPr>
              <a:t>,</a:t>
            </a:r>
            <a:r>
              <a:rPr lang="en-US" altLang="zh-CN" i="1" dirty="0">
                <a:sym typeface="Calibri" pitchFamily="34" charset="0"/>
              </a:rPr>
              <a:t>F)</a:t>
            </a:r>
            <a:r>
              <a:rPr lang="en-US" altLang="zh-CN" dirty="0">
                <a:sym typeface="Calibri" pitchFamily="34" charset="0"/>
              </a:rPr>
              <a:t>∈1NF</a:t>
            </a:r>
            <a:r>
              <a:rPr lang="zh-CN" altLang="en-US" dirty="0">
                <a:sym typeface="Calibri" pitchFamily="34" charset="0"/>
              </a:rPr>
              <a:t>，如果对于</a:t>
            </a:r>
            <a:r>
              <a:rPr lang="en-US" altLang="zh-CN" i="1" dirty="0">
                <a:sym typeface="Calibri" pitchFamily="34" charset="0"/>
              </a:rPr>
              <a:t>R</a:t>
            </a:r>
            <a:r>
              <a:rPr lang="zh-CN" altLang="en-US" dirty="0">
                <a:sym typeface="Calibri" pitchFamily="34" charset="0"/>
              </a:rPr>
              <a:t>的每个非平凡多值依赖</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Y</a:t>
            </a:r>
            <a:r>
              <a:rPr lang="en-US" altLang="zh-CN" dirty="0">
                <a:sym typeface="Calibri" pitchFamily="34" charset="0"/>
              </a:rPr>
              <a:t> </a:t>
            </a:r>
            <a:r>
              <a:rPr lang="en-US" altLang="zh-CN" dirty="0">
                <a:sym typeface="Arial Unicode MS" pitchFamily="34" charset="-122"/>
              </a:rPr>
              <a:t>⊈</a:t>
            </a:r>
            <a:r>
              <a:rPr lang="en-US" altLang="zh-CN" dirty="0">
                <a:sym typeface="Calibri" pitchFamily="34" charset="0"/>
              </a:rPr>
              <a:t> </a:t>
            </a:r>
            <a:r>
              <a:rPr lang="en-US" altLang="zh-CN" i="1" dirty="0">
                <a:sym typeface="Calibri" pitchFamily="34" charset="0"/>
              </a:rPr>
              <a:t>X</a:t>
            </a:r>
            <a:r>
              <a:rPr lang="zh-CN" altLang="en-US" dirty="0">
                <a:sym typeface="Calibri" pitchFamily="34" charset="0"/>
              </a:rPr>
              <a:t>），</a:t>
            </a:r>
            <a:r>
              <a:rPr lang="en-US" altLang="zh-CN" i="1" dirty="0">
                <a:sym typeface="Calibri" pitchFamily="34" charset="0"/>
              </a:rPr>
              <a:t>X</a:t>
            </a:r>
            <a:r>
              <a:rPr lang="zh-CN" altLang="en-US" dirty="0">
                <a:sym typeface="Calibri" pitchFamily="34" charset="0"/>
              </a:rPr>
              <a:t>都含有码，则</a:t>
            </a:r>
            <a:r>
              <a:rPr lang="en-US" altLang="zh-CN" i="1" dirty="0">
                <a:sym typeface="Calibri" pitchFamily="34" charset="0"/>
              </a:rPr>
              <a:t>R(U</a:t>
            </a:r>
            <a:r>
              <a:rPr lang="en-US" altLang="zh-CN" dirty="0">
                <a:sym typeface="Calibri" pitchFamily="34" charset="0"/>
              </a:rPr>
              <a:t>,</a:t>
            </a:r>
            <a:r>
              <a:rPr lang="en-US" altLang="zh-CN" i="1" dirty="0">
                <a:sym typeface="Calibri" pitchFamily="34" charset="0"/>
              </a:rPr>
              <a:t>F)</a:t>
            </a:r>
            <a:r>
              <a:rPr lang="en-US" altLang="zh-CN" dirty="0">
                <a:sym typeface="Calibri" pitchFamily="34" charset="0"/>
              </a:rPr>
              <a:t>∈4NF</a:t>
            </a:r>
            <a:r>
              <a:rPr lang="zh-CN" altLang="en-US" dirty="0">
                <a:sym typeface="Calibri" pitchFamily="34" charset="0"/>
              </a:rPr>
              <a:t>。</a:t>
            </a:r>
          </a:p>
          <a:p>
            <a:pPr marL="342900" indent="-342900" algn="l">
              <a:lnSpc>
                <a:spcPct val="120000"/>
              </a:lnSpc>
              <a:buFont typeface="Wingdings" pitchFamily="2" charset="2"/>
              <a:buChar char="v"/>
            </a:pPr>
            <a:r>
              <a:rPr lang="en-US" altLang="zh-CN" dirty="0">
                <a:sym typeface="Calibri" pitchFamily="34" charset="0"/>
              </a:rPr>
              <a:t>4NF</a:t>
            </a:r>
            <a:r>
              <a:rPr lang="zh-CN" altLang="en-US" dirty="0">
                <a:sym typeface="Calibri" pitchFamily="34" charset="0"/>
              </a:rPr>
              <a:t>就是限制关系模式的属性之间不允许有非平凡且非函数依赖的多值依赖。</a:t>
            </a:r>
            <a:r>
              <a:rPr lang="en-US" altLang="zh-CN" dirty="0">
                <a:sym typeface="Calibri" pitchFamily="34" charset="0"/>
              </a:rPr>
              <a:t>4NF</a:t>
            </a:r>
            <a:r>
              <a:rPr lang="zh-CN" altLang="en-US" dirty="0">
                <a:sym typeface="Calibri" pitchFamily="34" charset="0"/>
              </a:rPr>
              <a:t>所允许的非平凡多值依赖实际上是函数依赖。</a:t>
            </a:r>
            <a:endParaRPr lang="zh-CN" altLang="en-US" dirty="0"/>
          </a:p>
        </p:txBody>
      </p:sp>
    </p:spTree>
    <p:extLst>
      <p:ext uri="{BB962C8B-B14F-4D97-AF65-F5344CB8AC3E}">
        <p14:creationId xmlns:p14="http://schemas.microsoft.com/office/powerpoint/2010/main" val="1733642160"/>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4NF</a:t>
            </a:r>
            <a:r>
              <a:rPr lang="zh-CN" altLang="en-US" dirty="0"/>
              <a:t>（续）</a:t>
            </a:r>
          </a:p>
        </p:txBody>
      </p:sp>
      <p:sp>
        <p:nvSpPr>
          <p:cNvPr id="6" name="Rectangle 3">
            <a:extLst>
              <a:ext uri="{FF2B5EF4-FFF2-40B4-BE49-F238E27FC236}">
                <a16:creationId xmlns:a16="http://schemas.microsoft.com/office/drawing/2014/main" xmlns="" id="{CE2E83C4-CB40-B3AE-3D59-78EBD2894BEB}"/>
              </a:ext>
            </a:extLst>
          </p:cNvPr>
          <p:cNvSpPr>
            <a:spLocks noGrp="1" noChangeArrowheads="1"/>
          </p:cNvSpPr>
          <p:nvPr>
            <p:ph idx="1"/>
          </p:nvPr>
        </p:nvSpPr>
        <p:spPr>
          <a:xfrm>
            <a:off x="457200" y="915566"/>
            <a:ext cx="8229600" cy="5284787"/>
          </a:xfrm>
        </p:spPr>
        <p:txBody>
          <a:bodyPr/>
          <a:lstStyle/>
          <a:p>
            <a:pPr marL="342900" indent="-342900" algn="l">
              <a:lnSpc>
                <a:spcPct val="120000"/>
              </a:lnSpc>
              <a:buFont typeface="Wingdings" pitchFamily="2" charset="2"/>
              <a:buChar char="v"/>
            </a:pPr>
            <a:r>
              <a:rPr lang="zh-CN" altLang="en-US" dirty="0">
                <a:sym typeface="Calibri" pitchFamily="34" charset="0"/>
              </a:rPr>
              <a:t>如果一个关系模式是</a:t>
            </a:r>
            <a:r>
              <a:rPr lang="en-US" altLang="zh-CN" dirty="0">
                <a:sym typeface="Calibri" pitchFamily="34" charset="0"/>
              </a:rPr>
              <a:t>4NF</a:t>
            </a:r>
            <a:r>
              <a:rPr lang="zh-CN" altLang="en-US" dirty="0">
                <a:sym typeface="Calibri" pitchFamily="34" charset="0"/>
              </a:rPr>
              <a:t>， 则必为</a:t>
            </a:r>
            <a:r>
              <a:rPr lang="en-US" altLang="zh-CN" dirty="0">
                <a:sym typeface="Calibri" pitchFamily="34" charset="0"/>
              </a:rPr>
              <a:t>BCNF</a:t>
            </a:r>
            <a:r>
              <a:rPr lang="zh-CN" altLang="en-US" dirty="0">
                <a:sym typeface="Calibri" pitchFamily="34" charset="0"/>
              </a:rPr>
              <a:t>。</a:t>
            </a:r>
          </a:p>
          <a:p>
            <a:pPr marL="342900" indent="-342900" algn="l">
              <a:lnSpc>
                <a:spcPct val="120000"/>
              </a:lnSpc>
              <a:buFont typeface="Wingdings" pitchFamily="2" charset="2"/>
              <a:buChar char="v"/>
            </a:pPr>
            <a:r>
              <a:rPr lang="zh-CN" altLang="en-US" dirty="0">
                <a:sym typeface="Calibri" pitchFamily="34" charset="0"/>
              </a:rPr>
              <a:t>在</a:t>
            </a:r>
            <a:r>
              <a:rPr lang="en-US" altLang="zh-CN" dirty="0">
                <a:sym typeface="Calibri" pitchFamily="34" charset="0"/>
              </a:rPr>
              <a:t>[</a:t>
            </a:r>
            <a:r>
              <a:rPr lang="zh-CN" altLang="en-US" dirty="0">
                <a:sym typeface="Calibri" pitchFamily="34" charset="0"/>
              </a:rPr>
              <a:t>例6.10</a:t>
            </a:r>
            <a:r>
              <a:rPr lang="en-US" altLang="zh-CN" dirty="0">
                <a:sym typeface="Calibri" pitchFamily="34" charset="0"/>
              </a:rPr>
              <a:t>]</a:t>
            </a:r>
            <a:r>
              <a:rPr lang="zh-CN" altLang="en-US" dirty="0">
                <a:sym typeface="Calibri" pitchFamily="34" charset="0"/>
              </a:rPr>
              <a:t>的</a:t>
            </a:r>
            <a:r>
              <a:rPr lang="en-US" altLang="zh-CN" dirty="0">
                <a:sym typeface="Calibri" pitchFamily="34" charset="0"/>
              </a:rPr>
              <a:t>WSC</a:t>
            </a:r>
            <a:r>
              <a:rPr lang="zh-CN" altLang="en-US" dirty="0">
                <a:sym typeface="Calibri" pitchFamily="34" charset="0"/>
              </a:rPr>
              <a:t>中，</a:t>
            </a:r>
            <a:r>
              <a:rPr lang="en-US" altLang="zh-CN" dirty="0">
                <a:sym typeface="Calibri" pitchFamily="34" charset="0"/>
              </a:rPr>
              <a:t>W →→S, W→→C,</a:t>
            </a:r>
            <a:r>
              <a:rPr lang="zh-CN" altLang="en-US" dirty="0">
                <a:sym typeface="Calibri" pitchFamily="34" charset="0"/>
              </a:rPr>
              <a:t>他们都是非平凡多值依赖。而</a:t>
            </a:r>
            <a:r>
              <a:rPr lang="en-US" altLang="zh-CN" dirty="0">
                <a:sym typeface="Calibri" pitchFamily="34" charset="0"/>
              </a:rPr>
              <a:t>W</a:t>
            </a:r>
            <a:r>
              <a:rPr lang="zh-CN" altLang="en-US" dirty="0">
                <a:sym typeface="Calibri" pitchFamily="34" charset="0"/>
              </a:rPr>
              <a:t>不是码，关系模式</a:t>
            </a:r>
            <a:r>
              <a:rPr lang="en-US" altLang="zh-CN" dirty="0">
                <a:sym typeface="Calibri" pitchFamily="34" charset="0"/>
              </a:rPr>
              <a:t>WSC</a:t>
            </a:r>
            <a:r>
              <a:rPr lang="zh-CN" altLang="en-US" dirty="0">
                <a:sym typeface="Calibri" pitchFamily="34" charset="0"/>
              </a:rPr>
              <a:t>的码是</a:t>
            </a:r>
            <a:r>
              <a:rPr lang="en-US" altLang="zh-CN" dirty="0">
                <a:sym typeface="Calibri" pitchFamily="34" charset="0"/>
              </a:rPr>
              <a:t>(W,S,C)</a:t>
            </a:r>
            <a:r>
              <a:rPr lang="zh-CN" altLang="en-US" dirty="0">
                <a:sym typeface="Calibri" pitchFamily="34" charset="0"/>
              </a:rPr>
              <a:t>，即</a:t>
            </a:r>
            <a:r>
              <a:rPr lang="en-US" altLang="zh-CN" dirty="0">
                <a:sym typeface="Calibri" pitchFamily="34" charset="0"/>
              </a:rPr>
              <a:t>All-key</a:t>
            </a:r>
            <a:r>
              <a:rPr lang="zh-CN" altLang="en-US" dirty="0">
                <a:sym typeface="Calibri" pitchFamily="34" charset="0"/>
              </a:rPr>
              <a:t>，因此</a:t>
            </a:r>
            <a:r>
              <a:rPr lang="en-US" altLang="zh-CN" dirty="0">
                <a:sym typeface="Calibri" pitchFamily="34" charset="0"/>
              </a:rPr>
              <a:t>WSC</a:t>
            </a:r>
            <a:r>
              <a:rPr lang="zh-CN" altLang="en-US" dirty="0"/>
              <a:t> ∈ </a:t>
            </a:r>
            <a:r>
              <a:rPr lang="en-US" altLang="zh-CN" dirty="0">
                <a:sym typeface="Calibri" pitchFamily="34" charset="0"/>
              </a:rPr>
              <a:t>4NF</a:t>
            </a:r>
            <a:r>
              <a:rPr lang="zh-CN" altLang="en-US" dirty="0">
                <a:sym typeface="Calibri" pitchFamily="34" charset="0"/>
              </a:rPr>
              <a:t>。</a:t>
            </a:r>
            <a:endParaRPr lang="en-US" dirty="0">
              <a:sym typeface="Calibri" pitchFamily="34" charset="0"/>
            </a:endParaRPr>
          </a:p>
          <a:p>
            <a:pPr marL="342900" indent="-342900" algn="l">
              <a:lnSpc>
                <a:spcPct val="120000"/>
              </a:lnSpc>
              <a:buFont typeface="Wingdings" pitchFamily="2" charset="2"/>
              <a:buChar char="v"/>
            </a:pPr>
            <a:r>
              <a:rPr lang="zh-CN" altLang="en-US" dirty="0">
                <a:sym typeface="Calibri" pitchFamily="34" charset="0"/>
              </a:rPr>
              <a:t>可以把</a:t>
            </a:r>
            <a:r>
              <a:rPr lang="en-US" altLang="zh-CN" dirty="0">
                <a:sym typeface="Calibri" pitchFamily="34" charset="0"/>
              </a:rPr>
              <a:t>WSC</a:t>
            </a:r>
            <a:r>
              <a:rPr lang="zh-CN" altLang="en-US" dirty="0">
                <a:sym typeface="Calibri" pitchFamily="34" charset="0"/>
              </a:rPr>
              <a:t>分解成</a:t>
            </a:r>
            <a:r>
              <a:rPr lang="en-US" altLang="zh-CN" dirty="0">
                <a:sym typeface="Calibri" pitchFamily="34" charset="0"/>
              </a:rPr>
              <a:t>WS(W,S),WC(W,C)</a:t>
            </a:r>
            <a:r>
              <a:rPr lang="zh-CN" altLang="en-US" dirty="0">
                <a:sym typeface="Calibri" pitchFamily="34" charset="0"/>
              </a:rPr>
              <a:t>，</a:t>
            </a:r>
            <a:r>
              <a:rPr lang="en-US" dirty="0"/>
              <a:t> </a:t>
            </a:r>
            <a:r>
              <a:rPr lang="en-US" altLang="zh-CN" dirty="0"/>
              <a:t>WS</a:t>
            </a:r>
            <a:r>
              <a:rPr lang="zh-CN" altLang="en-US" dirty="0"/>
              <a:t>∈</a:t>
            </a:r>
            <a:r>
              <a:rPr lang="en-US" altLang="zh-CN" dirty="0"/>
              <a:t>4NF</a:t>
            </a:r>
            <a:r>
              <a:rPr lang="zh-CN" altLang="en-US" dirty="0"/>
              <a:t>，</a:t>
            </a:r>
            <a:r>
              <a:rPr lang="en-US" altLang="zh-CN" dirty="0"/>
              <a:t>WC</a:t>
            </a:r>
            <a:r>
              <a:rPr lang="zh-CN" altLang="en-US" dirty="0"/>
              <a:t>∈</a:t>
            </a:r>
            <a:r>
              <a:rPr lang="en-US" altLang="zh-CN" dirty="0"/>
              <a:t>4NF</a:t>
            </a:r>
            <a:r>
              <a:rPr lang="zh-CN" altLang="en-US" dirty="0"/>
              <a:t>。</a:t>
            </a:r>
          </a:p>
        </p:txBody>
      </p:sp>
    </p:spTree>
    <p:extLst>
      <p:ext uri="{BB962C8B-B14F-4D97-AF65-F5344CB8AC3E}">
        <p14:creationId xmlns:p14="http://schemas.microsoft.com/office/powerpoint/2010/main" val="3706364091"/>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a:t>规范化小结（续）</a:t>
            </a:r>
          </a:p>
        </p:txBody>
      </p:sp>
      <p:sp>
        <p:nvSpPr>
          <p:cNvPr id="124931" name="Rectangle 3"/>
          <p:cNvSpPr>
            <a:spLocks noGrp="1" noChangeArrowheads="1"/>
          </p:cNvSpPr>
          <p:nvPr>
            <p:ph idx="1"/>
          </p:nvPr>
        </p:nvSpPr>
        <p:spPr>
          <a:xfrm>
            <a:off x="285720" y="823913"/>
            <a:ext cx="8401080" cy="3640931"/>
          </a:xfrm>
        </p:spPr>
        <p:txBody>
          <a:bodyPr/>
          <a:lstStyle/>
          <a:p>
            <a:pPr eaLnBrk="1" hangingPunct="1">
              <a:spcAft>
                <a:spcPct val="40000"/>
              </a:spcAft>
            </a:pPr>
            <a:r>
              <a:rPr lang="zh-CN" altLang="en-US" sz="2000" dirty="0"/>
              <a:t>一个关系只要其分量都是不可分的数据项，它就是规范化的关系，但这只是最基本的规范化。</a:t>
            </a:r>
          </a:p>
          <a:p>
            <a:pPr eaLnBrk="1" hangingPunct="1">
              <a:spcAft>
                <a:spcPct val="40000"/>
              </a:spcAft>
            </a:pPr>
            <a:r>
              <a:rPr lang="zh-CN" altLang="en-US" sz="2000" dirty="0"/>
              <a:t>规范化程度过低的关系不一定能够很好地描述现实世界，可能会存在插入异常、删除异常、修改复杂、数据冗余等问题，解决方法就是对其进行规范化，转换成高级范式。</a:t>
            </a:r>
          </a:p>
          <a:p>
            <a:pPr eaLnBrk="1" hangingPunct="1">
              <a:spcAft>
                <a:spcPct val="40000"/>
              </a:spcAft>
            </a:pPr>
            <a:r>
              <a:rPr lang="zh-CN" altLang="en-US" sz="2000" dirty="0"/>
              <a:t>一个低一级范式的关系模式，通过模式分解可以转换为若干个高一级范式的关系模式集合，这种过程就叫</a:t>
            </a:r>
            <a:r>
              <a:rPr lang="zh-CN" altLang="en-US" sz="2000" dirty="0">
                <a:solidFill>
                  <a:schemeClr val="accent2"/>
                </a:solidFill>
              </a:rPr>
              <a:t>关系模式的规范化</a:t>
            </a:r>
            <a:r>
              <a:rPr lang="zh-CN" altLang="en-US" sz="2000" dirty="0"/>
              <a:t>。</a:t>
            </a:r>
          </a:p>
          <a:p>
            <a:pPr eaLnBrk="1" hangingPunct="1">
              <a:spcAft>
                <a:spcPct val="40000"/>
              </a:spcAft>
            </a:pPr>
            <a:r>
              <a:rPr lang="zh-CN" altLang="en-US" sz="2000" dirty="0"/>
              <a:t>关系数据库的规范化理论是数据库逻辑设计的工具。</a:t>
            </a:r>
          </a:p>
        </p:txBody>
      </p:sp>
    </p:spTree>
    <p:extLst>
      <p:ext uri="{BB962C8B-B14F-4D97-AF65-F5344CB8AC3E}">
        <p14:creationId xmlns:p14="http://schemas.microsoft.com/office/powerpoint/2010/main" val="954338783"/>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57200" y="1203598"/>
            <a:ext cx="8043890" cy="3028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125955" name="Rectangle 2"/>
          <p:cNvSpPr>
            <a:spLocks noGrp="1" noChangeArrowheads="1"/>
          </p:cNvSpPr>
          <p:nvPr>
            <p:ph type="title"/>
          </p:nvPr>
        </p:nvSpPr>
        <p:spPr/>
        <p:txBody>
          <a:bodyPr/>
          <a:lstStyle/>
          <a:p>
            <a:pPr eaLnBrk="1" hangingPunct="1"/>
            <a:r>
              <a:rPr lang="zh-CN" altLang="en-US"/>
              <a:t>规范化小结（续）</a:t>
            </a:r>
          </a:p>
        </p:txBody>
      </p:sp>
      <p:sp>
        <p:nvSpPr>
          <p:cNvPr id="125956" name="Rectangle 3"/>
          <p:cNvSpPr>
            <a:spLocks noGrp="1" noChangeArrowheads="1"/>
          </p:cNvSpPr>
          <p:nvPr>
            <p:ph idx="1"/>
          </p:nvPr>
        </p:nvSpPr>
        <p:spPr>
          <a:xfrm>
            <a:off x="457200" y="843558"/>
            <a:ext cx="8229600" cy="432048"/>
          </a:xfrm>
        </p:spPr>
        <p:txBody>
          <a:bodyPr/>
          <a:lstStyle/>
          <a:p>
            <a:pPr eaLnBrk="1" hangingPunct="1">
              <a:lnSpc>
                <a:spcPct val="90000"/>
              </a:lnSpc>
            </a:pPr>
            <a:r>
              <a:rPr lang="zh-CN" altLang="en-US" sz="2000" dirty="0"/>
              <a:t>关系模式规范化的基本步骤</a:t>
            </a:r>
          </a:p>
          <a:p>
            <a:pPr eaLnBrk="1" hangingPunct="1">
              <a:lnSpc>
                <a:spcPct val="90000"/>
              </a:lnSpc>
              <a:buFont typeface="Monotype Sorts" pitchFamily="2" charset="2"/>
              <a:buNone/>
            </a:pPr>
            <a:r>
              <a:rPr lang="zh-CN" altLang="en-US" sz="2000" dirty="0"/>
              <a:t>                         </a:t>
            </a:r>
            <a:r>
              <a:rPr lang="en-US" altLang="zh-CN" sz="2000" dirty="0"/>
              <a:t>1NF</a:t>
            </a:r>
          </a:p>
          <a:p>
            <a:pPr eaLnBrk="1" hangingPunct="1">
              <a:lnSpc>
                <a:spcPct val="90000"/>
              </a:lnSpc>
              <a:buFont typeface="Monotype Sorts" pitchFamily="2" charset="2"/>
              <a:buNone/>
            </a:pPr>
            <a:r>
              <a:rPr lang="en-US" altLang="zh-CN" sz="2000" dirty="0"/>
              <a:t>                	 ↓  </a:t>
            </a:r>
            <a:r>
              <a:rPr lang="zh-CN" altLang="en-US" sz="2000" dirty="0"/>
              <a:t>消除非主属性对码的部分函数依赖</a:t>
            </a:r>
          </a:p>
          <a:p>
            <a:pPr eaLnBrk="1" hangingPunct="1">
              <a:lnSpc>
                <a:spcPct val="90000"/>
              </a:lnSpc>
              <a:buFont typeface="Monotype Sorts" pitchFamily="2" charset="2"/>
              <a:buNone/>
            </a:pPr>
            <a:r>
              <a:rPr lang="zh-CN" altLang="en-US" sz="2000" dirty="0"/>
              <a:t>消除决定属性   </a:t>
            </a:r>
            <a:r>
              <a:rPr lang="en-US" altLang="zh-CN" sz="2000" dirty="0"/>
              <a:t>2NF</a:t>
            </a:r>
          </a:p>
          <a:p>
            <a:pPr eaLnBrk="1" hangingPunct="1">
              <a:lnSpc>
                <a:spcPct val="90000"/>
              </a:lnSpc>
              <a:buFont typeface="Monotype Sorts" pitchFamily="2" charset="2"/>
              <a:buNone/>
            </a:pPr>
            <a:r>
              <a:rPr lang="zh-CN" altLang="en-US" sz="2000" dirty="0"/>
              <a:t>集非码的非平     ↓  消除非主属性对码的传递函数依赖</a:t>
            </a:r>
          </a:p>
          <a:p>
            <a:pPr eaLnBrk="1" hangingPunct="1">
              <a:lnSpc>
                <a:spcPct val="90000"/>
              </a:lnSpc>
              <a:buFont typeface="Monotype Sorts" pitchFamily="2" charset="2"/>
              <a:buNone/>
            </a:pPr>
            <a:r>
              <a:rPr lang="zh-CN" altLang="en-US" sz="2000" dirty="0"/>
              <a:t>凡函数依赖       </a:t>
            </a:r>
            <a:r>
              <a:rPr lang="en-US" altLang="zh-CN" sz="2000" dirty="0"/>
              <a:t>3NF</a:t>
            </a:r>
          </a:p>
          <a:p>
            <a:pPr eaLnBrk="1" hangingPunct="1">
              <a:lnSpc>
                <a:spcPct val="90000"/>
              </a:lnSpc>
              <a:buFont typeface="Monotype Sorts" pitchFamily="2" charset="2"/>
              <a:buNone/>
            </a:pPr>
            <a:r>
              <a:rPr lang="en-US" altLang="zh-CN" sz="2000" dirty="0"/>
              <a:t>                	 ↓  </a:t>
            </a:r>
            <a:r>
              <a:rPr lang="zh-CN" altLang="en-US" sz="2000" dirty="0"/>
              <a:t>消除主属性对码的部分和传递函数依赖</a:t>
            </a:r>
          </a:p>
          <a:p>
            <a:pPr eaLnBrk="1" hangingPunct="1">
              <a:lnSpc>
                <a:spcPct val="90000"/>
              </a:lnSpc>
              <a:buFont typeface="Monotype Sorts" pitchFamily="2" charset="2"/>
              <a:buNone/>
            </a:pPr>
            <a:r>
              <a:rPr lang="zh-CN" altLang="en-US" sz="2000" dirty="0"/>
              <a:t>               	  </a:t>
            </a:r>
            <a:r>
              <a:rPr lang="en-US" altLang="zh-CN" sz="2000" dirty="0"/>
              <a:t>BCNF </a:t>
            </a:r>
          </a:p>
          <a:p>
            <a:pPr eaLnBrk="1" hangingPunct="1">
              <a:lnSpc>
                <a:spcPct val="90000"/>
              </a:lnSpc>
              <a:buFont typeface="Monotype Sorts" pitchFamily="2" charset="2"/>
              <a:buNone/>
            </a:pPr>
            <a:r>
              <a:rPr lang="en-US" altLang="zh-CN" sz="2000" dirty="0"/>
              <a:t>                	 ↓  </a:t>
            </a:r>
            <a:r>
              <a:rPr lang="zh-CN" altLang="en-US" sz="2000" dirty="0"/>
              <a:t>消除非平凡且非函数依赖的多值依赖</a:t>
            </a:r>
          </a:p>
          <a:p>
            <a:pPr eaLnBrk="1" hangingPunct="1">
              <a:lnSpc>
                <a:spcPct val="90000"/>
              </a:lnSpc>
              <a:buFont typeface="Monotype Sorts" pitchFamily="2" charset="2"/>
              <a:buNone/>
            </a:pPr>
            <a:r>
              <a:rPr lang="zh-CN" altLang="en-US" sz="2000" dirty="0"/>
              <a:t>               	  </a:t>
            </a:r>
            <a:r>
              <a:rPr lang="en-US" altLang="zh-CN" sz="2000" dirty="0"/>
              <a:t>4NF</a:t>
            </a:r>
          </a:p>
        </p:txBody>
      </p:sp>
      <p:sp>
        <p:nvSpPr>
          <p:cNvPr id="125957" name="Line 4"/>
          <p:cNvSpPr>
            <a:spLocks noChangeShapeType="1"/>
          </p:cNvSpPr>
          <p:nvPr/>
        </p:nvSpPr>
        <p:spPr bwMode="auto">
          <a:xfrm flipH="1">
            <a:off x="2214546" y="1275606"/>
            <a:ext cx="0" cy="20162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cxnSp>
        <p:nvCxnSpPr>
          <p:cNvPr id="3" name="直接连接符 2"/>
          <p:cNvCxnSpPr/>
          <p:nvPr/>
        </p:nvCxnSpPr>
        <p:spPr bwMode="auto">
          <a:xfrm flipH="1">
            <a:off x="1998522" y="3291830"/>
            <a:ext cx="432048" cy="0"/>
          </a:xfrm>
          <a:prstGeom prst="line">
            <a:avLst/>
          </a:prstGeom>
          <a:noFill/>
          <a:ln w="571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627478378"/>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a:t>规范化小结（续）</a:t>
            </a:r>
          </a:p>
        </p:txBody>
      </p:sp>
      <p:sp>
        <p:nvSpPr>
          <p:cNvPr id="126979" name="Rectangle 3"/>
          <p:cNvSpPr>
            <a:spLocks noGrp="1" noChangeArrowheads="1"/>
          </p:cNvSpPr>
          <p:nvPr>
            <p:ph idx="1"/>
          </p:nvPr>
        </p:nvSpPr>
        <p:spPr>
          <a:xfrm>
            <a:off x="285720" y="823913"/>
            <a:ext cx="8401080" cy="3640931"/>
          </a:xfrm>
        </p:spPr>
        <p:txBody>
          <a:bodyPr/>
          <a:lstStyle/>
          <a:p>
            <a:pPr eaLnBrk="1" hangingPunct="1"/>
            <a:r>
              <a:rPr lang="zh-CN" altLang="en-US" dirty="0"/>
              <a:t>规范化的基本思想</a:t>
            </a:r>
            <a:r>
              <a:rPr lang="en-US" altLang="zh-CN" dirty="0"/>
              <a:t>:</a:t>
            </a:r>
          </a:p>
          <a:p>
            <a:pPr lvl="1" eaLnBrk="1" hangingPunct="1"/>
            <a:r>
              <a:rPr lang="zh-CN" altLang="en-US" dirty="0"/>
              <a:t>逐步消除数据依赖中不合适的部分，使模式中的各关系模式达到某种程度的“分离”</a:t>
            </a:r>
          </a:p>
          <a:p>
            <a:pPr lvl="1" eaLnBrk="1" hangingPunct="1"/>
            <a:r>
              <a:rPr lang="zh-CN" altLang="en-US" dirty="0"/>
              <a:t>即采用“一事一地”的模式设计原则</a:t>
            </a:r>
          </a:p>
          <a:p>
            <a:pPr lvl="2" eaLnBrk="1" hangingPunct="1">
              <a:buFont typeface="Wingdings" panose="05000000000000000000" pitchFamily="2" charset="2"/>
              <a:buChar char="l"/>
            </a:pPr>
            <a:r>
              <a:rPr lang="zh-CN" altLang="en-US" sz="1800" dirty="0"/>
              <a:t>让一个关系描述一个概念、一个实体或者实体间的一种联系。</a:t>
            </a:r>
          </a:p>
          <a:p>
            <a:pPr lvl="2" eaLnBrk="1" hangingPunct="1">
              <a:buFont typeface="Wingdings" panose="05000000000000000000" pitchFamily="2" charset="2"/>
              <a:buChar char="l"/>
            </a:pPr>
            <a:r>
              <a:rPr lang="zh-CN" altLang="en-US" sz="1800" dirty="0"/>
              <a:t>若多于一个概念就把它“分离”出去。</a:t>
            </a:r>
          </a:p>
          <a:p>
            <a:pPr lvl="1" eaLnBrk="1" hangingPunct="1"/>
            <a:r>
              <a:rPr lang="zh-CN" altLang="en-US" dirty="0"/>
              <a:t>因此所谓规范化实质上是概念的单一化。</a:t>
            </a:r>
          </a:p>
        </p:txBody>
      </p:sp>
    </p:spTree>
    <p:extLst>
      <p:ext uri="{BB962C8B-B14F-4D97-AF65-F5344CB8AC3E}">
        <p14:creationId xmlns:p14="http://schemas.microsoft.com/office/powerpoint/2010/main" val="3304842779"/>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TIMING" val="|14.3|12.3|1.8|2.9|4.8"/>
</p:tagLst>
</file>

<file path=ppt/tags/tag2.xml><?xml version="1.0" encoding="utf-8"?>
<p:tagLst xmlns:a="http://schemas.openxmlformats.org/drawingml/2006/main" xmlns:r="http://schemas.openxmlformats.org/officeDocument/2006/relationships" xmlns:p="http://schemas.openxmlformats.org/presentationml/2006/main">
  <p:tag name="TIMING" val="|65.5"/>
</p:tagLst>
</file>

<file path=ppt/tags/tag3.xml><?xml version="1.0" encoding="utf-8"?>
<p:tagLst xmlns:a="http://schemas.openxmlformats.org/drawingml/2006/main" xmlns:r="http://schemas.openxmlformats.org/officeDocument/2006/relationships" xmlns:p="http://schemas.openxmlformats.org/presentationml/2006/main">
  <p:tag name="TIMING" val="|20.1|10.2"/>
</p:tagLst>
</file>

<file path=ppt/tags/tag4.xml><?xml version="1.0" encoding="utf-8"?>
<p:tagLst xmlns:a="http://schemas.openxmlformats.org/drawingml/2006/main" xmlns:r="http://schemas.openxmlformats.org/officeDocument/2006/relationships" xmlns:p="http://schemas.openxmlformats.org/presentationml/2006/main">
  <p:tag name="TIMING" val="|5.8|15.4|11.2"/>
</p:tagLst>
</file>

<file path=ppt/theme/theme1.xml><?xml version="1.0" encoding="utf-8"?>
<a:theme xmlns:a="http://schemas.openxmlformats.org/drawingml/2006/main" name="数据库系统概论">
  <a:themeElements>
    <a:clrScheme name="活力">
      <a:dk1>
        <a:sysClr val="windowText" lastClr="000000"/>
      </a:dk1>
      <a:lt1>
        <a:sysClr val="window" lastClr="CCE8C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12807</TotalTime>
  <Words>14154</Words>
  <Application>Microsoft Office PowerPoint</Application>
  <PresentationFormat>全屏显示(16:9)</PresentationFormat>
  <Paragraphs>1921</Paragraphs>
  <Slides>187</Slides>
  <Notes>12</Notes>
  <HiddenSlides>3</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187</vt:i4>
      </vt:variant>
    </vt:vector>
  </HeadingPairs>
  <TitlesOfParts>
    <vt:vector size="206" baseType="lpstr">
      <vt:lpstr>Arial Unicode MS</vt:lpstr>
      <vt:lpstr>Helvetica Neue</vt:lpstr>
      <vt:lpstr>Monotype Sorts</vt:lpstr>
      <vt:lpstr>PingFang SC</vt:lpstr>
      <vt:lpstr>Times-Roman</vt:lpstr>
      <vt:lpstr>黑体</vt:lpstr>
      <vt:lpstr>华文琥珀</vt:lpstr>
      <vt:lpstr>隶书</vt:lpstr>
      <vt:lpstr>SimSun</vt:lpstr>
      <vt:lpstr>SimSun</vt:lpstr>
      <vt:lpstr>Arial</vt:lpstr>
      <vt:lpstr>Calibri</vt:lpstr>
      <vt:lpstr>Cambria Math</vt:lpstr>
      <vt:lpstr>Symbol</vt:lpstr>
      <vt:lpstr>Times New Roman</vt:lpstr>
      <vt:lpstr>Wingdings</vt:lpstr>
      <vt:lpstr>数据库系统概论</vt:lpstr>
      <vt:lpstr>公式</vt:lpstr>
      <vt:lpstr>文档</vt:lpstr>
      <vt:lpstr>PowerPoint 演示文稿</vt:lpstr>
      <vt:lpstr>第6章 关系数据理论</vt:lpstr>
      <vt:lpstr>第6章 关系数据理论</vt:lpstr>
      <vt:lpstr>6.1 问题的提出</vt:lpstr>
      <vt:lpstr>1.问题-什么是一个好的数据库逻辑设计</vt:lpstr>
      <vt:lpstr>一个例子</vt:lpstr>
      <vt:lpstr>一个例子</vt:lpstr>
      <vt:lpstr>关系模式存在的问题</vt:lpstr>
      <vt:lpstr>关系模式存在的问题</vt:lpstr>
      <vt:lpstr>关系模式存在的问题</vt:lpstr>
      <vt:lpstr>6.1 问题的提出</vt:lpstr>
      <vt:lpstr>2. 什么是数据依赖：一个例子</vt:lpstr>
      <vt:lpstr>2. 什么是数据依赖</vt:lpstr>
      <vt:lpstr>一个例子</vt:lpstr>
      <vt:lpstr>6.1 问题的提出</vt:lpstr>
      <vt:lpstr>3. 关系模式的简化表示</vt:lpstr>
      <vt:lpstr>第6章 关系数据理论</vt:lpstr>
      <vt:lpstr>PowerPoint 演示文稿</vt:lpstr>
      <vt:lpstr>PowerPoint 演示文稿</vt:lpstr>
      <vt:lpstr>1. 函数依赖</vt:lpstr>
      <vt:lpstr>PowerPoint 演示文稿</vt:lpstr>
      <vt:lpstr>2. 如何确定函数依赖</vt:lpstr>
      <vt:lpstr>PowerPoint 演示文稿</vt:lpstr>
      <vt:lpstr>3. 平凡函数依赖与非平凡函数依赖</vt:lpstr>
      <vt:lpstr>4. 完全函数依赖与部分函数依赖</vt:lpstr>
      <vt:lpstr>5. 传递函数依赖</vt:lpstr>
      <vt:lpstr>思考题</vt:lpstr>
      <vt:lpstr>6.2.1 函数依赖回顾</vt:lpstr>
      <vt:lpstr>PowerPoint 演示文稿</vt:lpstr>
      <vt:lpstr>6.2.2 码—主码</vt:lpstr>
      <vt:lpstr>6.2.2 码</vt:lpstr>
      <vt:lpstr>6.2.2 码：外部码—外码</vt:lpstr>
      <vt:lpstr>6.2.2 码</vt:lpstr>
      <vt:lpstr>PowerPoint 演示文稿</vt:lpstr>
      <vt:lpstr>6.2.3 范式</vt:lpstr>
      <vt:lpstr>第一范式</vt:lpstr>
      <vt:lpstr>回顾基础篇：关系模型的数据结构</vt:lpstr>
      <vt:lpstr>第一范式（续）</vt:lpstr>
      <vt:lpstr>第一范式（续）</vt:lpstr>
      <vt:lpstr>第一范式（续）</vt:lpstr>
      <vt:lpstr>第一范式（续）</vt:lpstr>
      <vt:lpstr>第一范式（续）</vt:lpstr>
      <vt:lpstr>第一范式（续）</vt:lpstr>
      <vt:lpstr>第一范式（续）</vt:lpstr>
      <vt:lpstr>第一范式（续）</vt:lpstr>
      <vt:lpstr>第一范式（续）</vt:lpstr>
      <vt:lpstr>第一范式（续）</vt:lpstr>
      <vt:lpstr>PowerPoint 演示文稿</vt:lpstr>
      <vt:lpstr>6.2.4 2NF</vt:lpstr>
      <vt:lpstr>2NF（续）</vt:lpstr>
      <vt:lpstr> 2NF（续）</vt:lpstr>
      <vt:lpstr>2NF（续）</vt:lpstr>
      <vt:lpstr> 2NF（续）</vt:lpstr>
      <vt:lpstr> 2NF （续）</vt:lpstr>
      <vt:lpstr>2NF （续）</vt:lpstr>
      <vt:lpstr> 2NF （续）</vt:lpstr>
      <vt:lpstr>2NF（续）</vt:lpstr>
      <vt:lpstr>思考</vt:lpstr>
      <vt:lpstr>PowerPoint 演示文稿</vt:lpstr>
      <vt:lpstr> 6.2.5 3NF</vt:lpstr>
      <vt:lpstr> 3NF （续）</vt:lpstr>
      <vt:lpstr>PowerPoint 演示文稿</vt:lpstr>
      <vt:lpstr>一个例子</vt:lpstr>
      <vt:lpstr>一个例子</vt:lpstr>
      <vt:lpstr>一个例子</vt:lpstr>
      <vt:lpstr>一个例子</vt:lpstr>
      <vt:lpstr>一个例子</vt:lpstr>
      <vt:lpstr>一个例子</vt:lpstr>
      <vt:lpstr>BCNF</vt:lpstr>
      <vt:lpstr>BCNF （续）</vt:lpstr>
      <vt:lpstr>BCNF （续）</vt:lpstr>
      <vt:lpstr>BCNF （续）</vt:lpstr>
      <vt:lpstr>6.2.7  多值依赖</vt:lpstr>
      <vt:lpstr>6.2.7 多值依赖</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6.2.8  4NF</vt:lpstr>
      <vt:lpstr>6.2.8 4NF</vt:lpstr>
      <vt:lpstr>4NF（续）</vt:lpstr>
      <vt:lpstr>规范化小结（续）</vt:lpstr>
      <vt:lpstr>规范化小结（续）</vt:lpstr>
      <vt:lpstr>规范化小结（续）</vt:lpstr>
      <vt:lpstr>规范化小结（续）</vt:lpstr>
      <vt:lpstr>思考题</vt:lpstr>
      <vt:lpstr>第6章 关系数据理论</vt:lpstr>
      <vt:lpstr>6.3  数据依赖的公理系统</vt:lpstr>
      <vt:lpstr>1.  Armstrong公理系统</vt:lpstr>
      <vt:lpstr>2. 导出规则</vt:lpstr>
      <vt:lpstr>3.函数依赖闭包</vt:lpstr>
      <vt:lpstr>F的闭包</vt:lpstr>
      <vt:lpstr>3. 函数依赖闭包</vt:lpstr>
      <vt:lpstr>3.函数依赖闭包</vt:lpstr>
      <vt:lpstr>3.函数依赖闭包 </vt:lpstr>
      <vt:lpstr>3.函数依赖闭包</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5. 函数依赖集等价</vt:lpstr>
      <vt:lpstr>5. 函数依赖集等价</vt:lpstr>
      <vt:lpstr>5. 函数依赖集等价</vt:lpstr>
      <vt:lpstr>6. 最小依赖集</vt:lpstr>
      <vt:lpstr>6. 最小依赖集</vt:lpstr>
      <vt:lpstr>7. 极小化过程</vt:lpstr>
      <vt:lpstr>7. 极小化过程</vt:lpstr>
      <vt:lpstr>7. 极小化过程</vt:lpstr>
      <vt:lpstr>7. 极小化过程</vt:lpstr>
      <vt:lpstr>7. 极小化过程</vt:lpstr>
      <vt:lpstr>求最小函数依赖集</vt:lpstr>
      <vt:lpstr>求最小函数依赖集</vt:lpstr>
      <vt:lpstr>极小化过程</vt:lpstr>
      <vt:lpstr>例题</vt:lpstr>
      <vt:lpstr>极小化过程</vt:lpstr>
      <vt:lpstr>思考题</vt:lpstr>
      <vt:lpstr>第6章 关系数据理论</vt:lpstr>
      <vt:lpstr>保持函数依赖的模式分解</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第6章 关系数据理论</vt:lpstr>
      <vt:lpstr>*6.5 无损连接的模式分解</vt:lpstr>
      <vt:lpstr> 6.5.1无损连接的模式分解定义</vt:lpstr>
      <vt:lpstr>无损连接的模式分解定义（续）</vt:lpstr>
      <vt:lpstr> 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*6.5 无损连接的模式分解</vt:lpstr>
      <vt:lpstr>无损连接的模式分解和保持函数依赖的模式分解之间的关系</vt:lpstr>
      <vt:lpstr>PowerPoint 演示文稿</vt:lpstr>
      <vt:lpstr>*6.5 无损连接的模式分解</vt:lpstr>
      <vt:lpstr>既无损连接又保持函数依赖的模式分解算法</vt:lpstr>
      <vt:lpstr>既无损连接又保持函数依赖的模式分解算法（续）</vt:lpstr>
      <vt:lpstr>既无损连接又保持函数依赖的模式分解算法（续）</vt:lpstr>
      <vt:lpstr>*6.5 无损连接的模式分解</vt:lpstr>
      <vt:lpstr>无损连接的模式分解</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第6章 关系数据理论</vt:lpstr>
      <vt:lpstr>小结</vt:lpstr>
      <vt:lpstr>小结</vt:lpstr>
      <vt:lpstr>小结</vt:lpstr>
      <vt:lpstr>小结</vt:lpstr>
      <vt:lpstr>小结</vt:lpstr>
      <vt:lpstr>思考(1)</vt:lpstr>
      <vt:lpstr>思考(2)</vt:lpstr>
      <vt:lpstr>作业</vt:lpstr>
      <vt:lpstr>作业</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倪文慧</cp:lastModifiedBy>
  <cp:revision>1251</cp:revision>
  <dcterms:modified xsi:type="dcterms:W3CDTF">2023-04-27T08:46:23Z</dcterms:modified>
</cp:coreProperties>
</file>